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7" r:id="rId5"/>
  </p:sldMasterIdLst>
  <p:notesMasterIdLst>
    <p:notesMasterId r:id="rId45"/>
  </p:notesMasterIdLst>
  <p:sldIdLst>
    <p:sldId id="2147481104" r:id="rId6"/>
    <p:sldId id="2147480992" r:id="rId7"/>
    <p:sldId id="2147470039" r:id="rId8"/>
    <p:sldId id="2147478770" r:id="rId9"/>
    <p:sldId id="2147478724" r:id="rId10"/>
    <p:sldId id="2147481126" r:id="rId11"/>
    <p:sldId id="2147480911" r:id="rId12"/>
    <p:sldId id="2147478364" r:id="rId13"/>
    <p:sldId id="2147481124" r:id="rId14"/>
    <p:sldId id="2147481119" r:id="rId15"/>
    <p:sldId id="2147481108" r:id="rId16"/>
    <p:sldId id="2147481109" r:id="rId17"/>
    <p:sldId id="2147481110" r:id="rId18"/>
    <p:sldId id="2147481123" r:id="rId19"/>
    <p:sldId id="2147469949" r:id="rId20"/>
    <p:sldId id="2147481096" r:id="rId21"/>
    <p:sldId id="2147478425" r:id="rId22"/>
    <p:sldId id="2147481097" r:id="rId23"/>
    <p:sldId id="2147481098" r:id="rId24"/>
    <p:sldId id="2147481106" r:id="rId25"/>
    <p:sldId id="2147478403" r:id="rId26"/>
    <p:sldId id="2147481116" r:id="rId27"/>
    <p:sldId id="2147481103" r:id="rId28"/>
    <p:sldId id="2147481093" r:id="rId29"/>
    <p:sldId id="2147481122" r:id="rId30"/>
    <p:sldId id="2147478735" r:id="rId31"/>
    <p:sldId id="2147480454" r:id="rId32"/>
    <p:sldId id="2147480466" r:id="rId33"/>
    <p:sldId id="2147479636" r:id="rId34"/>
    <p:sldId id="2147481125" r:id="rId35"/>
    <p:sldId id="2147480467" r:id="rId36"/>
    <p:sldId id="2147479633" r:id="rId37"/>
    <p:sldId id="2147480550" r:id="rId38"/>
    <p:sldId id="2147481081" r:id="rId39"/>
    <p:sldId id="2147480367" r:id="rId40"/>
    <p:sldId id="2147480469" r:id="rId41"/>
    <p:sldId id="2147479283" r:id="rId42"/>
    <p:sldId id="2147480470" r:id="rId43"/>
    <p:sldId id="214747842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elerate Innovation with Low Code" id="{11A1ADCA-2C54-4AF6-9A33-95C52EDAB050}">
          <p14:sldIdLst>
            <p14:sldId id="2147481104"/>
            <p14:sldId id="2147480992"/>
            <p14:sldId id="2147470039"/>
            <p14:sldId id="2147478770"/>
            <p14:sldId id="2147478724"/>
            <p14:sldId id="2147481126"/>
            <p14:sldId id="2147480911"/>
            <p14:sldId id="2147478364"/>
            <p14:sldId id="2147481124"/>
            <p14:sldId id="2147481119"/>
          </p14:sldIdLst>
        </p14:section>
        <p14:section name="Customer scenarios" id="{7DDB5451-F737-4F78-AA92-2188E59FAFA3}">
          <p14:sldIdLst>
            <p14:sldId id="2147481108"/>
            <p14:sldId id="2147481109"/>
            <p14:sldId id="2147481110"/>
          </p14:sldIdLst>
        </p14:section>
        <p14:section name="GTM" id="{A2C0751D-A169-4C1B-A2CE-E760D6488E1C}">
          <p14:sldIdLst>
            <p14:sldId id="2147481123"/>
            <p14:sldId id="2147469949"/>
            <p14:sldId id="2147481096"/>
            <p14:sldId id="2147478425"/>
            <p14:sldId id="2147481097"/>
            <p14:sldId id="2147481098"/>
            <p14:sldId id="2147481106"/>
            <p14:sldId id="2147478403"/>
            <p14:sldId id="2147481116"/>
            <p14:sldId id="2147481103"/>
          </p14:sldIdLst>
        </p14:section>
        <p14:section name="What: Patterns of Value" id="{A00A685D-2521-4936-933E-601C903FF907}">
          <p14:sldIdLst>
            <p14:sldId id="2147481093"/>
            <p14:sldId id="2147481122"/>
            <p14:sldId id="2147478735"/>
            <p14:sldId id="2147480454"/>
            <p14:sldId id="2147480466"/>
            <p14:sldId id="2147479636"/>
            <p14:sldId id="2147481125"/>
            <p14:sldId id="2147480467"/>
            <p14:sldId id="2147479633"/>
            <p14:sldId id="2147480550"/>
            <p14:sldId id="2147481081"/>
            <p14:sldId id="2147480367"/>
            <p14:sldId id="2147480469"/>
            <p14:sldId id="2147479283"/>
            <p14:sldId id="2147480470"/>
            <p14:sldId id="21474784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CB2600-BEBD-DB7B-F913-959F91FFA422}" name="Sean Fiene" initials="SF" userId="S::seanfiene@microsoft.com::4e93721e-9760-4562-ba01-623efeab82b4" providerId="AD"/>
  <p188:author id="{4CBE1701-FF0E-A7ED-C65E-8A42693E628A}" name="Marek Lutz" initials="ML" userId="S::mareklutz@microsoft.com::1a061155-624b-4a0f-b54a-b8b8b785e3b8" providerId="AD"/>
  <p188:author id="{8FF5CC09-31CB-7252-F455-D3EC6EE4F2BF}" name="Ricardo Duncan" initials="RD" userId="S::riduncan@microsoft.com::ae96d930-c079-4b2a-8d64-3f214ef1bfe5" providerId="AD"/>
  <p188:author id="{DD75A631-FABE-AD52-B128-3F510C000A3A}" name="Caroline Henderson (AG Consulting Partners)" initials="CH" userId="S::v-hendersonc@microsoft.com::91456379-e3e3-481d-bc59-61e3692cd7d9" providerId="AD"/>
  <p188:author id="{75F7294A-CE34-0E85-297B-8FD9BE05966A}" name="LC Howland" initials="LH" userId="S::lastaten@microsoft.com::51a35099-176f-488d-9eb5-1a276e8acb88" providerId="AD"/>
  <p188:author id="{68A3FA66-5CCF-9292-F18D-750D7359EF5D}" name="Jack Rowbotham" initials="JR" userId="S::jarowbot@microsoft.com::f9915e8c-3839-4e13-aa68-0743ed7af00e" providerId="AD"/>
  <p188:author id="{7423487A-F51A-CF81-BB7F-D2202EDAC6D2}" name="Tony Clayton" initials="TC" userId="S::claytontony@microsoft.com::3605178a-3cb3-4c37-af03-b80b7e18b8ec" providerId="AD"/>
  <p188:author id="{655E5684-BF81-CE24-4468-9583A951B5FD}" name="Hattie Brazelton" initials="HB" userId="S::habrazel@microsoft.com::212dce51-6def-4eb8-a32d-f4263e023ad5" providerId="AD"/>
  <p188:author id="{181AC789-BDB1-B19C-B1B1-7DF556289A3E}" name="Keith Overa" initials="KO" userId="S::kovera@microsoft.com::cac31f57-31f2-41dc-9f56-861e68135976" providerId="AD"/>
  <p188:author id="{E45EF489-2FB3-9E59-2576-8E9F49F0C9A9}" name="Warwick Holder (NAYAMODE INC.)" initials="WH" userId="S::v-waholder@microsoft.com::cf224a93-afeb-4fef-b88a-a05883b97315" providerId="AD"/>
  <p188:author id="{E82CFD89-1C5B-219B-CF97-7C9498ED1913}" name="Erik Mertz" initials="EM" userId="S::erikmertz@microsoft.com::8c35dfd1-686f-4e01-9aa4-d95a9234171d" providerId="AD"/>
  <p188:author id="{52D98E8B-8EF4-B61B-3711-1444478A87EC}" name="Ken Auguillard" initials="KA" userId="S::kauguillard@microsoft.com::0590b2c5-27fd-4650-9d9c-060d6071c3bf" providerId="AD"/>
  <p188:author id="{B47D1797-3C58-93F2-7A13-61CB28D74573}" name="Olivia Witt" initials="OW" userId="S::Olivia@2a.consulting::b2c89e3c-57a0-4260-818b-d6c94110166d" providerId="AD"/>
  <p188:author id="{6B88AB98-4853-A4A6-2C20-E41F8A1E0527}" name="Jonathan Kendall" initials="JK" userId="S::jokendal@microsoft.com::7142f7b1-b1d6-4295-ab0a-2e2380f696a7" providerId="AD"/>
  <p188:author id="{E95700A1-1DCE-47E0-A9A1-43CF81CA135C}" name="Kelly Schermer" initials="KS" userId="S::Kelly@2a.consulting::5de02e10-d631-4fcc-af0e-2ee13668d348" providerId="AD"/>
  <p188:author id="{4D744BA7-0B26-C3EA-E49B-D876B09B6E86}" name="Bryony Wolf" initials="" userId="S::brwolf@microsoft.com::78cfe9c3-700f-40fc-b779-d4321f1c8c6c" providerId="AD"/>
  <p188:author id="{E06FDFAC-0E4F-42CA-C51C-C3E8F0BC82B3}" name="Brandon Conboy" initials="BC" userId="S::brandon@2a.consulting::1bba11aa-a765-420b-a4aa-d804e15cd6a8" providerId="AD"/>
  <p188:author id="{230358B2-0B3F-AC1E-DAE4-9AB0702F9DE3}" name="Dave Milton" initials="DM" userId="S::damilton@microsoft.com::3fb5ee04-c61c-4cce-94ca-6ec284b05b04" providerId="AD"/>
  <p188:author id="{76AFD3B4-7E4F-C0F5-8603-E4A2CCFC2B1F}" name="Ginny Hoban" initials="GH" userId="S::gihoban@microsoft.com::ced7ca97-fcde-4164-9163-398b5fe30355" providerId="AD"/>
  <p188:author id="{29CDC1B8-FD9C-20DE-FB90-EB7E9C76F9BB}" name="Hasan Javed" initials="HJ" userId="S::hajaved@microsoft.com::72fc8f1f-8d3f-47f6-a7dc-d815a4ded754" providerId="AD"/>
  <p188:author id="{72DC11BC-C32C-66A2-8B58-E40975270C0C}" name="Eli Coon" initials="EC" userId="S::elicoon@microsoft.com::667862d4-4c7e-4a14-9fba-2a88c9c1ce8d" providerId="AD"/>
  <p188:author id="{B27D6EBF-25A7-CB18-5CDC-6DFF6B13C00E}" name="Harald Wentein" initials="HW" userId="S::haralw@microsoft.com::629ae0ae-022d-47be-a065-461b27a253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E5FF"/>
    <a:srgbClr val="D3ACFF"/>
    <a:srgbClr val="D3ABFF"/>
    <a:srgbClr val="B4D0FF"/>
    <a:srgbClr val="CDB9FF"/>
    <a:srgbClr val="C1C7FF"/>
    <a:srgbClr val="A3D8FF"/>
    <a:srgbClr val="6AE5FF"/>
    <a:srgbClr val="8666C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3605E-A4B7-47E4-B5EF-F1D9007C36F3}" v="1" dt="2023-08-25T17:27:20.5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1154" autoAdjust="0"/>
  </p:normalViewPr>
  <p:slideViewPr>
    <p:cSldViewPr snapToGrid="0">
      <p:cViewPr varScale="1">
        <p:scale>
          <a:sx n="80" d="100"/>
          <a:sy n="80" d="100"/>
        </p:scale>
        <p:origin x="20"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Schermer" userId="5de02e10-d631-4fcc-af0e-2ee13668d348" providerId="ADAL" clId="{52718CEC-4A33-40C9-91CD-70C613B4669C}"/>
    <pc:docChg chg="undo redo custSel modSld">
      <pc:chgData name="Kelly Schermer" userId="5de02e10-d631-4fcc-af0e-2ee13668d348" providerId="ADAL" clId="{52718CEC-4A33-40C9-91CD-70C613B4669C}" dt="2023-07-16T21:56:39.080" v="153"/>
      <pc:docMkLst>
        <pc:docMk/>
      </pc:docMkLst>
      <pc:sldChg chg="modSp mod">
        <pc:chgData name="Kelly Schermer" userId="5de02e10-d631-4fcc-af0e-2ee13668d348" providerId="ADAL" clId="{52718CEC-4A33-40C9-91CD-70C613B4669C}" dt="2023-07-14T17:03:45.666" v="99" actId="207"/>
        <pc:sldMkLst>
          <pc:docMk/>
          <pc:sldMk cId="1379486811" sldId="2147470039"/>
        </pc:sldMkLst>
        <pc:spChg chg="mod">
          <ac:chgData name="Kelly Schermer" userId="5de02e10-d631-4fcc-af0e-2ee13668d348" providerId="ADAL" clId="{52718CEC-4A33-40C9-91CD-70C613B4669C}" dt="2023-07-14T17:03:45.666" v="99" actId="207"/>
          <ac:spMkLst>
            <pc:docMk/>
            <pc:sldMk cId="1379486811" sldId="2147470039"/>
            <ac:spMk id="64" creationId="{B056780A-49ED-A1C3-B4C0-1DAF18E40D2D}"/>
          </ac:spMkLst>
        </pc:spChg>
      </pc:sldChg>
      <pc:sldChg chg="addSp delSp modSp mod">
        <pc:chgData name="Kelly Schermer" userId="5de02e10-d631-4fcc-af0e-2ee13668d348" providerId="ADAL" clId="{52718CEC-4A33-40C9-91CD-70C613B4669C}" dt="2023-07-15T09:56:00.629" v="151" actId="14100"/>
        <pc:sldMkLst>
          <pc:docMk/>
          <pc:sldMk cId="1656928828" sldId="2147478770"/>
        </pc:sldMkLst>
        <pc:spChg chg="mod">
          <ac:chgData name="Kelly Schermer" userId="5de02e10-d631-4fcc-af0e-2ee13668d348" providerId="ADAL" clId="{52718CEC-4A33-40C9-91CD-70C613B4669C}" dt="2023-07-14T17:02:11.686" v="33" actId="20577"/>
          <ac:spMkLst>
            <pc:docMk/>
            <pc:sldMk cId="1656928828" sldId="2147478770"/>
            <ac:spMk id="2" creationId="{2EF122A6-4099-E2B9-2081-CCF6448A1164}"/>
          </ac:spMkLst>
        </pc:spChg>
        <pc:spChg chg="mod">
          <ac:chgData name="Kelly Schermer" userId="5de02e10-d631-4fcc-af0e-2ee13668d348" providerId="ADAL" clId="{52718CEC-4A33-40C9-91CD-70C613B4669C}" dt="2023-07-14T16:59:47.889" v="1" actId="947"/>
          <ac:spMkLst>
            <pc:docMk/>
            <pc:sldMk cId="1656928828" sldId="2147478770"/>
            <ac:spMk id="4" creationId="{63496EAA-BC74-6609-E86F-D8102BCBDE63}"/>
          </ac:spMkLst>
        </pc:spChg>
        <pc:spChg chg="add del">
          <ac:chgData name="Kelly Schermer" userId="5de02e10-d631-4fcc-af0e-2ee13668d348" providerId="ADAL" clId="{52718CEC-4A33-40C9-91CD-70C613B4669C}" dt="2023-07-14T17:02:55.043" v="83" actId="478"/>
          <ac:spMkLst>
            <pc:docMk/>
            <pc:sldMk cId="1656928828" sldId="2147478770"/>
            <ac:spMk id="9" creationId="{68980062-8584-A803-97AF-1D06FB58D9F9}"/>
          </ac:spMkLst>
        </pc:spChg>
        <pc:spChg chg="add mod">
          <ac:chgData name="Kelly Schermer" userId="5de02e10-d631-4fcc-af0e-2ee13668d348" providerId="ADAL" clId="{52718CEC-4A33-40C9-91CD-70C613B4669C}" dt="2023-07-15T09:56:00.629" v="151" actId="14100"/>
          <ac:spMkLst>
            <pc:docMk/>
            <pc:sldMk cId="1656928828" sldId="2147478770"/>
            <ac:spMk id="9" creationId="{68ED99FE-4417-1706-8302-FB1CED6AC2EC}"/>
          </ac:spMkLst>
        </pc:spChg>
        <pc:spChg chg="mod">
          <ac:chgData name="Kelly Schermer" userId="5de02e10-d631-4fcc-af0e-2ee13668d348" providerId="ADAL" clId="{52718CEC-4A33-40C9-91CD-70C613B4669C}" dt="2023-07-15T09:55:27.319" v="139" actId="1076"/>
          <ac:spMkLst>
            <pc:docMk/>
            <pc:sldMk cId="1656928828" sldId="2147478770"/>
            <ac:spMk id="13" creationId="{3054D133-B00A-848D-01AE-F52D61BDD966}"/>
          </ac:spMkLst>
        </pc:spChg>
        <pc:spChg chg="mod">
          <ac:chgData name="Kelly Schermer" userId="5de02e10-d631-4fcc-af0e-2ee13668d348" providerId="ADAL" clId="{52718CEC-4A33-40C9-91CD-70C613B4669C}" dt="2023-07-14T17:00:02.649" v="3" actId="947"/>
          <ac:spMkLst>
            <pc:docMk/>
            <pc:sldMk cId="1656928828" sldId="2147478770"/>
            <ac:spMk id="30" creationId="{BB627184-D663-70A7-59E2-7AE8158F6917}"/>
          </ac:spMkLst>
        </pc:spChg>
      </pc:sldChg>
      <pc:sldChg chg="addSp modSp">
        <pc:chgData name="Kelly Schermer" userId="5de02e10-d631-4fcc-af0e-2ee13668d348" providerId="ADAL" clId="{52718CEC-4A33-40C9-91CD-70C613B4669C}" dt="2023-07-16T21:56:39.080" v="153"/>
        <pc:sldMkLst>
          <pc:docMk/>
          <pc:sldMk cId="3068976032" sldId="2147480992"/>
        </pc:sldMkLst>
        <pc:spChg chg="add mod">
          <ac:chgData name="Kelly Schermer" userId="5de02e10-d631-4fcc-af0e-2ee13668d348" providerId="ADAL" clId="{52718CEC-4A33-40C9-91CD-70C613B4669C}" dt="2023-07-16T21:56:39.080" v="153"/>
          <ac:spMkLst>
            <pc:docMk/>
            <pc:sldMk cId="3068976032" sldId="2147480992"/>
            <ac:spMk id="3" creationId="{EB327616-9A25-177B-BE55-EB01EAC97C03}"/>
          </ac:spMkLst>
        </pc:spChg>
      </pc:sldChg>
      <pc:sldChg chg="modSp mod">
        <pc:chgData name="Kelly Schermer" userId="5de02e10-d631-4fcc-af0e-2ee13668d348" providerId="ADAL" clId="{52718CEC-4A33-40C9-91CD-70C613B4669C}" dt="2023-07-15T09:56:34.082" v="152" actId="13244"/>
        <pc:sldMkLst>
          <pc:docMk/>
          <pc:sldMk cId="4146285381" sldId="2147481103"/>
        </pc:sldMkLst>
        <pc:spChg chg="ord">
          <ac:chgData name="Kelly Schermer" userId="5de02e10-d631-4fcc-af0e-2ee13668d348" providerId="ADAL" clId="{52718CEC-4A33-40C9-91CD-70C613B4669C}" dt="2023-07-15T09:56:34.082" v="152" actId="13244"/>
          <ac:spMkLst>
            <pc:docMk/>
            <pc:sldMk cId="4146285381" sldId="2147481103"/>
            <ac:spMk id="39" creationId="{5B5E3961-026E-A010-5734-FCA28AA8CA22}"/>
          </ac:spMkLst>
        </pc:spChg>
      </pc:sldChg>
    </pc:docChg>
  </pc:docChgLst>
  <pc:docChgLst>
    <pc:chgData name="Ginny Hoban" userId="ced7ca97-fcde-4164-9163-398b5fe30355" providerId="ADAL" clId="{A743605E-A4B7-47E4-B5EF-F1D9007C36F3}"/>
    <pc:docChg chg="undo custSel modSld sldOrd">
      <pc:chgData name="Ginny Hoban" userId="ced7ca97-fcde-4164-9163-398b5fe30355" providerId="ADAL" clId="{A743605E-A4B7-47E4-B5EF-F1D9007C36F3}" dt="2023-08-31T16:05:32.190" v="26"/>
      <pc:docMkLst>
        <pc:docMk/>
      </pc:docMkLst>
      <pc:sldChg chg="ord">
        <pc:chgData name="Ginny Hoban" userId="ced7ca97-fcde-4164-9163-398b5fe30355" providerId="ADAL" clId="{A743605E-A4B7-47E4-B5EF-F1D9007C36F3}" dt="2023-08-22T15:40:40.445" v="1"/>
        <pc:sldMkLst>
          <pc:docMk/>
          <pc:sldMk cId="2643159375" sldId="2147478364"/>
        </pc:sldMkLst>
      </pc:sldChg>
      <pc:sldChg chg="modSp">
        <pc:chgData name="Ginny Hoban" userId="ced7ca97-fcde-4164-9163-398b5fe30355" providerId="ADAL" clId="{A743605E-A4B7-47E4-B5EF-F1D9007C36F3}" dt="2023-08-25T17:27:20.562" v="2" actId="20577"/>
        <pc:sldMkLst>
          <pc:docMk/>
          <pc:sldMk cId="3915486773" sldId="2147481106"/>
        </pc:sldMkLst>
        <pc:graphicFrameChg chg="mod">
          <ac:chgData name="Ginny Hoban" userId="ced7ca97-fcde-4164-9163-398b5fe30355" providerId="ADAL" clId="{A743605E-A4B7-47E4-B5EF-F1D9007C36F3}" dt="2023-08-25T17:27:20.562" v="2" actId="20577"/>
          <ac:graphicFrameMkLst>
            <pc:docMk/>
            <pc:sldMk cId="3915486773" sldId="2147481106"/>
            <ac:graphicFrameMk id="3" creationId="{E70611B2-B6B5-8524-788B-D83C5A1FFFDE}"/>
          </ac:graphicFrameMkLst>
        </pc:graphicFrameChg>
      </pc:sldChg>
      <pc:sldChg chg="modSp mod">
        <pc:chgData name="Ginny Hoban" userId="ced7ca97-fcde-4164-9163-398b5fe30355" providerId="ADAL" clId="{A743605E-A4B7-47E4-B5EF-F1D9007C36F3}" dt="2023-08-31T16:05:32.190" v="26"/>
        <pc:sldMkLst>
          <pc:docMk/>
          <pc:sldMk cId="947813698" sldId="2147481119"/>
        </pc:sldMkLst>
        <pc:spChg chg="mod">
          <ac:chgData name="Ginny Hoban" userId="ced7ca97-fcde-4164-9163-398b5fe30355" providerId="ADAL" clId="{A743605E-A4B7-47E4-B5EF-F1D9007C36F3}" dt="2023-08-31T16:05:32.190" v="26"/>
          <ac:spMkLst>
            <pc:docMk/>
            <pc:sldMk cId="947813698" sldId="2147481119"/>
            <ac:spMk id="36" creationId="{9892E38F-922F-BB4A-380A-93EF1FD7EF8C}"/>
          </ac:spMkLst>
        </pc:spChg>
      </pc:sldChg>
      <pc:sldChg chg="modSp mod">
        <pc:chgData name="Ginny Hoban" userId="ced7ca97-fcde-4164-9163-398b5fe30355" providerId="ADAL" clId="{A743605E-A4B7-47E4-B5EF-F1D9007C36F3}" dt="2023-08-31T16:05:17.684" v="25" actId="20577"/>
        <pc:sldMkLst>
          <pc:docMk/>
          <pc:sldMk cId="1091253166" sldId="2147481122"/>
        </pc:sldMkLst>
        <pc:spChg chg="mod">
          <ac:chgData name="Ginny Hoban" userId="ced7ca97-fcde-4164-9163-398b5fe30355" providerId="ADAL" clId="{A743605E-A4B7-47E4-B5EF-F1D9007C36F3}" dt="2023-08-31T16:05:17.684" v="25" actId="20577"/>
          <ac:spMkLst>
            <pc:docMk/>
            <pc:sldMk cId="1091253166" sldId="2147481122"/>
            <ac:spMk id="36" creationId="{9892E38F-922F-BB4A-380A-93EF1FD7EF8C}"/>
          </ac:spMkLst>
        </pc:spChg>
      </pc:sldChg>
    </pc:docChg>
  </pc:docChgLst>
  <pc:docChgLst>
    <pc:chgData name="Stranaghan, Ana" userId="S::ana.stranaghan@techdata.com::239677c6-3043-4aa8-9911-1bacbe3b27c8" providerId="AD" clId="Web-{DE17088F-A6CD-F4EA-48AD-EF880B9E2279}"/>
    <pc:docChg chg="mod">
      <pc:chgData name="Stranaghan, Ana" userId="S::ana.stranaghan@techdata.com::239677c6-3043-4aa8-9911-1bacbe3b27c8" providerId="AD" clId="Web-{DE17088F-A6CD-F4EA-48AD-EF880B9E2279}" dt="2023-09-13T21:12:53.755" v="0" actId="33475"/>
      <pc:docMkLst>
        <pc:docMk/>
      </pc:docMkLst>
    </pc:docChg>
  </pc:docChgLst>
  <pc:docChgLst>
    <pc:chgData name="Ginny Hoban" userId="ced7ca97-fcde-4164-9163-398b5fe30355" providerId="ADAL" clId="{4933EB58-C662-4645-A99E-F1791D8C78E4}"/>
    <pc:docChg chg="undo custSel modSld">
      <pc:chgData name="Ginny Hoban" userId="ced7ca97-fcde-4164-9163-398b5fe30355" providerId="ADAL" clId="{4933EB58-C662-4645-A99E-F1791D8C78E4}" dt="2023-08-04T16:53:39.487" v="4" actId="1076"/>
      <pc:docMkLst>
        <pc:docMk/>
      </pc:docMkLst>
      <pc:sldChg chg="modSp mod">
        <pc:chgData name="Ginny Hoban" userId="ced7ca97-fcde-4164-9163-398b5fe30355" providerId="ADAL" clId="{4933EB58-C662-4645-A99E-F1791D8C78E4}" dt="2023-08-04T16:53:39.487" v="4" actId="1076"/>
        <pc:sldMkLst>
          <pc:docMk/>
          <pc:sldMk cId="4146285381" sldId="2147481103"/>
        </pc:sldMkLst>
        <pc:spChg chg="mod ord">
          <ac:chgData name="Ginny Hoban" userId="ced7ca97-fcde-4164-9163-398b5fe30355" providerId="ADAL" clId="{4933EB58-C662-4645-A99E-F1791D8C78E4}" dt="2023-08-04T16:53:39.487" v="4" actId="1076"/>
          <ac:spMkLst>
            <pc:docMk/>
            <pc:sldMk cId="4146285381" sldId="2147481103"/>
            <ac:spMk id="36" creationId="{0113C613-83DC-A680-1F60-CB4CA51B758F}"/>
          </ac:spMkLst>
        </pc:spChg>
        <pc:spChg chg="ord">
          <ac:chgData name="Ginny Hoban" userId="ced7ca97-fcde-4164-9163-398b5fe30355" providerId="ADAL" clId="{4933EB58-C662-4645-A99E-F1791D8C78E4}" dt="2023-08-04T16:53:35.166" v="3" actId="166"/>
          <ac:spMkLst>
            <pc:docMk/>
            <pc:sldMk cId="4146285381" sldId="2147481103"/>
            <ac:spMk id="39" creationId="{5B5E3961-026E-A010-5734-FCA28AA8CA22}"/>
          </ac:spMkLst>
        </pc:spChg>
      </pc:sldChg>
    </pc:docChg>
  </pc:docChgLst>
  <pc:docChgLst>
    <pc:chgData name="Ginny Hoban" userId="ced7ca97-fcde-4164-9163-398b5fe30355" providerId="ADAL" clId="{88C53684-E48C-425F-B0D5-E8751EC6FC09}"/>
    <pc:docChg chg="undo custSel modSld">
      <pc:chgData name="Ginny Hoban" userId="ced7ca97-fcde-4164-9163-398b5fe30355" providerId="ADAL" clId="{88C53684-E48C-425F-B0D5-E8751EC6FC09}" dt="2023-07-14T20:57:14.668" v="142" actId="404"/>
      <pc:docMkLst>
        <pc:docMk/>
      </pc:docMkLst>
      <pc:sldChg chg="addSp delSp modSp mod">
        <pc:chgData name="Ginny Hoban" userId="ced7ca97-fcde-4164-9163-398b5fe30355" providerId="ADAL" clId="{88C53684-E48C-425F-B0D5-E8751EC6FC09}" dt="2023-07-14T20:18:10.964" v="130" actId="114"/>
        <pc:sldMkLst>
          <pc:docMk/>
          <pc:sldMk cId="1656928828" sldId="2147478770"/>
        </pc:sldMkLst>
        <pc:spChg chg="mod">
          <ac:chgData name="Ginny Hoban" userId="ced7ca97-fcde-4164-9163-398b5fe30355" providerId="ADAL" clId="{88C53684-E48C-425F-B0D5-E8751EC6FC09}" dt="2023-07-14T17:51:47.696" v="9" actId="20577"/>
          <ac:spMkLst>
            <pc:docMk/>
            <pc:sldMk cId="1656928828" sldId="2147478770"/>
            <ac:spMk id="2" creationId="{2EF122A6-4099-E2B9-2081-CCF6448A1164}"/>
          </ac:spMkLst>
        </pc:spChg>
        <pc:spChg chg="add del">
          <ac:chgData name="Ginny Hoban" userId="ced7ca97-fcde-4164-9163-398b5fe30355" providerId="ADAL" clId="{88C53684-E48C-425F-B0D5-E8751EC6FC09}" dt="2023-07-14T18:15:59.076" v="103" actId="22"/>
          <ac:spMkLst>
            <pc:docMk/>
            <pc:sldMk cId="1656928828" sldId="2147478770"/>
            <ac:spMk id="9" creationId="{8054E6F3-CBFA-2521-B765-35ACF723D5C6}"/>
          </ac:spMkLst>
        </pc:spChg>
        <pc:spChg chg="add del mod">
          <ac:chgData name="Ginny Hoban" userId="ced7ca97-fcde-4164-9163-398b5fe30355" providerId="ADAL" clId="{88C53684-E48C-425F-B0D5-E8751EC6FC09}" dt="2023-07-14T20:17:27.650" v="125" actId="478"/>
          <ac:spMkLst>
            <pc:docMk/>
            <pc:sldMk cId="1656928828" sldId="2147478770"/>
            <ac:spMk id="12" creationId="{0F2DB896-CED0-0476-D9BA-2D3E5B376E2D}"/>
          </ac:spMkLst>
        </pc:spChg>
        <pc:spChg chg="mod">
          <ac:chgData name="Ginny Hoban" userId="ced7ca97-fcde-4164-9163-398b5fe30355" providerId="ADAL" clId="{88C53684-E48C-425F-B0D5-E8751EC6FC09}" dt="2023-07-14T20:18:10.964" v="130" actId="114"/>
          <ac:spMkLst>
            <pc:docMk/>
            <pc:sldMk cId="1656928828" sldId="2147478770"/>
            <ac:spMk id="13" creationId="{3054D133-B00A-848D-01AE-F52D61BDD966}"/>
          </ac:spMkLst>
        </pc:spChg>
      </pc:sldChg>
      <pc:sldChg chg="modSp mod">
        <pc:chgData name="Ginny Hoban" userId="ced7ca97-fcde-4164-9163-398b5fe30355" providerId="ADAL" clId="{88C53684-E48C-425F-B0D5-E8751EC6FC09}" dt="2023-07-14T20:43:47.888" v="136" actId="6549"/>
        <pc:sldMkLst>
          <pc:docMk/>
          <pc:sldMk cId="3915486773" sldId="2147481106"/>
        </pc:sldMkLst>
        <pc:graphicFrameChg chg="modGraphic">
          <ac:chgData name="Ginny Hoban" userId="ced7ca97-fcde-4164-9163-398b5fe30355" providerId="ADAL" clId="{88C53684-E48C-425F-B0D5-E8751EC6FC09}" dt="2023-07-14T20:43:47.888" v="136" actId="6549"/>
          <ac:graphicFrameMkLst>
            <pc:docMk/>
            <pc:sldMk cId="3915486773" sldId="2147481106"/>
            <ac:graphicFrameMk id="8" creationId="{066400DB-95D1-ED50-91C0-C7B725580604}"/>
          </ac:graphicFrameMkLst>
        </pc:graphicFrameChg>
      </pc:sldChg>
      <pc:sldChg chg="modSp mod">
        <pc:chgData name="Ginny Hoban" userId="ced7ca97-fcde-4164-9163-398b5fe30355" providerId="ADAL" clId="{88C53684-E48C-425F-B0D5-E8751EC6FC09}" dt="2023-07-14T20:57:14.668" v="142" actId="404"/>
        <pc:sldMkLst>
          <pc:docMk/>
          <pc:sldMk cId="3197375418" sldId="2147481124"/>
        </pc:sldMkLst>
        <pc:spChg chg="mod">
          <ac:chgData name="Ginny Hoban" userId="ced7ca97-fcde-4164-9163-398b5fe30355" providerId="ADAL" clId="{88C53684-E48C-425F-B0D5-E8751EC6FC09}" dt="2023-07-14T20:57:14.668" v="142" actId="404"/>
          <ac:spMkLst>
            <pc:docMk/>
            <pc:sldMk cId="3197375418" sldId="2147481124"/>
            <ac:spMk id="6" creationId="{8FD86FE8-A09C-EE68-3F03-B0A3F5ADB3A5}"/>
          </ac:spMkLst>
        </pc:spChg>
        <pc:spChg chg="mod">
          <ac:chgData name="Ginny Hoban" userId="ced7ca97-fcde-4164-9163-398b5fe30355" providerId="ADAL" clId="{88C53684-E48C-425F-B0D5-E8751EC6FC09}" dt="2023-07-14T20:57:14.101" v="141" actId="404"/>
          <ac:spMkLst>
            <pc:docMk/>
            <pc:sldMk cId="3197375418" sldId="2147481124"/>
            <ac:spMk id="17" creationId="{8BADD860-C27A-70B6-2A0C-B3857D0F5204}"/>
          </ac:spMkLst>
        </pc:spChg>
        <pc:spChg chg="mod">
          <ac:chgData name="Ginny Hoban" userId="ced7ca97-fcde-4164-9163-398b5fe30355" providerId="ADAL" clId="{88C53684-E48C-425F-B0D5-E8751EC6FC09}" dt="2023-07-14T20:57:13.409" v="140" actId="404"/>
          <ac:spMkLst>
            <pc:docMk/>
            <pc:sldMk cId="3197375418" sldId="2147481124"/>
            <ac:spMk id="31" creationId="{0FDDCD70-A59F-7318-3900-DB8A9200CCA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AB5E6-8994-4147-9CFF-F535FB160B0B}" type="doc">
      <dgm:prSet loTypeId="urn:microsoft.com/office/officeart/2005/8/layout/chevron1" loCatId="process" qsTypeId="urn:microsoft.com/office/officeart/2005/8/quickstyle/simple1" qsCatId="simple" csTypeId="urn:microsoft.com/office/officeart/2005/8/colors/accent3_4" csCatId="accent3" phldr="1"/>
      <dgm:spPr/>
    </dgm:pt>
    <dgm:pt modelId="{860AC83D-C051-41A8-9C72-097E2D966DFD}">
      <dgm:prSet phldrT="[Text]" custT="1">
        <dgm:style>
          <a:lnRef idx="1">
            <a:schemeClr val="accent2"/>
          </a:lnRef>
          <a:fillRef idx="3">
            <a:schemeClr val="accent2"/>
          </a:fillRef>
          <a:effectRef idx="2">
            <a:schemeClr val="accent2"/>
          </a:effectRef>
          <a:fontRef idx="minor">
            <a:schemeClr val="lt1"/>
          </a:fontRef>
        </dgm:style>
      </dgm:prSet>
      <dgm:spPr>
        <a:solidFill>
          <a:schemeClr val="bg1"/>
        </a:solidFill>
        <a:ln w="19050">
          <a:solidFill>
            <a:srgbClr val="9ADCFF"/>
          </a:solidFill>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0" rtlCol="0" fromWordArt="0" anchor="ctr" anchorCtr="0" forceAA="0" compatLnSpc="1">
          <a:prstTxWarp prst="textNoShape">
            <a:avLst/>
          </a:prstTxWarp>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200" kern="1200">
              <a:solidFill>
                <a:srgbClr val="000000"/>
              </a:solidFill>
              <a:latin typeface="Segoe UI Semibold"/>
              <a:ea typeface="+mn-ea"/>
              <a:cs typeface="+mn-cs"/>
            </a:rPr>
            <a:t>Listen &amp; consult</a:t>
          </a:r>
        </a:p>
      </dgm:t>
    </dgm:pt>
    <dgm:pt modelId="{016000CB-89DB-4867-87BB-5F63FB90E058}" type="parTrans" cxnId="{0151DB12-8879-47E5-AA98-A6277545497E}">
      <dgm:prSet/>
      <dgm:spPr/>
      <dgm:t>
        <a:bodyPr/>
        <a:lstStyle/>
        <a:p>
          <a:endParaRPr lang="en-US" sz="1200">
            <a:latin typeface="+mj-lt"/>
          </a:endParaRPr>
        </a:p>
      </dgm:t>
    </dgm:pt>
    <dgm:pt modelId="{E19E2CEF-ABBD-4283-9D39-E99355DFDEB2}" type="sibTrans" cxnId="{0151DB12-8879-47E5-AA98-A6277545497E}">
      <dgm:prSet/>
      <dgm:spPr/>
      <dgm:t>
        <a:bodyPr/>
        <a:lstStyle/>
        <a:p>
          <a:endParaRPr lang="en-US" sz="1200">
            <a:latin typeface="+mj-lt"/>
          </a:endParaRPr>
        </a:p>
      </dgm:t>
    </dgm:pt>
    <dgm:pt modelId="{A0842365-8599-49D6-9B68-C05A5D06C0F2}">
      <dgm:prSet phldrT="[Text]" custT="1">
        <dgm:style>
          <a:lnRef idx="1">
            <a:schemeClr val="accent2"/>
          </a:lnRef>
          <a:fillRef idx="3">
            <a:schemeClr val="accent2"/>
          </a:fillRef>
          <a:effectRef idx="2">
            <a:schemeClr val="accent2"/>
          </a:effectRef>
          <a:fontRef idx="minor">
            <a:schemeClr val="lt1"/>
          </a:fontRef>
        </dgm:style>
      </dgm:prSet>
      <dgm:spPr>
        <a:solidFill>
          <a:srgbClr val="FFFFFF"/>
        </a:solidFill>
        <a:ln w="19050" cap="flat" cmpd="sng" algn="ctr">
          <a:solidFill>
            <a:srgbClr val="AAD6FF"/>
          </a:solid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200" kern="1200">
              <a:solidFill>
                <a:srgbClr val="000000"/>
              </a:solidFill>
              <a:latin typeface="Segoe UI Semibold"/>
              <a:ea typeface="+mn-ea"/>
              <a:cs typeface="+mn-cs"/>
            </a:rPr>
            <a:t>Inspire &amp; design</a:t>
          </a:r>
        </a:p>
      </dgm:t>
    </dgm:pt>
    <dgm:pt modelId="{049D164D-A3B3-4DB9-ABA7-C8FF04CCB0B5}" type="parTrans" cxnId="{6174AD73-9B21-431A-A8A9-A794F84DE3A1}">
      <dgm:prSet/>
      <dgm:spPr/>
      <dgm:t>
        <a:bodyPr/>
        <a:lstStyle/>
        <a:p>
          <a:endParaRPr lang="en-US" sz="1200">
            <a:latin typeface="+mj-lt"/>
          </a:endParaRPr>
        </a:p>
      </dgm:t>
    </dgm:pt>
    <dgm:pt modelId="{12704BF1-C82C-4C67-B3CA-2E04D7AD9028}" type="sibTrans" cxnId="{6174AD73-9B21-431A-A8A9-A794F84DE3A1}">
      <dgm:prSet/>
      <dgm:spPr/>
      <dgm:t>
        <a:bodyPr/>
        <a:lstStyle/>
        <a:p>
          <a:endParaRPr lang="en-US" sz="1200">
            <a:latin typeface="+mj-lt"/>
          </a:endParaRPr>
        </a:p>
      </dgm:t>
    </dgm:pt>
    <dgm:pt modelId="{B121475E-E686-4B7E-81C2-876BF44E6685}">
      <dgm:prSet phldrT="[Text]" custT="1">
        <dgm:style>
          <a:lnRef idx="1">
            <a:schemeClr val="accent2"/>
          </a:lnRef>
          <a:fillRef idx="3">
            <a:schemeClr val="accent2"/>
          </a:fillRef>
          <a:effectRef idx="2">
            <a:schemeClr val="accent2"/>
          </a:effectRef>
          <a:fontRef idx="minor">
            <a:schemeClr val="lt1"/>
          </a:fontRef>
        </dgm:style>
      </dgm:prSet>
      <dgm:spPr>
        <a:solidFill>
          <a:srgbClr val="FFFFFF"/>
        </a:solidFill>
        <a:ln w="19050" cap="flat" cmpd="sng" algn="ctr">
          <a:solidFill>
            <a:srgbClr val="CBBCFF"/>
          </a:solid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200" kern="1200">
              <a:solidFill>
                <a:srgbClr val="000000"/>
              </a:solidFill>
              <a:latin typeface="Segoe UI Semibold"/>
              <a:ea typeface="+mn-ea"/>
              <a:cs typeface="+mn-cs"/>
            </a:rPr>
            <a:t>Empower &amp; achieve</a:t>
          </a:r>
        </a:p>
      </dgm:t>
    </dgm:pt>
    <dgm:pt modelId="{2478B8F6-2CB5-4B25-998A-E67FB7FC628E}" type="parTrans" cxnId="{2D09CF95-33D9-4706-B9F3-4D755A90F52F}">
      <dgm:prSet/>
      <dgm:spPr/>
      <dgm:t>
        <a:bodyPr/>
        <a:lstStyle/>
        <a:p>
          <a:endParaRPr lang="en-US" sz="1200">
            <a:latin typeface="+mj-lt"/>
          </a:endParaRPr>
        </a:p>
      </dgm:t>
    </dgm:pt>
    <dgm:pt modelId="{CB5D5421-AB8B-49BE-8B5D-D2A255C565AB}" type="sibTrans" cxnId="{2D09CF95-33D9-4706-B9F3-4D755A90F52F}">
      <dgm:prSet/>
      <dgm:spPr/>
      <dgm:t>
        <a:bodyPr/>
        <a:lstStyle/>
        <a:p>
          <a:endParaRPr lang="en-US" sz="1200">
            <a:latin typeface="+mj-lt"/>
          </a:endParaRPr>
        </a:p>
      </dgm:t>
    </dgm:pt>
    <dgm:pt modelId="{CA64B418-F98E-41A5-BB62-024F62539627}">
      <dgm:prSet phldrT="[Text]" custT="1">
        <dgm:style>
          <a:lnRef idx="1">
            <a:schemeClr val="accent2"/>
          </a:lnRef>
          <a:fillRef idx="3">
            <a:schemeClr val="accent2"/>
          </a:fillRef>
          <a:effectRef idx="2">
            <a:schemeClr val="accent2"/>
          </a:effectRef>
          <a:fontRef idx="minor">
            <a:schemeClr val="lt1"/>
          </a:fontRef>
        </dgm:style>
      </dgm:prSet>
      <dgm:spPr>
        <a:solidFill>
          <a:srgbClr val="FFFFFF"/>
        </a:solidFill>
        <a:ln w="19050" cap="flat" cmpd="sng" algn="ctr">
          <a:solidFill>
            <a:srgbClr val="BF9BFF"/>
          </a:solid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200" kern="1200">
              <a:solidFill>
                <a:srgbClr val="000000"/>
              </a:solidFill>
              <a:latin typeface="Segoe UI Semibold"/>
              <a:ea typeface="+mn-ea"/>
              <a:cs typeface="+mn-cs"/>
            </a:rPr>
            <a:t>Realize value</a:t>
          </a:r>
        </a:p>
      </dgm:t>
    </dgm:pt>
    <dgm:pt modelId="{84E95D3A-8763-4C32-BA1D-BE5C081F9D60}" type="parTrans" cxnId="{46DE1C46-C495-4911-8E03-5698643E4615}">
      <dgm:prSet/>
      <dgm:spPr/>
      <dgm:t>
        <a:bodyPr/>
        <a:lstStyle/>
        <a:p>
          <a:endParaRPr lang="en-US" sz="1200">
            <a:latin typeface="+mj-lt"/>
          </a:endParaRPr>
        </a:p>
      </dgm:t>
    </dgm:pt>
    <dgm:pt modelId="{7450F812-D57E-48C2-B917-643931B0FB11}" type="sibTrans" cxnId="{46DE1C46-C495-4911-8E03-5698643E4615}">
      <dgm:prSet/>
      <dgm:spPr/>
      <dgm:t>
        <a:bodyPr/>
        <a:lstStyle/>
        <a:p>
          <a:endParaRPr lang="en-US" sz="1200">
            <a:latin typeface="+mj-lt"/>
          </a:endParaRPr>
        </a:p>
      </dgm:t>
    </dgm:pt>
    <dgm:pt modelId="{D05DD557-5847-466B-8C6C-B828C313574D}">
      <dgm:prSet phldrT="[Text]" custT="1">
        <dgm:style>
          <a:lnRef idx="1">
            <a:schemeClr val="accent2"/>
          </a:lnRef>
          <a:fillRef idx="3">
            <a:schemeClr val="accent2"/>
          </a:fillRef>
          <a:effectRef idx="2">
            <a:schemeClr val="accent2"/>
          </a:effectRef>
          <a:fontRef idx="minor">
            <a:schemeClr val="lt1"/>
          </a:fontRef>
        </dgm:style>
      </dgm:prSet>
      <dgm:spPr>
        <a:solidFill>
          <a:srgbClr val="FFFFFF"/>
        </a:solidFill>
        <a:ln w="19050" cap="flat" cmpd="sng" algn="ctr">
          <a:solidFill>
            <a:srgbClr val="9053FF"/>
          </a:solid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200" kern="1200" dirty="0">
              <a:solidFill>
                <a:srgbClr val="000000"/>
              </a:solidFill>
              <a:latin typeface="Segoe UI Semibold"/>
              <a:ea typeface="+mn-ea"/>
              <a:cs typeface="+mn-cs"/>
            </a:rPr>
            <a:t>Manage &amp; optimize</a:t>
          </a:r>
        </a:p>
      </dgm:t>
    </dgm:pt>
    <dgm:pt modelId="{EE4F9DE8-AF4F-4EEC-AED0-D78CD5661F68}" type="parTrans" cxnId="{1ABFCE0E-5803-4A01-8BB1-2D8BCC36D823}">
      <dgm:prSet/>
      <dgm:spPr/>
      <dgm:t>
        <a:bodyPr/>
        <a:lstStyle/>
        <a:p>
          <a:endParaRPr lang="en-US" sz="1200">
            <a:latin typeface="+mj-lt"/>
          </a:endParaRPr>
        </a:p>
      </dgm:t>
    </dgm:pt>
    <dgm:pt modelId="{5689A534-E688-4629-A038-B5ABCA9F6C5E}" type="sibTrans" cxnId="{1ABFCE0E-5803-4A01-8BB1-2D8BCC36D823}">
      <dgm:prSet/>
      <dgm:spPr/>
      <dgm:t>
        <a:bodyPr/>
        <a:lstStyle/>
        <a:p>
          <a:endParaRPr lang="en-US" sz="1200">
            <a:latin typeface="+mj-lt"/>
          </a:endParaRPr>
        </a:p>
      </dgm:t>
    </dgm:pt>
    <dgm:pt modelId="{A8A878B4-EB73-402B-BF30-9AF9174431E6}" type="pres">
      <dgm:prSet presAssocID="{B40AB5E6-8994-4147-9CFF-F535FB160B0B}" presName="Name0" presStyleCnt="0">
        <dgm:presLayoutVars>
          <dgm:dir/>
          <dgm:animLvl val="lvl"/>
          <dgm:resizeHandles val="exact"/>
        </dgm:presLayoutVars>
      </dgm:prSet>
      <dgm:spPr/>
    </dgm:pt>
    <dgm:pt modelId="{92D9782A-AB84-455D-9DFB-56A56DEDBA1B}" type="pres">
      <dgm:prSet presAssocID="{860AC83D-C051-41A8-9C72-097E2D966DFD}" presName="parTxOnly" presStyleLbl="node1" presStyleIdx="0" presStyleCnt="5">
        <dgm:presLayoutVars>
          <dgm:chMax val="0"/>
          <dgm:chPref val="0"/>
          <dgm:bulletEnabled val="1"/>
        </dgm:presLayoutVars>
      </dgm:prSet>
      <dgm:spPr>
        <a:xfrm>
          <a:off x="2429" y="0"/>
          <a:ext cx="2162429" cy="642764"/>
        </a:xfrm>
        <a:prstGeom prst="chevron">
          <a:avLst/>
        </a:prstGeom>
      </dgm:spPr>
    </dgm:pt>
    <dgm:pt modelId="{B7A5E8D2-87AC-4016-9D6E-F4C4EBB9DD85}" type="pres">
      <dgm:prSet presAssocID="{E19E2CEF-ABBD-4283-9D39-E99355DFDEB2}" presName="parTxOnlySpace" presStyleCnt="0"/>
      <dgm:spPr/>
    </dgm:pt>
    <dgm:pt modelId="{168814FB-E118-44A3-A31E-04C2F46AA941}" type="pres">
      <dgm:prSet presAssocID="{A0842365-8599-49D6-9B68-C05A5D06C0F2}" presName="parTxOnly" presStyleLbl="node1" presStyleIdx="1" presStyleCnt="5">
        <dgm:presLayoutVars>
          <dgm:chMax val="0"/>
          <dgm:chPref val="0"/>
          <dgm:bulletEnabled val="1"/>
        </dgm:presLayoutVars>
      </dgm:prSet>
      <dgm:spPr>
        <a:xfrm>
          <a:off x="1948616" y="0"/>
          <a:ext cx="2162429" cy="642764"/>
        </a:xfrm>
        <a:prstGeom prst="chevron">
          <a:avLst/>
        </a:prstGeom>
      </dgm:spPr>
    </dgm:pt>
    <dgm:pt modelId="{AD2D3F3F-9599-4276-9842-772140A75DBC}" type="pres">
      <dgm:prSet presAssocID="{12704BF1-C82C-4C67-B3CA-2E04D7AD9028}" presName="parTxOnlySpace" presStyleCnt="0"/>
      <dgm:spPr/>
    </dgm:pt>
    <dgm:pt modelId="{3BD100DD-3C2A-4134-B442-48D5A8BE2424}" type="pres">
      <dgm:prSet presAssocID="{B121475E-E686-4B7E-81C2-876BF44E6685}" presName="parTxOnly" presStyleLbl="node1" presStyleIdx="2" presStyleCnt="5">
        <dgm:presLayoutVars>
          <dgm:chMax val="0"/>
          <dgm:chPref val="0"/>
          <dgm:bulletEnabled val="1"/>
        </dgm:presLayoutVars>
      </dgm:prSet>
      <dgm:spPr>
        <a:xfrm>
          <a:off x="3894803" y="0"/>
          <a:ext cx="2162429" cy="642764"/>
        </a:xfrm>
        <a:prstGeom prst="chevron">
          <a:avLst/>
        </a:prstGeom>
      </dgm:spPr>
    </dgm:pt>
    <dgm:pt modelId="{918801B3-29D1-494F-A94C-A0BF2F53A4B4}" type="pres">
      <dgm:prSet presAssocID="{CB5D5421-AB8B-49BE-8B5D-D2A255C565AB}" presName="parTxOnlySpace" presStyleCnt="0"/>
      <dgm:spPr/>
    </dgm:pt>
    <dgm:pt modelId="{BAACF7EF-1689-4580-9693-3E415CC3A505}" type="pres">
      <dgm:prSet presAssocID="{CA64B418-F98E-41A5-BB62-024F62539627}" presName="parTxOnly" presStyleLbl="node1" presStyleIdx="3" presStyleCnt="5">
        <dgm:presLayoutVars>
          <dgm:chMax val="0"/>
          <dgm:chPref val="0"/>
          <dgm:bulletEnabled val="1"/>
        </dgm:presLayoutVars>
      </dgm:prSet>
      <dgm:spPr>
        <a:xfrm>
          <a:off x="5840990" y="0"/>
          <a:ext cx="2162429" cy="642764"/>
        </a:xfrm>
        <a:prstGeom prst="chevron">
          <a:avLst/>
        </a:prstGeom>
      </dgm:spPr>
    </dgm:pt>
    <dgm:pt modelId="{74F2C311-8F08-41E3-978B-467284898D78}" type="pres">
      <dgm:prSet presAssocID="{7450F812-D57E-48C2-B917-643931B0FB11}" presName="parTxOnlySpace" presStyleCnt="0"/>
      <dgm:spPr/>
    </dgm:pt>
    <dgm:pt modelId="{EF278A14-99A0-448B-9084-F4B6C66BC69C}" type="pres">
      <dgm:prSet presAssocID="{D05DD557-5847-466B-8C6C-B828C313574D}" presName="parTxOnly" presStyleLbl="node1" presStyleIdx="4" presStyleCnt="5" custLinFactNeighborX="1124" custLinFactNeighborY="10774">
        <dgm:presLayoutVars>
          <dgm:chMax val="0"/>
          <dgm:chPref val="0"/>
          <dgm:bulletEnabled val="1"/>
        </dgm:presLayoutVars>
      </dgm:prSet>
      <dgm:spPr>
        <a:xfrm>
          <a:off x="7787177" y="0"/>
          <a:ext cx="2162429" cy="642764"/>
        </a:xfrm>
        <a:prstGeom prst="chevron">
          <a:avLst/>
        </a:prstGeom>
      </dgm:spPr>
    </dgm:pt>
  </dgm:ptLst>
  <dgm:cxnLst>
    <dgm:cxn modelId="{1ABFCE0E-5803-4A01-8BB1-2D8BCC36D823}" srcId="{B40AB5E6-8994-4147-9CFF-F535FB160B0B}" destId="{D05DD557-5847-466B-8C6C-B828C313574D}" srcOrd="4" destOrd="0" parTransId="{EE4F9DE8-AF4F-4EEC-AED0-D78CD5661F68}" sibTransId="{5689A534-E688-4629-A038-B5ABCA9F6C5E}"/>
    <dgm:cxn modelId="{0151DB12-8879-47E5-AA98-A6277545497E}" srcId="{B40AB5E6-8994-4147-9CFF-F535FB160B0B}" destId="{860AC83D-C051-41A8-9C72-097E2D966DFD}" srcOrd="0" destOrd="0" parTransId="{016000CB-89DB-4867-87BB-5F63FB90E058}" sibTransId="{E19E2CEF-ABBD-4283-9D39-E99355DFDEB2}"/>
    <dgm:cxn modelId="{90A2EF16-354F-4A39-805E-76DCDF18FD24}" type="presOf" srcId="{860AC83D-C051-41A8-9C72-097E2D966DFD}" destId="{92D9782A-AB84-455D-9DFB-56A56DEDBA1B}" srcOrd="0" destOrd="0" presId="urn:microsoft.com/office/officeart/2005/8/layout/chevron1"/>
    <dgm:cxn modelId="{46DE1C46-C495-4911-8E03-5698643E4615}" srcId="{B40AB5E6-8994-4147-9CFF-F535FB160B0B}" destId="{CA64B418-F98E-41A5-BB62-024F62539627}" srcOrd="3" destOrd="0" parTransId="{84E95D3A-8763-4C32-BA1D-BE5C081F9D60}" sibTransId="{7450F812-D57E-48C2-B917-643931B0FB11}"/>
    <dgm:cxn modelId="{490A9D46-5F15-41C6-AD2A-A4382BD6745D}" type="presOf" srcId="{CA64B418-F98E-41A5-BB62-024F62539627}" destId="{BAACF7EF-1689-4580-9693-3E415CC3A505}" srcOrd="0" destOrd="0" presId="urn:microsoft.com/office/officeart/2005/8/layout/chevron1"/>
    <dgm:cxn modelId="{6174AD73-9B21-431A-A8A9-A794F84DE3A1}" srcId="{B40AB5E6-8994-4147-9CFF-F535FB160B0B}" destId="{A0842365-8599-49D6-9B68-C05A5D06C0F2}" srcOrd="1" destOrd="0" parTransId="{049D164D-A3B3-4DB9-ABA7-C8FF04CCB0B5}" sibTransId="{12704BF1-C82C-4C67-B3CA-2E04D7AD9028}"/>
    <dgm:cxn modelId="{587A5F7E-F5F6-4349-A18F-AFF3EFEDFFF4}" type="presOf" srcId="{B121475E-E686-4B7E-81C2-876BF44E6685}" destId="{3BD100DD-3C2A-4134-B442-48D5A8BE2424}" srcOrd="0" destOrd="0" presId="urn:microsoft.com/office/officeart/2005/8/layout/chevron1"/>
    <dgm:cxn modelId="{2D09CF95-33D9-4706-B9F3-4D755A90F52F}" srcId="{B40AB5E6-8994-4147-9CFF-F535FB160B0B}" destId="{B121475E-E686-4B7E-81C2-876BF44E6685}" srcOrd="2" destOrd="0" parTransId="{2478B8F6-2CB5-4B25-998A-E67FB7FC628E}" sibTransId="{CB5D5421-AB8B-49BE-8B5D-D2A255C565AB}"/>
    <dgm:cxn modelId="{98EDB0BC-DC15-45C9-892C-C32B49737291}" type="presOf" srcId="{B40AB5E6-8994-4147-9CFF-F535FB160B0B}" destId="{A8A878B4-EB73-402B-BF30-9AF9174431E6}" srcOrd="0" destOrd="0" presId="urn:microsoft.com/office/officeart/2005/8/layout/chevron1"/>
    <dgm:cxn modelId="{AF0370E3-F20A-4511-8871-EE77E5D1BD6F}" type="presOf" srcId="{D05DD557-5847-466B-8C6C-B828C313574D}" destId="{EF278A14-99A0-448B-9084-F4B6C66BC69C}" srcOrd="0" destOrd="0" presId="urn:microsoft.com/office/officeart/2005/8/layout/chevron1"/>
    <dgm:cxn modelId="{1FCFC0EF-62F4-4D31-BC1F-A11864487AC8}" type="presOf" srcId="{A0842365-8599-49D6-9B68-C05A5D06C0F2}" destId="{168814FB-E118-44A3-A31E-04C2F46AA941}" srcOrd="0" destOrd="0" presId="urn:microsoft.com/office/officeart/2005/8/layout/chevron1"/>
    <dgm:cxn modelId="{8B2AAAAD-ACCF-45A6-8381-96DEE7BEAEA6}" type="presParOf" srcId="{A8A878B4-EB73-402B-BF30-9AF9174431E6}" destId="{92D9782A-AB84-455D-9DFB-56A56DEDBA1B}" srcOrd="0" destOrd="0" presId="urn:microsoft.com/office/officeart/2005/8/layout/chevron1"/>
    <dgm:cxn modelId="{053748C4-8503-489A-82B5-02DD0159A33B}" type="presParOf" srcId="{A8A878B4-EB73-402B-BF30-9AF9174431E6}" destId="{B7A5E8D2-87AC-4016-9D6E-F4C4EBB9DD85}" srcOrd="1" destOrd="0" presId="urn:microsoft.com/office/officeart/2005/8/layout/chevron1"/>
    <dgm:cxn modelId="{F522636D-8F53-4304-80B1-DDD4CD284775}" type="presParOf" srcId="{A8A878B4-EB73-402B-BF30-9AF9174431E6}" destId="{168814FB-E118-44A3-A31E-04C2F46AA941}" srcOrd="2" destOrd="0" presId="urn:microsoft.com/office/officeart/2005/8/layout/chevron1"/>
    <dgm:cxn modelId="{EF20236F-7088-4469-B1B2-8AB9242CA809}" type="presParOf" srcId="{A8A878B4-EB73-402B-BF30-9AF9174431E6}" destId="{AD2D3F3F-9599-4276-9842-772140A75DBC}" srcOrd="3" destOrd="0" presId="urn:microsoft.com/office/officeart/2005/8/layout/chevron1"/>
    <dgm:cxn modelId="{404EAA6E-766A-43C3-94DD-372392EDDBCD}" type="presParOf" srcId="{A8A878B4-EB73-402B-BF30-9AF9174431E6}" destId="{3BD100DD-3C2A-4134-B442-48D5A8BE2424}" srcOrd="4" destOrd="0" presId="urn:microsoft.com/office/officeart/2005/8/layout/chevron1"/>
    <dgm:cxn modelId="{81EC51E2-D4B8-44FE-AC36-0A84C364EF6F}" type="presParOf" srcId="{A8A878B4-EB73-402B-BF30-9AF9174431E6}" destId="{918801B3-29D1-494F-A94C-A0BF2F53A4B4}" srcOrd="5" destOrd="0" presId="urn:microsoft.com/office/officeart/2005/8/layout/chevron1"/>
    <dgm:cxn modelId="{D1E4333E-FFA1-4DD3-888E-C1B2FBF5355E}" type="presParOf" srcId="{A8A878B4-EB73-402B-BF30-9AF9174431E6}" destId="{BAACF7EF-1689-4580-9693-3E415CC3A505}" srcOrd="6" destOrd="0" presId="urn:microsoft.com/office/officeart/2005/8/layout/chevron1"/>
    <dgm:cxn modelId="{7473C963-AE07-4669-A40B-4759D8DA7450}" type="presParOf" srcId="{A8A878B4-EB73-402B-BF30-9AF9174431E6}" destId="{74F2C311-8F08-41E3-978B-467284898D78}" srcOrd="7" destOrd="0" presId="urn:microsoft.com/office/officeart/2005/8/layout/chevron1"/>
    <dgm:cxn modelId="{272562F4-FBF4-42FE-99D0-C5EF8BB5B745}" type="presParOf" srcId="{A8A878B4-EB73-402B-BF30-9AF9174431E6}" destId="{EF278A14-99A0-448B-9084-F4B6C66BC69C}" srcOrd="8" destOrd="0" presId="urn:microsoft.com/office/officeart/2005/8/layout/chevron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9782A-AB84-455D-9DFB-56A56DEDBA1B}">
      <dsp:nvSpPr>
        <dsp:cNvPr id="0" name=""/>
        <dsp:cNvSpPr/>
      </dsp:nvSpPr>
      <dsp:spPr>
        <a:xfrm>
          <a:off x="2429" y="0"/>
          <a:ext cx="2162429" cy="642764"/>
        </a:xfrm>
        <a:prstGeom prst="chevron">
          <a:avLst/>
        </a:prstGeom>
        <a:solidFill>
          <a:schemeClr val="bg1"/>
        </a:solidFill>
        <a:ln w="19050" cap="flat" cmpd="sng" algn="ctr">
          <a:solidFill>
            <a:srgbClr val="9ADCFF"/>
          </a:solidFill>
          <a:prstDash val="solid"/>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200" kern="1200">
              <a:solidFill>
                <a:srgbClr val="000000"/>
              </a:solidFill>
              <a:latin typeface="Segoe UI Semibold"/>
              <a:ea typeface="+mn-ea"/>
              <a:cs typeface="+mn-cs"/>
            </a:rPr>
            <a:t>Listen &amp; consult</a:t>
          </a:r>
        </a:p>
      </dsp:txBody>
      <dsp:txXfrm>
        <a:off x="323811" y="0"/>
        <a:ext cx="1519665" cy="642764"/>
      </dsp:txXfrm>
    </dsp:sp>
    <dsp:sp modelId="{168814FB-E118-44A3-A31E-04C2F46AA941}">
      <dsp:nvSpPr>
        <dsp:cNvPr id="0" name=""/>
        <dsp:cNvSpPr/>
      </dsp:nvSpPr>
      <dsp:spPr>
        <a:xfrm>
          <a:off x="1948616" y="0"/>
          <a:ext cx="2162429" cy="642764"/>
        </a:xfrm>
        <a:prstGeom prst="chevron">
          <a:avLst/>
        </a:prstGeom>
        <a:solidFill>
          <a:srgbClr val="FFFFFF"/>
        </a:solidFill>
        <a:ln w="19050" cap="flat" cmpd="sng" algn="ctr">
          <a:solidFill>
            <a:srgbClr val="AAD6FF"/>
          </a:solidFill>
          <a:prstDash val="solid"/>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200" kern="1200">
              <a:solidFill>
                <a:srgbClr val="000000"/>
              </a:solidFill>
              <a:latin typeface="Segoe UI Semibold"/>
              <a:ea typeface="+mn-ea"/>
              <a:cs typeface="+mn-cs"/>
            </a:rPr>
            <a:t>Inspire &amp; design</a:t>
          </a:r>
        </a:p>
      </dsp:txBody>
      <dsp:txXfrm>
        <a:off x="2269998" y="0"/>
        <a:ext cx="1519665" cy="642764"/>
      </dsp:txXfrm>
    </dsp:sp>
    <dsp:sp modelId="{3BD100DD-3C2A-4134-B442-48D5A8BE2424}">
      <dsp:nvSpPr>
        <dsp:cNvPr id="0" name=""/>
        <dsp:cNvSpPr/>
      </dsp:nvSpPr>
      <dsp:spPr>
        <a:xfrm>
          <a:off x="3894803" y="0"/>
          <a:ext cx="2162429" cy="642764"/>
        </a:xfrm>
        <a:prstGeom prst="chevron">
          <a:avLst/>
        </a:prstGeom>
        <a:solidFill>
          <a:srgbClr val="FFFFFF"/>
        </a:solidFill>
        <a:ln w="19050" cap="flat" cmpd="sng" algn="ctr">
          <a:solidFill>
            <a:srgbClr val="CBBCFF"/>
          </a:solidFill>
          <a:prstDash val="solid"/>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200" kern="1200">
              <a:solidFill>
                <a:srgbClr val="000000"/>
              </a:solidFill>
              <a:latin typeface="Segoe UI Semibold"/>
              <a:ea typeface="+mn-ea"/>
              <a:cs typeface="+mn-cs"/>
            </a:rPr>
            <a:t>Empower &amp; achieve</a:t>
          </a:r>
        </a:p>
      </dsp:txBody>
      <dsp:txXfrm>
        <a:off x="4216185" y="0"/>
        <a:ext cx="1519665" cy="642764"/>
      </dsp:txXfrm>
    </dsp:sp>
    <dsp:sp modelId="{BAACF7EF-1689-4580-9693-3E415CC3A505}">
      <dsp:nvSpPr>
        <dsp:cNvPr id="0" name=""/>
        <dsp:cNvSpPr/>
      </dsp:nvSpPr>
      <dsp:spPr>
        <a:xfrm>
          <a:off x="5840990" y="0"/>
          <a:ext cx="2162429" cy="642764"/>
        </a:xfrm>
        <a:prstGeom prst="chevron">
          <a:avLst/>
        </a:prstGeom>
        <a:solidFill>
          <a:srgbClr val="FFFFFF"/>
        </a:solidFill>
        <a:ln w="19050" cap="flat" cmpd="sng" algn="ctr">
          <a:solidFill>
            <a:srgbClr val="BF9BFF"/>
          </a:solidFill>
          <a:prstDash val="solid"/>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200" kern="1200">
              <a:solidFill>
                <a:srgbClr val="000000"/>
              </a:solidFill>
              <a:latin typeface="Segoe UI Semibold"/>
              <a:ea typeface="+mn-ea"/>
              <a:cs typeface="+mn-cs"/>
            </a:rPr>
            <a:t>Realize value</a:t>
          </a:r>
        </a:p>
      </dsp:txBody>
      <dsp:txXfrm>
        <a:off x="6162372" y="0"/>
        <a:ext cx="1519665" cy="642764"/>
      </dsp:txXfrm>
    </dsp:sp>
    <dsp:sp modelId="{EF278A14-99A0-448B-9084-F4B6C66BC69C}">
      <dsp:nvSpPr>
        <dsp:cNvPr id="0" name=""/>
        <dsp:cNvSpPr/>
      </dsp:nvSpPr>
      <dsp:spPr>
        <a:xfrm>
          <a:off x="7789607" y="0"/>
          <a:ext cx="2162429" cy="642764"/>
        </a:xfrm>
        <a:prstGeom prst="chevron">
          <a:avLst/>
        </a:prstGeom>
        <a:solidFill>
          <a:srgbClr val="FFFFFF"/>
        </a:solidFill>
        <a:ln w="19050" cap="flat" cmpd="sng" algn="ctr">
          <a:solidFill>
            <a:srgbClr val="9053FF"/>
          </a:solidFill>
          <a:prstDash val="solid"/>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200" kern="1200" dirty="0">
              <a:solidFill>
                <a:srgbClr val="000000"/>
              </a:solidFill>
              <a:latin typeface="Segoe UI Semibold"/>
              <a:ea typeface="+mn-ea"/>
              <a:cs typeface="+mn-cs"/>
            </a:rPr>
            <a:t>Manage &amp; optimize</a:t>
          </a:r>
        </a:p>
      </dsp:txBody>
      <dsp:txXfrm>
        <a:off x="8110989" y="0"/>
        <a:ext cx="1519665" cy="6427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7DC0C-C73D-4531-97D9-A9FAA1CEB59E}"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F6B7B-4EF3-4790-B6E8-2433C89D479C}" type="slidenum">
              <a:rPr lang="en-US" smtClean="0"/>
              <a:t>‹#›</a:t>
            </a:fld>
            <a:endParaRPr lang="en-US"/>
          </a:p>
        </p:txBody>
      </p:sp>
    </p:spTree>
    <p:extLst>
      <p:ext uri="{BB962C8B-B14F-4D97-AF65-F5344CB8AC3E}">
        <p14:creationId xmlns:p14="http://schemas.microsoft.com/office/powerpoint/2010/main" val="10031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latin typeface="Segoe UI" panose="020B0502040204020203" pitchFamily="34" charset="0"/>
                <a:cs typeface="Segoe UI" panose="020B0502040204020203" pitchFamily="34" charset="0"/>
              </a:rPr>
              <a:t>Click to Add Notes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0D3E549-30CF-4247-8CA2-1BAB141706A3}"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56995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43918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34857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074CC-01ED-4366-9553-D283F08D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484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CC06C4-B9DC-499F-8606-56E4CF32E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45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a:ln>
                <a:noFill/>
              </a:ln>
              <a:effectLst/>
              <a:uLnTx/>
              <a:uFillTx/>
              <a:ea typeface="+mn-ea"/>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7404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a:ln>
                <a:noFill/>
              </a:ln>
              <a:effectLst/>
              <a:uLnTx/>
              <a:uFillTx/>
              <a:ea typeface="+mn-ea"/>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6062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a:ln>
                <a:noFill/>
              </a:ln>
              <a:effectLst/>
              <a:uLnTx/>
              <a:uFillTx/>
              <a:ea typeface="+mn-ea"/>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606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a:ln>
                <a:noFill/>
              </a:ln>
              <a:effectLst/>
              <a:uLnTx/>
              <a:uFillTx/>
              <a:ea typeface="+mn-ea"/>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9193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base" latinLnBrk="0" hangingPunct="1">
              <a:spcBef>
                <a:spcPts val="0"/>
              </a:spcBef>
              <a:spcAft>
                <a:spcPts val="0"/>
              </a:spcAft>
            </a:pPr>
            <a:endParaRPr lang="en-US"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E6B97-433E-4144-BA66-6B9B350662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492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C206D-75CC-904B-80D3-E67E7E50E8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85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F6B7B-4EF3-4790-B6E8-2433C89D479C}" type="slidenum">
              <a:rPr lang="en-US" smtClean="0"/>
              <a:t>2</a:t>
            </a:fld>
            <a:endParaRPr lang="en-US"/>
          </a:p>
        </p:txBody>
      </p:sp>
    </p:spTree>
    <p:extLst>
      <p:ext uri="{BB962C8B-B14F-4D97-AF65-F5344CB8AC3E}">
        <p14:creationId xmlns:p14="http://schemas.microsoft.com/office/powerpoint/2010/main" val="3340096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FE1D-1EC7-8647-883A-AF2C6032F5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09323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C09E6-B4D9-4D28-86B2-CC76D2B13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950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a:latin typeface="Segoe UI" panose="020B0502040204020203" pitchFamily="34" charset="0"/>
                <a:cs typeface="Segoe UI" panose="020B0502040204020203" pitchFamily="34" charset="0"/>
              </a:rPr>
              <a:t>Click to Add Notes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0D3E549-30CF-4247-8CA2-1BAB141706A3}"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213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074CC-01ED-4366-9553-D283F08D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581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a:solidFill>
                <a:srgbClr val="383841"/>
              </a:solidFill>
              <a:effectLst/>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0B22C-53E4-F749-9B0C-AC2F36E81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19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GB" sz="800" spc="-30" dirty="0">
              <a:solidFill>
                <a:schemeClr val="tx1"/>
              </a:solidFill>
              <a:latin typeface="Segoe UI Semibold"/>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799E306-CB7E-45BE-9117-651215554A6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99200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a:solidFill>
                <a:srgbClr val="383841"/>
              </a:solidFill>
              <a:effectLst/>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0B22C-53E4-F749-9B0C-AC2F36E81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84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7B6DA-C120-417E-B34F-EB3B4FF8A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817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6225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a:solidFill>
                <a:srgbClr val="383841"/>
              </a:solidFill>
              <a:effectLst/>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0B22C-53E4-F749-9B0C-AC2F36E81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37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lang="en-US" sz="5400"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2949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7B6DA-C120-417E-B34F-EB3B4FF8A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973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i="0" u="none" strike="noStrike" kern="1200" cap="none" spc="0" normalizeH="0" baseline="0" noProof="0">
              <a:ln>
                <a:noFill/>
              </a:ln>
              <a:effectLst/>
              <a:uLnTx/>
              <a:uFillTx/>
              <a:ea typeface="+mn-ea"/>
              <a:cs typeface="Segoe UI Semibol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0B22C-53E4-F749-9B0C-AC2F36E81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1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7B6DA-C120-417E-B34F-EB3B4FF8A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684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a:solidFill>
                <a:srgbClr val="383841"/>
              </a:solidFill>
              <a:effectLst/>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0B22C-53E4-F749-9B0C-AC2F36E81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96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1BFF8-171C-4B18-9218-F7C4FB91F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06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a:solidFill>
                <a:srgbClr val="383841"/>
              </a:solidFill>
              <a:effectLst/>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0B22C-53E4-F749-9B0C-AC2F36E817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567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a:latin typeface="Segoe UI" panose="020B0502040204020203" pitchFamily="34" charset="0"/>
                <a:cs typeface="Segoe UI" panose="020B0502040204020203" pitchFamily="34" charset="0"/>
              </a:rPr>
              <a:t>Click to Add Notes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0D3E549-30CF-4247-8CA2-1BAB141706A3}"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213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0D9E7-A917-464F-BA64-6094EDFA9F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43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200" b="0" i="0">
              <a:solidFill>
                <a:srgbClr val="444444"/>
              </a:solidFill>
              <a:effectLst/>
              <a:latin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758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CC973-DEB3-4C92-8379-565EF5FE7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94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C206D-75CC-904B-80D3-E67E7E50E8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76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074CC-01ED-4366-9553-D283F08D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04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9/13/2023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41804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9" Type="http://schemas.openxmlformats.org/officeDocument/2006/relationships/image" Target="../media/image102.png"/><Relationship Id="rId21" Type="http://schemas.openxmlformats.org/officeDocument/2006/relationships/image" Target="../media/image85.png"/><Relationship Id="rId34" Type="http://schemas.openxmlformats.org/officeDocument/2006/relationships/image" Target="../media/image97.png"/><Relationship Id="rId42" Type="http://schemas.openxmlformats.org/officeDocument/2006/relationships/image" Target="../media/image105.png"/><Relationship Id="rId47" Type="http://schemas.openxmlformats.org/officeDocument/2006/relationships/image" Target="../media/image109.png"/><Relationship Id="rId50" Type="http://schemas.openxmlformats.org/officeDocument/2006/relationships/image" Target="../media/image112.png"/><Relationship Id="rId7" Type="http://schemas.openxmlformats.org/officeDocument/2006/relationships/image" Target="../media/image71.png"/><Relationship Id="rId2" Type="http://schemas.openxmlformats.org/officeDocument/2006/relationships/image" Target="../media/image66.png"/><Relationship Id="rId16" Type="http://schemas.openxmlformats.org/officeDocument/2006/relationships/image" Target="../media/image80.tiff"/><Relationship Id="rId29" Type="http://schemas.openxmlformats.org/officeDocument/2006/relationships/image" Target="../media/image93.png"/><Relationship Id="rId11" Type="http://schemas.openxmlformats.org/officeDocument/2006/relationships/image" Target="../media/image75.png"/><Relationship Id="rId24" Type="http://schemas.openxmlformats.org/officeDocument/2006/relationships/image" Target="../media/image88.jpeg"/><Relationship Id="rId32" Type="http://schemas.microsoft.com/office/2007/relationships/hdphoto" Target="../media/hdphoto1.wdp"/><Relationship Id="rId37" Type="http://schemas.openxmlformats.org/officeDocument/2006/relationships/image" Target="../media/image100.png"/><Relationship Id="rId40" Type="http://schemas.openxmlformats.org/officeDocument/2006/relationships/image" Target="../media/image103.png"/><Relationship Id="rId45" Type="http://schemas.openxmlformats.org/officeDocument/2006/relationships/image" Target="../media/image107.png"/><Relationship Id="rId5" Type="http://schemas.openxmlformats.org/officeDocument/2006/relationships/image" Target="../media/image69.jpe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36" Type="http://schemas.openxmlformats.org/officeDocument/2006/relationships/image" Target="../media/image99.png"/><Relationship Id="rId49" Type="http://schemas.openxmlformats.org/officeDocument/2006/relationships/image" Target="../media/image111.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95.png"/><Relationship Id="rId44" Type="http://schemas.microsoft.com/office/2007/relationships/hdphoto" Target="../media/hdphoto2.wdp"/><Relationship Id="rId52" Type="http://schemas.openxmlformats.org/officeDocument/2006/relationships/image" Target="../media/image11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jpe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8.png"/><Relationship Id="rId43" Type="http://schemas.openxmlformats.org/officeDocument/2006/relationships/image" Target="../media/image106.png"/><Relationship Id="rId48" Type="http://schemas.openxmlformats.org/officeDocument/2006/relationships/image" Target="../media/image110.png"/><Relationship Id="rId8" Type="http://schemas.openxmlformats.org/officeDocument/2006/relationships/image" Target="../media/image72.png"/><Relationship Id="rId51" Type="http://schemas.openxmlformats.org/officeDocument/2006/relationships/image" Target="../media/image113.png"/><Relationship Id="rId3" Type="http://schemas.openxmlformats.org/officeDocument/2006/relationships/image" Target="../media/image67.png"/><Relationship Id="rId12" Type="http://schemas.openxmlformats.org/officeDocument/2006/relationships/image" Target="../media/image76.png"/><Relationship Id="rId17" Type="http://schemas.openxmlformats.org/officeDocument/2006/relationships/image" Target="../media/image81.jpeg"/><Relationship Id="rId25" Type="http://schemas.openxmlformats.org/officeDocument/2006/relationships/image" Target="../media/image89.png"/><Relationship Id="rId33" Type="http://schemas.openxmlformats.org/officeDocument/2006/relationships/image" Target="../media/image96.png"/><Relationship Id="rId38" Type="http://schemas.openxmlformats.org/officeDocument/2006/relationships/image" Target="../media/image101.png"/><Relationship Id="rId46" Type="http://schemas.openxmlformats.org/officeDocument/2006/relationships/image" Target="../media/image108.png"/><Relationship Id="rId20" Type="http://schemas.openxmlformats.org/officeDocument/2006/relationships/image" Target="../media/image84.png"/><Relationship Id="rId41" Type="http://schemas.openxmlformats.org/officeDocument/2006/relationships/image" Target="../media/image104.png"/><Relationship Id="rId1" Type="http://schemas.openxmlformats.org/officeDocument/2006/relationships/slideMaster" Target="../slideMasters/slideMaster2.xml"/><Relationship Id="rId6" Type="http://schemas.openxmlformats.org/officeDocument/2006/relationships/image" Target="../media/image7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2.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hyperlink" Target="https://customers.microsoft.com/en-us/story/1460780739063910920-t-mobile-power-automate-integrate-systems-sprint-merger"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41.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2.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2.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 Id="rId5" Type="http://schemas.openxmlformats.org/officeDocument/2006/relationships/image" Target="../media/image59.svg"/><Relationship Id="rId4" Type="http://schemas.openxmlformats.org/officeDocument/2006/relationships/image" Target="../media/image5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 Id="rId5" Type="http://schemas.openxmlformats.org/officeDocument/2006/relationships/image" Target="../media/image63.svg"/><Relationship Id="rId4" Type="http://schemas.openxmlformats.org/officeDocument/2006/relationships/image" Target="../media/image6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9" Type="http://schemas.openxmlformats.org/officeDocument/2006/relationships/image" Target="../media/image102.png"/><Relationship Id="rId21" Type="http://schemas.openxmlformats.org/officeDocument/2006/relationships/image" Target="../media/image85.png"/><Relationship Id="rId34" Type="http://schemas.openxmlformats.org/officeDocument/2006/relationships/image" Target="../media/image97.png"/><Relationship Id="rId42" Type="http://schemas.openxmlformats.org/officeDocument/2006/relationships/image" Target="../media/image105.png"/><Relationship Id="rId47" Type="http://schemas.openxmlformats.org/officeDocument/2006/relationships/image" Target="../media/image109.png"/><Relationship Id="rId50" Type="http://schemas.openxmlformats.org/officeDocument/2006/relationships/image" Target="../media/image112.png"/><Relationship Id="rId7" Type="http://schemas.openxmlformats.org/officeDocument/2006/relationships/image" Target="../media/image71.png"/><Relationship Id="rId2" Type="http://schemas.openxmlformats.org/officeDocument/2006/relationships/image" Target="../media/image66.png"/><Relationship Id="rId16" Type="http://schemas.openxmlformats.org/officeDocument/2006/relationships/image" Target="../media/image80.tiff"/><Relationship Id="rId29" Type="http://schemas.openxmlformats.org/officeDocument/2006/relationships/image" Target="../media/image93.png"/><Relationship Id="rId11" Type="http://schemas.openxmlformats.org/officeDocument/2006/relationships/image" Target="../media/image75.png"/><Relationship Id="rId24" Type="http://schemas.openxmlformats.org/officeDocument/2006/relationships/image" Target="../media/image88.jpeg"/><Relationship Id="rId32" Type="http://schemas.microsoft.com/office/2007/relationships/hdphoto" Target="../media/hdphoto1.wdp"/><Relationship Id="rId37" Type="http://schemas.openxmlformats.org/officeDocument/2006/relationships/image" Target="../media/image100.png"/><Relationship Id="rId40" Type="http://schemas.openxmlformats.org/officeDocument/2006/relationships/image" Target="../media/image103.png"/><Relationship Id="rId45" Type="http://schemas.openxmlformats.org/officeDocument/2006/relationships/image" Target="../media/image107.png"/><Relationship Id="rId5" Type="http://schemas.openxmlformats.org/officeDocument/2006/relationships/image" Target="../media/image69.jpe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36" Type="http://schemas.openxmlformats.org/officeDocument/2006/relationships/image" Target="../media/image99.png"/><Relationship Id="rId49" Type="http://schemas.openxmlformats.org/officeDocument/2006/relationships/image" Target="../media/image111.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95.png"/><Relationship Id="rId44" Type="http://schemas.microsoft.com/office/2007/relationships/hdphoto" Target="../media/hdphoto2.wdp"/><Relationship Id="rId52" Type="http://schemas.openxmlformats.org/officeDocument/2006/relationships/image" Target="../media/image11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jpe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8.png"/><Relationship Id="rId43" Type="http://schemas.openxmlformats.org/officeDocument/2006/relationships/image" Target="../media/image106.png"/><Relationship Id="rId48" Type="http://schemas.openxmlformats.org/officeDocument/2006/relationships/image" Target="../media/image110.png"/><Relationship Id="rId8" Type="http://schemas.openxmlformats.org/officeDocument/2006/relationships/image" Target="../media/image72.png"/><Relationship Id="rId51" Type="http://schemas.openxmlformats.org/officeDocument/2006/relationships/image" Target="../media/image113.png"/><Relationship Id="rId3" Type="http://schemas.openxmlformats.org/officeDocument/2006/relationships/image" Target="../media/image67.png"/><Relationship Id="rId12" Type="http://schemas.openxmlformats.org/officeDocument/2006/relationships/image" Target="../media/image76.png"/><Relationship Id="rId17" Type="http://schemas.openxmlformats.org/officeDocument/2006/relationships/image" Target="../media/image81.jpeg"/><Relationship Id="rId25" Type="http://schemas.openxmlformats.org/officeDocument/2006/relationships/image" Target="../media/image89.png"/><Relationship Id="rId33" Type="http://schemas.openxmlformats.org/officeDocument/2006/relationships/image" Target="../media/image96.png"/><Relationship Id="rId38" Type="http://schemas.openxmlformats.org/officeDocument/2006/relationships/image" Target="../media/image101.png"/><Relationship Id="rId46" Type="http://schemas.openxmlformats.org/officeDocument/2006/relationships/image" Target="../media/image108.png"/><Relationship Id="rId20" Type="http://schemas.openxmlformats.org/officeDocument/2006/relationships/image" Target="../media/image84.png"/><Relationship Id="rId41" Type="http://schemas.openxmlformats.org/officeDocument/2006/relationships/image" Target="../media/image104.png"/><Relationship Id="rId1" Type="http://schemas.openxmlformats.org/officeDocument/2006/relationships/slideMaster" Target="../slideMasters/slideMaster2.xml"/><Relationship Id="rId6" Type="http://schemas.openxmlformats.org/officeDocument/2006/relationships/image" Target="../media/image7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70" t="3570" r="3570" b="828"/>
          <a:stretch/>
        </p:blipFill>
        <p:spPr>
          <a:xfrm>
            <a:off x="6065081" y="478972"/>
            <a:ext cx="5900060" cy="607422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458039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A black and white sign&#10;&#10;Description automatically generated with low confidence">
            <a:extLst>
              <a:ext uri="{FF2B5EF4-FFF2-40B4-BE49-F238E27FC236}">
                <a16:creationId xmlns:a16="http://schemas.microsoft.com/office/drawing/2014/main" id="{91633131-4F61-09D9-1DF4-B8827D00A6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2042" y="581027"/>
            <a:ext cx="1378804" cy="295064"/>
          </a:xfrm>
          <a:prstGeom prst="rect">
            <a:avLst/>
          </a:prstGeom>
        </p:spPr>
      </p:pic>
    </p:spTree>
    <p:extLst>
      <p:ext uri="{BB962C8B-B14F-4D97-AF65-F5344CB8AC3E}">
        <p14:creationId xmlns:p14="http://schemas.microsoft.com/office/powerpoint/2010/main" val="2180863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3867535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15"/>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23"/>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24"/>
                                        </p:tgtEl>
                                        <p:attrNameLst>
                                          <p:attrName>ppt_x</p:attrName>
                                          <p:attrName>ppt_y</p:attrName>
                                        </p:attrNameLst>
                                      </p:cBhvr>
                                      <p:rCtr x="-977" y="0"/>
                                    </p:animMotion>
                                  </p:childTnLst>
                                </p:cTn>
                              </p:par>
                              <p:par>
                                <p:cTn id="28" presetID="10" presetClass="entr" presetSubtype="0" fill="hold" grpId="0" nodeType="withEffect">
                                  <p:stCondLst>
                                    <p:cond delay="12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35" presetClass="path" presetSubtype="0" accel="50000" decel="50000" fill="hold" grpId="1" nodeType="withEffect">
                                  <p:stCondLst>
                                    <p:cond delay="1250"/>
                                  </p:stCondLst>
                                  <p:childTnLst>
                                    <p:animMotion origin="layout" path="M 0.01966 4.07407E-6 L -1.04167E-6 4.07407E-6 " pathEditMode="relative" rAng="0" ptsTypes="AA">
                                      <p:cBhvr>
                                        <p:cTn id="32" dur="1000" fill="hold"/>
                                        <p:tgtEl>
                                          <p:spTgt spid="25"/>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p:tmplLst>
          <p:tmpl>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bldP spid="23" grpId="0">
        <p:tmplLst>
          <p:tmpl>
            <p:tnLst>
              <p:par>
                <p:cTn presetID="10" presetClass="entr" presetSubtype="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bldP spid="24" grpId="0">
        <p:tmplLst>
          <p:tmpl>
            <p:tnLst>
              <p:par>
                <p:cTn presetID="10" presetClass="entr" presetSubtype="0" fill="hold" nodeType="withEffect">
                  <p:stCondLst>
                    <p:cond delay="10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4" grpId="1"/>
      <p:bldP spid="25" grpId="0">
        <p:tmplLst>
          <p:tmpl>
            <p:tnLst>
              <p:par>
                <p:cTn presetID="10" presetClass="entr" presetSubtype="0" fill="hold" nodeType="withEffect">
                  <p:stCondLst>
                    <p:cond delay="1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5"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Key Differentiator with subtitl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57674D38-3B0D-9B62-0382-E1DFB811D423}"/>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9" name="Text Placeholder 11">
            <a:extLst>
              <a:ext uri="{FF2B5EF4-FFF2-40B4-BE49-F238E27FC236}">
                <a16:creationId xmlns:a16="http://schemas.microsoft.com/office/drawing/2014/main" id="{CE60FF01-1663-DA73-0A87-1BFF7EA80FB8}"/>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0" name="Text Placeholder 11">
            <a:extLst>
              <a:ext uri="{FF2B5EF4-FFF2-40B4-BE49-F238E27FC236}">
                <a16:creationId xmlns:a16="http://schemas.microsoft.com/office/drawing/2014/main" id="{A3BF79A3-DB8F-D1C4-E81A-C220692B7DD9}"/>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1" name="Text Placeholder 11">
            <a:extLst>
              <a:ext uri="{FF2B5EF4-FFF2-40B4-BE49-F238E27FC236}">
                <a16:creationId xmlns:a16="http://schemas.microsoft.com/office/drawing/2014/main" id="{CA2DAE56-9124-C81F-9859-4D561B4AC848}"/>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
        <p:nvSpPr>
          <p:cNvPr id="4" name="Title 1">
            <a:extLst>
              <a:ext uri="{FF2B5EF4-FFF2-40B4-BE49-F238E27FC236}">
                <a16:creationId xmlns:a16="http://schemas.microsoft.com/office/drawing/2014/main" id="{5BDE11CF-9267-6F03-644E-1FA5AF7ECE58}"/>
              </a:ext>
            </a:extLst>
          </p:cNvPr>
          <p:cNvSpPr>
            <a:spLocks noGrp="1"/>
          </p:cNvSpPr>
          <p:nvPr>
            <p:ph type="title"/>
          </p:nvPr>
        </p:nvSpPr>
        <p:spPr>
          <a:xfrm>
            <a:off x="588263" y="886196"/>
            <a:ext cx="10213087" cy="553998"/>
          </a:xfrm>
        </p:spPr>
        <p:txBody>
          <a:bodyPr/>
          <a:lstStyle/>
          <a:p>
            <a:r>
              <a:rPr lang="en-US"/>
              <a:t>Click to edit Master title style</a:t>
            </a:r>
          </a:p>
        </p:txBody>
      </p:sp>
      <p:sp>
        <p:nvSpPr>
          <p:cNvPr id="6" name="Text Placeholder 11">
            <a:extLst>
              <a:ext uri="{FF2B5EF4-FFF2-40B4-BE49-F238E27FC236}">
                <a16:creationId xmlns:a16="http://schemas.microsoft.com/office/drawing/2014/main" id="{3EED3B19-C935-EDE7-8D9F-378102570704}"/>
              </a:ext>
            </a:extLst>
          </p:cNvPr>
          <p:cNvSpPr>
            <a:spLocks noGrp="1"/>
          </p:cNvSpPr>
          <p:nvPr>
            <p:ph type="body" sz="quarter" idx="17" hasCustomPrompt="1"/>
          </p:nvPr>
        </p:nvSpPr>
        <p:spPr>
          <a:xfrm>
            <a:off x="584200" y="506558"/>
            <a:ext cx="8248650" cy="215444"/>
          </a:xfrm>
        </p:spPr>
        <p:txBody>
          <a:bodyPr anchor="t"/>
          <a:lstStyle>
            <a:lvl1pPr marL="0" indent="0">
              <a:spcBef>
                <a:spcPts val="0"/>
              </a:spcBef>
              <a:buNone/>
              <a:defRPr kumimoji="0" lang="en-US" sz="1400" b="1" i="0" u="none" strike="noStrike" kern="1200" cap="all" spc="150" normalizeH="0" baseline="0" dirty="0">
                <a:ln w="3175">
                  <a:noFill/>
                </a:ln>
                <a:solidFill>
                  <a:schemeClr val="tx1"/>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Tree>
    <p:extLst>
      <p:ext uri="{BB962C8B-B14F-4D97-AF65-F5344CB8AC3E}">
        <p14:creationId xmlns:p14="http://schemas.microsoft.com/office/powerpoint/2010/main" val="1069371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8"/>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9"/>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10"/>
                                        </p:tgtEl>
                                        <p:attrNameLst>
                                          <p:attrName>ppt_x</p:attrName>
                                          <p:attrName>ppt_y</p:attrName>
                                        </p:attrNameLst>
                                      </p:cBhvr>
                                      <p:rCtr x="-977" y="0"/>
                                    </p:animMotion>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5" presetClass="path" presetSubtype="0" accel="50000" decel="50000" fill="hold" grpId="1" nodeType="withEffect">
                                  <p:stCondLst>
                                    <p:cond delay="1000"/>
                                  </p:stCondLst>
                                  <p:childTnLst>
                                    <p:animMotion origin="layout" path="M 0.01966 3.7037E-6 L -1.04167E-6 3.7037E-6 " pathEditMode="relative" rAng="0" ptsTypes="AA">
                                      <p:cBhvr>
                                        <p:cTn id="32" dur="1000" fill="hold"/>
                                        <p:tgtEl>
                                          <p:spTgt spid="11"/>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p:bldP spid="10" grpId="0">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P spid="11" grpId="0">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bldP spid="5" grpId="0" animBg="1"/>
      <p:bldP spid="7"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7B49CF-8F63-0090-0081-661E4F84E1CA}"/>
              </a:ext>
            </a:extLst>
          </p:cNvPr>
          <p:cNvSpPr/>
          <p:nvPr userDrawn="1"/>
        </p:nvSpPr>
        <p:spPr bwMode="auto">
          <a:xfrm>
            <a:off x="0" y="1517650"/>
            <a:ext cx="12192000" cy="3822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FC0A2FC1-CAB4-3EFB-4EF5-C05883F0BD71}"/>
              </a:ext>
            </a:extLst>
          </p:cNvPr>
          <p:cNvSpPr/>
          <p:nvPr userDrawn="1"/>
        </p:nvSpPr>
        <p:spPr bwMode="auto">
          <a:xfrm>
            <a:off x="962025" y="425901"/>
            <a:ext cx="10267950" cy="6006198"/>
          </a:xfrm>
          <a:prstGeom prst="roundRect">
            <a:avLst>
              <a:gd name="adj" fmla="val 3038"/>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AF08E42-5853-7288-7F00-3289F90BCD2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5400000">
            <a:off x="-1029874" y="3338512"/>
            <a:ext cx="3822700" cy="180975"/>
          </a:xfrm>
          <a:prstGeom prst="rect">
            <a:avLst/>
          </a:prstGeom>
        </p:spPr>
      </p:pic>
      <p:pic>
        <p:nvPicPr>
          <p:cNvPr id="11" name="Picture 10">
            <a:extLst>
              <a:ext uri="{FF2B5EF4-FFF2-40B4-BE49-F238E27FC236}">
                <a16:creationId xmlns:a16="http://schemas.microsoft.com/office/drawing/2014/main" id="{609FB385-D56E-FCFC-DAE1-C25009C5993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16200000">
            <a:off x="9409113" y="3338513"/>
            <a:ext cx="3822700" cy="180975"/>
          </a:xfrm>
          <a:prstGeom prst="rect">
            <a:avLst/>
          </a:prstGeom>
        </p:spPr>
      </p:pic>
      <p:sp>
        <p:nvSpPr>
          <p:cNvPr id="5" name="Media Placeholder 3">
            <a:extLst>
              <a:ext uri="{FF2B5EF4-FFF2-40B4-BE49-F238E27FC236}">
                <a16:creationId xmlns:a16="http://schemas.microsoft.com/office/drawing/2014/main" id="{41E19830-760D-5AD8-D9B4-3C82A8246C6A}"/>
              </a:ext>
            </a:extLst>
          </p:cNvPr>
          <p:cNvSpPr>
            <a:spLocks noGrp="1"/>
          </p:cNvSpPr>
          <p:nvPr>
            <p:ph type="media" sz="quarter" idx="19" hasCustomPrompt="1"/>
          </p:nvPr>
        </p:nvSpPr>
        <p:spPr>
          <a:xfrm>
            <a:off x="1194816" y="672084"/>
            <a:ext cx="9802368" cy="5513832"/>
          </a:xfrm>
          <a:solidFill>
            <a:schemeClr val="bg1"/>
          </a:solidFill>
        </p:spPr>
        <p:txBody>
          <a:bodyPr bIns="914400" anchor="ctr">
            <a:noAutofit/>
          </a:bodyPr>
          <a:lstStyle>
            <a:lvl1pPr marL="0" indent="0" algn="ctr">
              <a:buNone/>
              <a:defRPr/>
            </a:lvl1pPr>
          </a:lstStyle>
          <a:p>
            <a:r>
              <a:rPr lang="en-US"/>
              <a:t>Click on the icon to add media</a:t>
            </a:r>
          </a:p>
        </p:txBody>
      </p:sp>
    </p:spTree>
    <p:extLst>
      <p:ext uri="{BB962C8B-B14F-4D97-AF65-F5344CB8AC3E}">
        <p14:creationId xmlns:p14="http://schemas.microsoft.com/office/powerpoint/2010/main" val="122121782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30805014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9" name="Text Placeholder 8">
            <a:extLst>
              <a:ext uri="{FF2B5EF4-FFF2-40B4-BE49-F238E27FC236}">
                <a16:creationId xmlns:a16="http://schemas.microsoft.com/office/drawing/2014/main" id="{3901E923-3221-A6AC-2035-31F63A3575E7}"/>
              </a:ext>
            </a:extLst>
          </p:cNvPr>
          <p:cNvSpPr>
            <a:spLocks noGrp="1"/>
          </p:cNvSpPr>
          <p:nvPr>
            <p:ph type="body" sz="quarter" idx="11" hasCustomPrompt="1"/>
          </p:nvPr>
        </p:nvSpPr>
        <p:spPr>
          <a:xfrm>
            <a:off x="588264" y="6423918"/>
            <a:ext cx="8689086" cy="276999"/>
          </a:xfrm>
        </p:spPr>
        <p:txBody>
          <a:bodyPr wrap="square" anchor="ctr">
            <a:spAutoFit/>
          </a:bodyPr>
          <a:lstStyle>
            <a:lvl1pPr marL="0" indent="0">
              <a:buNone/>
              <a:defRPr sz="1800"/>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a:t>
            </a:r>
          </a:p>
        </p:txBody>
      </p:sp>
      <p:sp>
        <p:nvSpPr>
          <p:cNvPr id="22" name="Text Placeholder 21">
            <a:extLst>
              <a:ext uri="{FF2B5EF4-FFF2-40B4-BE49-F238E27FC236}">
                <a16:creationId xmlns:a16="http://schemas.microsoft.com/office/drawing/2014/main" id="{60E9E77E-79B3-A576-631E-D8ABBC211A8F}"/>
              </a:ext>
            </a:extLst>
          </p:cNvPr>
          <p:cNvSpPr>
            <a:spLocks noGrp="1"/>
          </p:cNvSpPr>
          <p:nvPr>
            <p:ph type="body" sz="quarter" idx="12" hasCustomPrompt="1"/>
          </p:nvPr>
        </p:nvSpPr>
        <p:spPr>
          <a:xfrm>
            <a:off x="9448800" y="6408529"/>
            <a:ext cx="2160588" cy="307777"/>
          </a:xfrm>
        </p:spPr>
        <p:txBody>
          <a:bodyPr anchor="ctr"/>
          <a:lstStyle>
            <a:lvl1pPr marL="0" indent="0" algn="r">
              <a:buNone/>
              <a:defRPr sz="2000"/>
            </a:lvl1pPr>
            <a:lvl2pPr marL="228600" indent="0" algn="r">
              <a:buNone/>
              <a:defRPr/>
            </a:lvl2pPr>
            <a:lvl3pPr marL="457200" indent="0" algn="r">
              <a:buNone/>
              <a:defRPr/>
            </a:lvl3pPr>
            <a:lvl4pPr marL="661988" indent="0" algn="r">
              <a:buNone/>
              <a:defRPr/>
            </a:lvl4pPr>
            <a:lvl5pPr marL="855663" indent="0" algn="r">
              <a:buNone/>
              <a:defRPr/>
            </a:lvl5pPr>
          </a:lstStyle>
          <a:p>
            <a:pPr lvl="0"/>
            <a:r>
              <a:rPr lang="en-GB"/>
              <a:t>LOREM IPSUM</a:t>
            </a:r>
            <a:endParaRPr lang="en-US"/>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Tree>
    <p:extLst>
      <p:ext uri="{BB962C8B-B14F-4D97-AF65-F5344CB8AC3E}">
        <p14:creationId xmlns:p14="http://schemas.microsoft.com/office/powerpoint/2010/main" val="36119623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 columns Numbers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9798F25A-3096-AB76-40DC-E1B6573C3A5C}"/>
              </a:ext>
            </a:extLst>
          </p:cNvPr>
          <p:cNvSpPr/>
          <p:nvPr userDrawn="1"/>
        </p:nvSpPr>
        <p:spPr bwMode="auto">
          <a:xfrm>
            <a:off x="588263" y="1410341"/>
            <a:ext cx="11018520" cy="4555030"/>
          </a:xfrm>
          <a:prstGeom prst="roundRect">
            <a:avLst>
              <a:gd name="adj" fmla="val 5309"/>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Top Corners Rounded 5">
            <a:extLst>
              <a:ext uri="{FF2B5EF4-FFF2-40B4-BE49-F238E27FC236}">
                <a16:creationId xmlns:a16="http://schemas.microsoft.com/office/drawing/2014/main" id="{46CEB042-6F70-12E4-8F68-FD6CB7F46117}"/>
              </a:ext>
            </a:extLst>
          </p:cNvPr>
          <p:cNvSpPr/>
          <p:nvPr userDrawn="1"/>
        </p:nvSpPr>
        <p:spPr bwMode="auto">
          <a:xfrm>
            <a:off x="588263" y="1410341"/>
            <a:ext cx="11018520" cy="1129657"/>
          </a:xfrm>
          <a:prstGeom prst="round2Same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7" name="Oval 6">
            <a:extLst>
              <a:ext uri="{FF2B5EF4-FFF2-40B4-BE49-F238E27FC236}">
                <a16:creationId xmlns:a16="http://schemas.microsoft.com/office/drawing/2014/main" id="{2BA5964E-6A26-0033-7E68-9EA9FB8A2C53}"/>
              </a:ext>
            </a:extLst>
          </p:cNvPr>
          <p:cNvSpPr/>
          <p:nvPr userDrawn="1"/>
        </p:nvSpPr>
        <p:spPr bwMode="auto">
          <a:xfrm>
            <a:off x="1653929"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8" name="Oval 7">
            <a:extLst>
              <a:ext uri="{FF2B5EF4-FFF2-40B4-BE49-F238E27FC236}">
                <a16:creationId xmlns:a16="http://schemas.microsoft.com/office/drawing/2014/main" id="{79756910-52CD-E45C-F1D9-C2309041E4D5}"/>
              </a:ext>
            </a:extLst>
          </p:cNvPr>
          <p:cNvSpPr/>
          <p:nvPr userDrawn="1"/>
        </p:nvSpPr>
        <p:spPr bwMode="auto">
          <a:xfrm>
            <a:off x="5366524"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9" name="Oval 8">
            <a:extLst>
              <a:ext uri="{FF2B5EF4-FFF2-40B4-BE49-F238E27FC236}">
                <a16:creationId xmlns:a16="http://schemas.microsoft.com/office/drawing/2014/main" id="{4C6A0E63-6402-90FA-E3F6-6D381B45E4E8}"/>
              </a:ext>
            </a:extLst>
          </p:cNvPr>
          <p:cNvSpPr/>
          <p:nvPr userDrawn="1"/>
        </p:nvSpPr>
        <p:spPr bwMode="auto">
          <a:xfrm>
            <a:off x="9056215"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10" name="Oval 9">
            <a:extLst>
              <a:ext uri="{FF2B5EF4-FFF2-40B4-BE49-F238E27FC236}">
                <a16:creationId xmlns:a16="http://schemas.microsoft.com/office/drawing/2014/main" id="{255E5806-866A-72FF-340E-0363191EECE8}"/>
              </a:ext>
            </a:extLst>
          </p:cNvPr>
          <p:cNvSpPr/>
          <p:nvPr userDrawn="1"/>
        </p:nvSpPr>
        <p:spPr bwMode="auto">
          <a:xfrm>
            <a:off x="1772151" y="1927065"/>
            <a:ext cx="1225554" cy="1225552"/>
          </a:xfrm>
          <a:prstGeom prst="ellipse">
            <a:avLst/>
          </a:prstGeom>
          <a:solidFill>
            <a:schemeClr val="bg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mn-ea"/>
              <a:cs typeface="Segoe UI" pitchFamily="34" charset="0"/>
            </a:endParaRPr>
          </a:p>
        </p:txBody>
      </p:sp>
      <p:sp>
        <p:nvSpPr>
          <p:cNvPr id="11" name="Oval 10">
            <a:extLst>
              <a:ext uri="{FF2B5EF4-FFF2-40B4-BE49-F238E27FC236}">
                <a16:creationId xmlns:a16="http://schemas.microsoft.com/office/drawing/2014/main" id="{2A9DBBDB-5C2E-7E0C-8D0E-AFC77E04A1AC}"/>
              </a:ext>
            </a:extLst>
          </p:cNvPr>
          <p:cNvSpPr/>
          <p:nvPr userDrawn="1"/>
        </p:nvSpPr>
        <p:spPr bwMode="auto">
          <a:xfrm>
            <a:off x="5484746" y="1927065"/>
            <a:ext cx="1225554" cy="1225552"/>
          </a:xfrm>
          <a:prstGeom prst="ellipse">
            <a:avLst/>
          </a:prstGeom>
          <a:solidFill>
            <a:schemeClr val="bg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mn-ea"/>
              <a:cs typeface="Segoe UI" pitchFamily="34" charset="0"/>
            </a:endParaRPr>
          </a:p>
        </p:txBody>
      </p:sp>
      <p:sp>
        <p:nvSpPr>
          <p:cNvPr id="12" name="Oval 11">
            <a:extLst>
              <a:ext uri="{FF2B5EF4-FFF2-40B4-BE49-F238E27FC236}">
                <a16:creationId xmlns:a16="http://schemas.microsoft.com/office/drawing/2014/main" id="{0B944C62-9936-EE48-6DF0-D603A0A4E718}"/>
              </a:ext>
            </a:extLst>
          </p:cNvPr>
          <p:cNvSpPr/>
          <p:nvPr userDrawn="1"/>
        </p:nvSpPr>
        <p:spPr bwMode="auto">
          <a:xfrm>
            <a:off x="9174437" y="1927065"/>
            <a:ext cx="1225554" cy="1225552"/>
          </a:xfrm>
          <a:prstGeom prst="ellipse">
            <a:avLst/>
          </a:prstGeom>
          <a:solidFill>
            <a:schemeClr val="bg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mn-ea"/>
              <a:cs typeface="Segoe UI" pitchFamily="34" charset="0"/>
            </a:endParaRPr>
          </a:p>
        </p:txBody>
      </p:sp>
      <p:cxnSp>
        <p:nvCxnSpPr>
          <p:cNvPr id="13" name="Straight Connector 12">
            <a:extLst>
              <a:ext uri="{FF2B5EF4-FFF2-40B4-BE49-F238E27FC236}">
                <a16:creationId xmlns:a16="http://schemas.microsoft.com/office/drawing/2014/main" id="{5A50A42C-DF35-C62A-F22E-77C028312E85}"/>
              </a:ext>
            </a:extLst>
          </p:cNvPr>
          <p:cNvCxnSpPr>
            <a:cxnSpLocks/>
          </p:cNvCxnSpPr>
          <p:nvPr userDrawn="1"/>
        </p:nvCxnSpPr>
        <p:spPr>
          <a:xfrm>
            <a:off x="4235500" y="3449887"/>
            <a:ext cx="0" cy="210312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857984-D090-C29E-3A8B-AF2E2BA67901}"/>
              </a:ext>
            </a:extLst>
          </p:cNvPr>
          <p:cNvCxnSpPr>
            <a:cxnSpLocks/>
          </p:cNvCxnSpPr>
          <p:nvPr userDrawn="1"/>
        </p:nvCxnSpPr>
        <p:spPr>
          <a:xfrm>
            <a:off x="7936644" y="3449887"/>
            <a:ext cx="0" cy="210312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B3CBF9DB-7E6B-38F6-61A1-EFFE54DA1FBC}"/>
              </a:ext>
            </a:extLst>
          </p:cNvPr>
          <p:cNvSpPr>
            <a:spLocks noGrp="1"/>
          </p:cNvSpPr>
          <p:nvPr>
            <p:ph type="body" sz="quarter" idx="17" hasCustomPrompt="1"/>
          </p:nvPr>
        </p:nvSpPr>
        <p:spPr>
          <a:xfrm>
            <a:off x="876167"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5" name="Text Placeholder 23">
            <a:extLst>
              <a:ext uri="{FF2B5EF4-FFF2-40B4-BE49-F238E27FC236}">
                <a16:creationId xmlns:a16="http://schemas.microsoft.com/office/drawing/2014/main" id="{DF873BA6-7244-FB9C-7710-4C8BB1E969BE}"/>
              </a:ext>
            </a:extLst>
          </p:cNvPr>
          <p:cNvSpPr>
            <a:spLocks noGrp="1"/>
          </p:cNvSpPr>
          <p:nvPr>
            <p:ph type="body" sz="quarter" idx="18" hasCustomPrompt="1"/>
          </p:nvPr>
        </p:nvSpPr>
        <p:spPr>
          <a:xfrm>
            <a:off x="4577319"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6" name="Text Placeholder 23">
            <a:extLst>
              <a:ext uri="{FF2B5EF4-FFF2-40B4-BE49-F238E27FC236}">
                <a16:creationId xmlns:a16="http://schemas.microsoft.com/office/drawing/2014/main" id="{78DE6B89-1EE4-F402-D1A4-3CE3F43AD37F}"/>
              </a:ext>
            </a:extLst>
          </p:cNvPr>
          <p:cNvSpPr>
            <a:spLocks noGrp="1"/>
          </p:cNvSpPr>
          <p:nvPr>
            <p:ph type="body" sz="quarter" idx="19" hasCustomPrompt="1"/>
          </p:nvPr>
        </p:nvSpPr>
        <p:spPr>
          <a:xfrm>
            <a:off x="8278461"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7" name="Text Placeholder 23">
            <a:extLst>
              <a:ext uri="{FF2B5EF4-FFF2-40B4-BE49-F238E27FC236}">
                <a16:creationId xmlns:a16="http://schemas.microsoft.com/office/drawing/2014/main" id="{D19C0DAC-033E-1249-51E7-0EB1B42302B6}"/>
              </a:ext>
            </a:extLst>
          </p:cNvPr>
          <p:cNvSpPr>
            <a:spLocks noGrp="1"/>
          </p:cNvSpPr>
          <p:nvPr>
            <p:ph type="body" sz="quarter" idx="20" hasCustomPrompt="1"/>
          </p:nvPr>
        </p:nvSpPr>
        <p:spPr>
          <a:xfrm>
            <a:off x="1817893"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28" name="Text Placeholder 23">
            <a:extLst>
              <a:ext uri="{FF2B5EF4-FFF2-40B4-BE49-F238E27FC236}">
                <a16:creationId xmlns:a16="http://schemas.microsoft.com/office/drawing/2014/main" id="{D1B63FDB-7958-7A50-42EF-C7DBB111B8AE}"/>
              </a:ext>
            </a:extLst>
          </p:cNvPr>
          <p:cNvSpPr>
            <a:spLocks noGrp="1"/>
          </p:cNvSpPr>
          <p:nvPr>
            <p:ph type="body" sz="quarter" idx="21" hasCustomPrompt="1"/>
          </p:nvPr>
        </p:nvSpPr>
        <p:spPr>
          <a:xfrm>
            <a:off x="5530488"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29" name="Text Placeholder 23">
            <a:extLst>
              <a:ext uri="{FF2B5EF4-FFF2-40B4-BE49-F238E27FC236}">
                <a16:creationId xmlns:a16="http://schemas.microsoft.com/office/drawing/2014/main" id="{172C04E6-49BD-7971-8196-A8D332A8B400}"/>
              </a:ext>
            </a:extLst>
          </p:cNvPr>
          <p:cNvSpPr>
            <a:spLocks noGrp="1"/>
          </p:cNvSpPr>
          <p:nvPr>
            <p:ph type="body" sz="quarter" idx="22" hasCustomPrompt="1"/>
          </p:nvPr>
        </p:nvSpPr>
        <p:spPr>
          <a:xfrm>
            <a:off x="9220179"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30" name="Text Placeholder 23">
            <a:extLst>
              <a:ext uri="{FF2B5EF4-FFF2-40B4-BE49-F238E27FC236}">
                <a16:creationId xmlns:a16="http://schemas.microsoft.com/office/drawing/2014/main" id="{38F758EA-7B11-F7C4-4C61-11465F9319F0}"/>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301637738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ower Platform Produ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E14969E1-AE13-9609-D2BD-BCFA1CD4CA14}"/>
              </a:ext>
            </a:extLst>
          </p:cNvPr>
          <p:cNvCxnSpPr/>
          <p:nvPr userDrawn="1"/>
        </p:nvCxnSpPr>
        <p:spPr>
          <a:xfrm>
            <a:off x="0" y="3158736"/>
            <a:ext cx="121920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651004E-70BE-4385-D16F-941BA469F118}"/>
              </a:ext>
            </a:extLst>
          </p:cNvPr>
          <p:cNvSpPr/>
          <p:nvPr userDrawn="1"/>
        </p:nvSpPr>
        <p:spPr bwMode="auto">
          <a:xfrm>
            <a:off x="894615"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F90A7062-A74F-84C9-457E-32BA8C997557}"/>
              </a:ext>
            </a:extLst>
          </p:cNvPr>
          <p:cNvSpPr/>
          <p:nvPr userDrawn="1"/>
        </p:nvSpPr>
        <p:spPr bwMode="auto">
          <a:xfrm>
            <a:off x="1022250"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DD0CCE80-A4D0-C111-B4AE-041AF78A83E5}"/>
              </a:ext>
            </a:extLst>
          </p:cNvPr>
          <p:cNvSpPr/>
          <p:nvPr userDrawn="1"/>
        </p:nvSpPr>
        <p:spPr bwMode="auto">
          <a:xfrm>
            <a:off x="3133632"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28ECD75D-2429-1B29-F1CC-E5E6C4D0101B}"/>
              </a:ext>
            </a:extLst>
          </p:cNvPr>
          <p:cNvSpPr/>
          <p:nvPr userDrawn="1"/>
        </p:nvSpPr>
        <p:spPr bwMode="auto">
          <a:xfrm>
            <a:off x="3261267"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6E3A0E2B-536F-FE58-2092-CC5E5D708162}"/>
              </a:ext>
            </a:extLst>
          </p:cNvPr>
          <p:cNvSpPr/>
          <p:nvPr userDrawn="1"/>
        </p:nvSpPr>
        <p:spPr bwMode="auto">
          <a:xfrm>
            <a:off x="5372650"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68BF7618-66D3-8DA1-5506-1F0D43CA744B}"/>
              </a:ext>
            </a:extLst>
          </p:cNvPr>
          <p:cNvSpPr/>
          <p:nvPr userDrawn="1"/>
        </p:nvSpPr>
        <p:spPr bwMode="auto">
          <a:xfrm>
            <a:off x="5500285"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9" name="Oval 38">
            <a:extLst>
              <a:ext uri="{FF2B5EF4-FFF2-40B4-BE49-F238E27FC236}">
                <a16:creationId xmlns:a16="http://schemas.microsoft.com/office/drawing/2014/main" id="{06E4A99D-C854-5128-344F-4A399ACF8062}"/>
              </a:ext>
            </a:extLst>
          </p:cNvPr>
          <p:cNvSpPr/>
          <p:nvPr userDrawn="1"/>
        </p:nvSpPr>
        <p:spPr bwMode="auto">
          <a:xfrm>
            <a:off x="7611667"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7ED4D074-ADE9-0623-92EB-D2F13D68CFD3}"/>
              </a:ext>
            </a:extLst>
          </p:cNvPr>
          <p:cNvSpPr/>
          <p:nvPr userDrawn="1"/>
        </p:nvSpPr>
        <p:spPr bwMode="auto">
          <a:xfrm>
            <a:off x="7739302"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3" name="Oval 42">
            <a:extLst>
              <a:ext uri="{FF2B5EF4-FFF2-40B4-BE49-F238E27FC236}">
                <a16:creationId xmlns:a16="http://schemas.microsoft.com/office/drawing/2014/main" id="{ECBB81DF-2CE7-D030-EBE3-3F3C447C3D9F}"/>
              </a:ext>
            </a:extLst>
          </p:cNvPr>
          <p:cNvSpPr/>
          <p:nvPr userDrawn="1"/>
        </p:nvSpPr>
        <p:spPr bwMode="auto">
          <a:xfrm>
            <a:off x="9850686"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BB82120D-7C4F-8949-DD03-1731755663AB}"/>
              </a:ext>
            </a:extLst>
          </p:cNvPr>
          <p:cNvSpPr/>
          <p:nvPr userDrawn="1"/>
        </p:nvSpPr>
        <p:spPr bwMode="auto">
          <a:xfrm>
            <a:off x="9978321"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1" name="Text Placeholder 50">
            <a:extLst>
              <a:ext uri="{FF2B5EF4-FFF2-40B4-BE49-F238E27FC236}">
                <a16:creationId xmlns:a16="http://schemas.microsoft.com/office/drawing/2014/main" id="{9BE9ADE6-3A2D-9990-7CEE-7E4DC97BE0A0}"/>
              </a:ext>
            </a:extLst>
          </p:cNvPr>
          <p:cNvSpPr>
            <a:spLocks noGrp="1"/>
          </p:cNvSpPr>
          <p:nvPr>
            <p:ph type="body" sz="quarter" idx="11" hasCustomPrompt="1"/>
          </p:nvPr>
        </p:nvSpPr>
        <p:spPr>
          <a:xfrm>
            <a:off x="582612"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Apps</a:t>
            </a:r>
          </a:p>
          <a:p>
            <a:pPr lvl="1"/>
            <a:r>
              <a:rPr lang="en-GB"/>
              <a:t>Application development</a:t>
            </a:r>
          </a:p>
        </p:txBody>
      </p:sp>
      <p:sp>
        <p:nvSpPr>
          <p:cNvPr id="52" name="Text Placeholder 50">
            <a:extLst>
              <a:ext uri="{FF2B5EF4-FFF2-40B4-BE49-F238E27FC236}">
                <a16:creationId xmlns:a16="http://schemas.microsoft.com/office/drawing/2014/main" id="{F463270F-8DF9-059E-B9BB-88890D8B0B7F}"/>
              </a:ext>
            </a:extLst>
          </p:cNvPr>
          <p:cNvSpPr>
            <a:spLocks noGrp="1"/>
          </p:cNvSpPr>
          <p:nvPr>
            <p:ph type="body" sz="quarter" idx="12" hasCustomPrompt="1"/>
          </p:nvPr>
        </p:nvSpPr>
        <p:spPr>
          <a:xfrm>
            <a:off x="2822670"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Automate</a:t>
            </a:r>
          </a:p>
          <a:p>
            <a:pPr lvl="1"/>
            <a:r>
              <a:rPr lang="en-GB"/>
              <a:t>Process automation</a:t>
            </a:r>
          </a:p>
        </p:txBody>
      </p:sp>
      <p:sp>
        <p:nvSpPr>
          <p:cNvPr id="53" name="Text Placeholder 50">
            <a:extLst>
              <a:ext uri="{FF2B5EF4-FFF2-40B4-BE49-F238E27FC236}">
                <a16:creationId xmlns:a16="http://schemas.microsoft.com/office/drawing/2014/main" id="{6BF40CAA-FDDB-2F09-B381-07DA1358C837}"/>
              </a:ext>
            </a:extLst>
          </p:cNvPr>
          <p:cNvSpPr>
            <a:spLocks noGrp="1"/>
          </p:cNvSpPr>
          <p:nvPr>
            <p:ph type="body" sz="quarter" idx="13" hasCustomPrompt="1"/>
          </p:nvPr>
        </p:nvSpPr>
        <p:spPr>
          <a:xfrm>
            <a:off x="5062728"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BI</a:t>
            </a:r>
          </a:p>
          <a:p>
            <a:pPr lvl="1"/>
            <a:r>
              <a:rPr lang="en-GB"/>
              <a:t>Business analytics</a:t>
            </a:r>
          </a:p>
        </p:txBody>
      </p:sp>
      <p:sp>
        <p:nvSpPr>
          <p:cNvPr id="54" name="Text Placeholder 50">
            <a:extLst>
              <a:ext uri="{FF2B5EF4-FFF2-40B4-BE49-F238E27FC236}">
                <a16:creationId xmlns:a16="http://schemas.microsoft.com/office/drawing/2014/main" id="{A70F8BD4-0A8C-453A-4F0E-F0EB7FCFBA8F}"/>
              </a:ext>
            </a:extLst>
          </p:cNvPr>
          <p:cNvSpPr>
            <a:spLocks noGrp="1"/>
          </p:cNvSpPr>
          <p:nvPr>
            <p:ph type="body" sz="quarter" idx="14" hasCustomPrompt="1"/>
          </p:nvPr>
        </p:nvSpPr>
        <p:spPr>
          <a:xfrm>
            <a:off x="7302786"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Virtual Agents</a:t>
            </a:r>
          </a:p>
          <a:p>
            <a:pPr lvl="1"/>
            <a:r>
              <a:rPr lang="en-GB"/>
              <a:t>Intelligent bots</a:t>
            </a:r>
          </a:p>
        </p:txBody>
      </p:sp>
      <p:sp>
        <p:nvSpPr>
          <p:cNvPr id="55" name="Text Placeholder 50">
            <a:extLst>
              <a:ext uri="{FF2B5EF4-FFF2-40B4-BE49-F238E27FC236}">
                <a16:creationId xmlns:a16="http://schemas.microsoft.com/office/drawing/2014/main" id="{67FA3A60-F472-A17D-C229-3EBD54D291F4}"/>
              </a:ext>
            </a:extLst>
          </p:cNvPr>
          <p:cNvSpPr>
            <a:spLocks noGrp="1"/>
          </p:cNvSpPr>
          <p:nvPr>
            <p:ph type="body" sz="quarter" idx="15" hasCustomPrompt="1"/>
          </p:nvPr>
        </p:nvSpPr>
        <p:spPr>
          <a:xfrm>
            <a:off x="9542844"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Pages</a:t>
            </a:r>
          </a:p>
          <a:p>
            <a:pPr lvl="1"/>
            <a:r>
              <a:rPr lang="en-GB"/>
              <a:t>Business websites</a:t>
            </a:r>
          </a:p>
        </p:txBody>
      </p:sp>
      <p:sp>
        <p:nvSpPr>
          <p:cNvPr id="57" name="Picture Placeholder 56">
            <a:extLst>
              <a:ext uri="{FF2B5EF4-FFF2-40B4-BE49-F238E27FC236}">
                <a16:creationId xmlns:a16="http://schemas.microsoft.com/office/drawing/2014/main" id="{B56B1EA8-E94E-28C7-6ABC-C8C33C1BC165}"/>
              </a:ext>
            </a:extLst>
          </p:cNvPr>
          <p:cNvSpPr>
            <a:spLocks noGrp="1"/>
          </p:cNvSpPr>
          <p:nvPr>
            <p:ph type="pic" sz="quarter" idx="16" hasCustomPrompt="1"/>
          </p:nvPr>
        </p:nvSpPr>
        <p:spPr>
          <a:xfrm>
            <a:off x="1022250"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58" name="Picture Placeholder 56">
            <a:extLst>
              <a:ext uri="{FF2B5EF4-FFF2-40B4-BE49-F238E27FC236}">
                <a16:creationId xmlns:a16="http://schemas.microsoft.com/office/drawing/2014/main" id="{91F8C8CC-AE02-72ED-CBCE-A5B59B5CD816}"/>
              </a:ext>
            </a:extLst>
          </p:cNvPr>
          <p:cNvSpPr>
            <a:spLocks noGrp="1"/>
          </p:cNvSpPr>
          <p:nvPr>
            <p:ph type="pic" sz="quarter" idx="17" hasCustomPrompt="1"/>
          </p:nvPr>
        </p:nvSpPr>
        <p:spPr>
          <a:xfrm>
            <a:off x="3261267"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59" name="Picture Placeholder 56">
            <a:extLst>
              <a:ext uri="{FF2B5EF4-FFF2-40B4-BE49-F238E27FC236}">
                <a16:creationId xmlns:a16="http://schemas.microsoft.com/office/drawing/2014/main" id="{58967E7F-14DC-DF2B-FBD5-B000B79E7D3F}"/>
              </a:ext>
            </a:extLst>
          </p:cNvPr>
          <p:cNvSpPr>
            <a:spLocks noGrp="1"/>
          </p:cNvSpPr>
          <p:nvPr>
            <p:ph type="pic" sz="quarter" idx="18" hasCustomPrompt="1"/>
          </p:nvPr>
        </p:nvSpPr>
        <p:spPr>
          <a:xfrm>
            <a:off x="5500285"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0" name="Picture Placeholder 56">
            <a:extLst>
              <a:ext uri="{FF2B5EF4-FFF2-40B4-BE49-F238E27FC236}">
                <a16:creationId xmlns:a16="http://schemas.microsoft.com/office/drawing/2014/main" id="{C96563C9-D90C-46D8-B5BF-BA9DACE8A46A}"/>
              </a:ext>
            </a:extLst>
          </p:cNvPr>
          <p:cNvSpPr>
            <a:spLocks noGrp="1"/>
          </p:cNvSpPr>
          <p:nvPr>
            <p:ph type="pic" sz="quarter" idx="19" hasCustomPrompt="1"/>
          </p:nvPr>
        </p:nvSpPr>
        <p:spPr>
          <a:xfrm>
            <a:off x="7739302"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1" name="Picture Placeholder 56">
            <a:extLst>
              <a:ext uri="{FF2B5EF4-FFF2-40B4-BE49-F238E27FC236}">
                <a16:creationId xmlns:a16="http://schemas.microsoft.com/office/drawing/2014/main" id="{9B860357-E097-2576-808B-0B14CDC47C66}"/>
              </a:ext>
            </a:extLst>
          </p:cNvPr>
          <p:cNvSpPr>
            <a:spLocks noGrp="1"/>
          </p:cNvSpPr>
          <p:nvPr>
            <p:ph type="pic" sz="quarter" idx="20" hasCustomPrompt="1"/>
          </p:nvPr>
        </p:nvSpPr>
        <p:spPr>
          <a:xfrm>
            <a:off x="9978321"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2" name="Text Placeholder 23">
            <a:extLst>
              <a:ext uri="{FF2B5EF4-FFF2-40B4-BE49-F238E27FC236}">
                <a16:creationId xmlns:a16="http://schemas.microsoft.com/office/drawing/2014/main" id="{0F393E26-A16D-FA5F-6BAE-BFB97D593B3F}"/>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3265799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10" presetClass="entr" presetSubtype="0" fill="hold" grpId="0" nodeType="withEffect">
                                  <p:stCondLst>
                                    <p:cond delay="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42" presetClass="path" presetSubtype="0" decel="100000" fill="hold" grpId="1" nodeType="withEffect">
                                  <p:stCondLst>
                                    <p:cond delay="50"/>
                                  </p:stCondLst>
                                  <p:childTnLst>
                                    <p:animMotion origin="layout" path="M -2.5E-6 1.85185E-6 L -2.5E-6 0.03541 " pathEditMode="relative" rAng="0" ptsTypes="AA">
                                      <p:cBhvr>
                                        <p:cTn id="12" dur="700" spd="-100000" fill="hold"/>
                                        <p:tgtEl>
                                          <p:spTgt spid="19"/>
                                        </p:tgtEl>
                                        <p:attrNameLst>
                                          <p:attrName>ppt_x</p:attrName>
                                          <p:attrName>ppt_y</p:attrName>
                                        </p:attrNameLst>
                                      </p:cBhvr>
                                      <p:rCtr x="0" y="1759"/>
                                    </p:animMotion>
                                  </p:childTnLst>
                                </p:cTn>
                              </p:par>
                              <p:par>
                                <p:cTn id="13" presetID="10" presetClass="entr" presetSubtype="0" fill="hold" grpId="0" nodeType="withEffect">
                                  <p:stCondLst>
                                    <p:cond delay="5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42" presetClass="path" presetSubtype="0" decel="100000" fill="hold" grpId="1" nodeType="withEffect">
                                  <p:stCondLst>
                                    <p:cond delay="50"/>
                                  </p:stCondLst>
                                  <p:childTnLst>
                                    <p:animMotion origin="layout" path="M 2.29167E-6 1.85185E-6 L 2.29167E-6 0.03541 " pathEditMode="relative" rAng="0" ptsTypes="AA">
                                      <p:cBhvr>
                                        <p:cTn id="17" dur="700" spd="-100000" fill="hold"/>
                                        <p:tgtEl>
                                          <p:spTgt spid="57"/>
                                        </p:tgtEl>
                                        <p:attrNameLst>
                                          <p:attrName>ppt_x</p:attrName>
                                          <p:attrName>ppt_y</p:attrName>
                                        </p:attrNameLst>
                                      </p:cBhvr>
                                      <p:rCtr x="0" y="1759"/>
                                    </p:animMotion>
                                  </p:childTnLst>
                                </p:cTn>
                              </p:par>
                              <p:par>
                                <p:cTn id="18" presetID="10" presetClass="entr" presetSubtype="0" fill="hold" grpId="0" nodeType="withEffect">
                                  <p:stCondLst>
                                    <p:cond delay="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42" presetClass="path" presetSubtype="0" decel="100000" fill="hold" grpId="1" nodeType="withEffect">
                                  <p:stCondLst>
                                    <p:cond delay="50"/>
                                  </p:stCondLst>
                                  <p:childTnLst>
                                    <p:animMotion origin="layout" path="M -2.5E-6 1.85185E-6 L -2.5E-6 0.03541 " pathEditMode="relative" rAng="0" ptsTypes="AA">
                                      <p:cBhvr>
                                        <p:cTn id="22" dur="700" spd="-100000" fill="hold"/>
                                        <p:tgtEl>
                                          <p:spTgt spid="20"/>
                                        </p:tgtEl>
                                        <p:attrNameLst>
                                          <p:attrName>ppt_x</p:attrName>
                                          <p:attrName>ppt_y</p:attrName>
                                        </p:attrNameLst>
                                      </p:cBhvr>
                                      <p:rCtr x="0" y="1759"/>
                                    </p:animMotion>
                                  </p:childTnLst>
                                </p:cTn>
                              </p:par>
                              <p:par>
                                <p:cTn id="23" presetID="10" presetClass="entr" presetSubtype="0" fill="hold" grpId="0" nodeType="withEffect">
                                  <p:stCondLst>
                                    <p:cond delay="5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42" presetClass="path" presetSubtype="0" decel="100000" fill="hold" grpId="1" nodeType="withEffect">
                                  <p:stCondLst>
                                    <p:cond delay="50"/>
                                  </p:stCondLst>
                                  <p:childTnLst>
                                    <p:animMotion origin="layout" path="M -2.5E-6 1.85185E-6 L -2.5E-6 0.03541 " pathEditMode="relative" rAng="0" ptsTypes="AA">
                                      <p:cBhvr>
                                        <p:cTn id="27" dur="700" spd="-100000" fill="hold"/>
                                        <p:tgtEl>
                                          <p:spTgt spid="51"/>
                                        </p:tgtEl>
                                        <p:attrNameLst>
                                          <p:attrName>ppt_x</p:attrName>
                                          <p:attrName>ppt_y</p:attrName>
                                        </p:attrNameLst>
                                      </p:cBhvr>
                                      <p:rCtr x="0" y="1759"/>
                                    </p:animMotion>
                                  </p:childTnLst>
                                </p:cTn>
                              </p:par>
                              <p:par>
                                <p:cTn id="28" presetID="10" presetClass="entr" presetSubtype="0" fill="hold" grpId="0" nodeType="withEffect">
                                  <p:stCondLst>
                                    <p:cond delay="1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42" presetClass="path" presetSubtype="0" decel="100000" fill="hold" grpId="1" nodeType="withEffect">
                                  <p:stCondLst>
                                    <p:cond delay="100"/>
                                  </p:stCondLst>
                                  <p:childTnLst>
                                    <p:animMotion origin="layout" path="M -2.5E-6 1.85185E-6 L -2.5E-6 0.03541 " pathEditMode="relative" rAng="0" ptsTypes="AA">
                                      <p:cBhvr>
                                        <p:cTn id="32" dur="700" spd="-100000" fill="hold"/>
                                        <p:tgtEl>
                                          <p:spTgt spid="31"/>
                                        </p:tgtEl>
                                        <p:attrNameLst>
                                          <p:attrName>ppt_x</p:attrName>
                                          <p:attrName>ppt_y</p:attrName>
                                        </p:attrNameLst>
                                      </p:cBhvr>
                                      <p:rCtr x="0" y="1759"/>
                                    </p:animMotion>
                                  </p:childTnLst>
                                </p:cTn>
                              </p:par>
                              <p:par>
                                <p:cTn id="33" presetID="10" presetClass="entr" presetSubtype="0" fill="hold" grpId="0" nodeType="withEffect">
                                  <p:stCondLst>
                                    <p:cond delay="1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42" presetClass="path" presetSubtype="0" decel="100000" fill="hold" grpId="1" nodeType="withEffect">
                                  <p:stCondLst>
                                    <p:cond delay="100"/>
                                  </p:stCondLst>
                                  <p:childTnLst>
                                    <p:animMotion origin="layout" path="M -2.5E-6 1.85185E-6 L -2.5E-6 0.03541 " pathEditMode="relative" rAng="0" ptsTypes="AA">
                                      <p:cBhvr>
                                        <p:cTn id="37" dur="700" spd="-100000" fill="hold"/>
                                        <p:tgtEl>
                                          <p:spTgt spid="32"/>
                                        </p:tgtEl>
                                        <p:attrNameLst>
                                          <p:attrName>ppt_x</p:attrName>
                                          <p:attrName>ppt_y</p:attrName>
                                        </p:attrNameLst>
                                      </p:cBhvr>
                                      <p:rCtr x="0" y="1759"/>
                                    </p:animMotion>
                                  </p:childTnLst>
                                </p:cTn>
                              </p:par>
                              <p:par>
                                <p:cTn id="38" presetID="10" presetClass="entr" presetSubtype="0" fill="hold" grpId="0" nodeType="withEffect">
                                  <p:stCondLst>
                                    <p:cond delay="1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42" presetClass="path" presetSubtype="0" decel="100000" fill="hold" grpId="1" nodeType="withEffect">
                                  <p:stCondLst>
                                    <p:cond delay="100"/>
                                  </p:stCondLst>
                                  <p:childTnLst>
                                    <p:animMotion origin="layout" path="M 3.54167E-6 1.85185E-6 L 3.54167E-6 0.03541 " pathEditMode="relative" rAng="0" ptsTypes="AA">
                                      <p:cBhvr>
                                        <p:cTn id="42" dur="700" spd="-100000" fill="hold"/>
                                        <p:tgtEl>
                                          <p:spTgt spid="58"/>
                                        </p:tgtEl>
                                        <p:attrNameLst>
                                          <p:attrName>ppt_x</p:attrName>
                                          <p:attrName>ppt_y</p:attrName>
                                        </p:attrNameLst>
                                      </p:cBhvr>
                                      <p:rCtr x="0" y="1759"/>
                                    </p:animMotion>
                                  </p:childTnLst>
                                </p:cTn>
                              </p:par>
                              <p:par>
                                <p:cTn id="43" presetID="10" presetClass="entr" presetSubtype="0" fill="hold" grpId="0" nodeType="withEffect">
                                  <p:stCondLst>
                                    <p:cond delay="10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42" presetClass="path" presetSubtype="0" decel="100000" fill="hold" grpId="1" nodeType="withEffect">
                                  <p:stCondLst>
                                    <p:cond delay="100"/>
                                  </p:stCondLst>
                                  <p:childTnLst>
                                    <p:animMotion origin="layout" path="M -2.5E-6 1.85185E-6 L -2.5E-6 0.03541 " pathEditMode="relative" rAng="0" ptsTypes="AA">
                                      <p:cBhvr>
                                        <p:cTn id="47" dur="700" spd="-100000" fill="hold"/>
                                        <p:tgtEl>
                                          <p:spTgt spid="52"/>
                                        </p:tgtEl>
                                        <p:attrNameLst>
                                          <p:attrName>ppt_x</p:attrName>
                                          <p:attrName>ppt_y</p:attrName>
                                        </p:attrNameLst>
                                      </p:cBhvr>
                                      <p:rCtr x="0" y="1759"/>
                                    </p:animMotion>
                                  </p:childTnLst>
                                </p:cTn>
                              </p:par>
                              <p:par>
                                <p:cTn id="48" presetID="10" presetClass="entr" presetSubtype="0" fill="hold" grpId="0" nodeType="withEffect">
                                  <p:stCondLst>
                                    <p:cond delay="25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42" presetClass="path" presetSubtype="0" decel="100000" fill="hold" grpId="1" nodeType="withEffect">
                                  <p:stCondLst>
                                    <p:cond delay="250"/>
                                  </p:stCondLst>
                                  <p:childTnLst>
                                    <p:animMotion origin="layout" path="M -2.5E-6 1.85185E-6 L -2.5E-6 0.03541 " pathEditMode="relative" rAng="0" ptsTypes="AA">
                                      <p:cBhvr>
                                        <p:cTn id="52" dur="700" spd="-100000" fill="hold"/>
                                        <p:tgtEl>
                                          <p:spTgt spid="35"/>
                                        </p:tgtEl>
                                        <p:attrNameLst>
                                          <p:attrName>ppt_x</p:attrName>
                                          <p:attrName>ppt_y</p:attrName>
                                        </p:attrNameLst>
                                      </p:cBhvr>
                                      <p:rCtr x="0" y="1759"/>
                                    </p:animMotion>
                                  </p:childTnLst>
                                </p:cTn>
                              </p:par>
                              <p:par>
                                <p:cTn id="53" presetID="10" presetClass="entr" presetSubtype="0" fill="hold" grpId="0" nodeType="withEffect">
                                  <p:stCondLst>
                                    <p:cond delay="25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42" presetClass="path" presetSubtype="0" decel="100000" fill="hold" grpId="1" nodeType="withEffect">
                                  <p:stCondLst>
                                    <p:cond delay="250"/>
                                  </p:stCondLst>
                                  <p:childTnLst>
                                    <p:animMotion origin="layout" path="M -2.5E-6 1.85185E-6 L -2.5E-6 0.03541 " pathEditMode="relative" rAng="0" ptsTypes="AA">
                                      <p:cBhvr>
                                        <p:cTn id="57" dur="700" spd="-100000" fill="hold"/>
                                        <p:tgtEl>
                                          <p:spTgt spid="36"/>
                                        </p:tgtEl>
                                        <p:attrNameLst>
                                          <p:attrName>ppt_x</p:attrName>
                                          <p:attrName>ppt_y</p:attrName>
                                        </p:attrNameLst>
                                      </p:cBhvr>
                                      <p:rCtr x="0" y="1759"/>
                                    </p:animMotion>
                                  </p:childTnLst>
                                </p:cTn>
                              </p:par>
                              <p:par>
                                <p:cTn id="58" presetID="10" presetClass="entr" presetSubtype="0" fill="hold" grpId="0" nodeType="withEffect">
                                  <p:stCondLst>
                                    <p:cond delay="25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42" presetClass="path" presetSubtype="0" decel="100000" fill="hold" grpId="1" nodeType="withEffect">
                                  <p:stCondLst>
                                    <p:cond delay="250"/>
                                  </p:stCondLst>
                                  <p:childTnLst>
                                    <p:animMotion origin="layout" path="M -4.16667E-7 1.85185E-6 L -4.16667E-7 0.03541 " pathEditMode="relative" rAng="0" ptsTypes="AA">
                                      <p:cBhvr>
                                        <p:cTn id="62" dur="700" spd="-100000" fill="hold"/>
                                        <p:tgtEl>
                                          <p:spTgt spid="59"/>
                                        </p:tgtEl>
                                        <p:attrNameLst>
                                          <p:attrName>ppt_x</p:attrName>
                                          <p:attrName>ppt_y</p:attrName>
                                        </p:attrNameLst>
                                      </p:cBhvr>
                                      <p:rCtr x="0" y="1759"/>
                                    </p:animMotion>
                                  </p:childTnLst>
                                </p:cTn>
                              </p:par>
                              <p:par>
                                <p:cTn id="63" presetID="10" presetClass="entr" presetSubtype="0" fill="hold" grpId="0" nodeType="withEffect">
                                  <p:stCondLst>
                                    <p:cond delay="25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42" presetClass="path" presetSubtype="0" decel="100000" fill="hold" grpId="1" nodeType="withEffect">
                                  <p:stCondLst>
                                    <p:cond delay="250"/>
                                  </p:stCondLst>
                                  <p:childTnLst>
                                    <p:animMotion origin="layout" path="M -2.5E-6 1.85185E-6 L -2.5E-6 0.03541 " pathEditMode="relative" rAng="0" ptsTypes="AA">
                                      <p:cBhvr>
                                        <p:cTn id="67" dur="700" spd="-100000" fill="hold"/>
                                        <p:tgtEl>
                                          <p:spTgt spid="53"/>
                                        </p:tgtEl>
                                        <p:attrNameLst>
                                          <p:attrName>ppt_x</p:attrName>
                                          <p:attrName>ppt_y</p:attrName>
                                        </p:attrNameLst>
                                      </p:cBhvr>
                                      <p:rCtr x="0" y="1759"/>
                                    </p:animMotion>
                                  </p:childTnLst>
                                </p:cTn>
                              </p:par>
                              <p:par>
                                <p:cTn id="68" presetID="10" presetClass="entr" presetSubtype="0" fill="hold" grpId="0" nodeType="withEffect">
                                  <p:stCondLst>
                                    <p:cond delay="5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42" presetClass="path" presetSubtype="0" decel="100000" fill="hold" grpId="1" nodeType="withEffect">
                                  <p:stCondLst>
                                    <p:cond delay="500"/>
                                  </p:stCondLst>
                                  <p:childTnLst>
                                    <p:animMotion origin="layout" path="M -2.5E-6 1.85185E-6 L -2.5E-6 0.03541 " pathEditMode="relative" rAng="0" ptsTypes="AA">
                                      <p:cBhvr>
                                        <p:cTn id="72" dur="700" spd="-100000" fill="hold"/>
                                        <p:tgtEl>
                                          <p:spTgt spid="39"/>
                                        </p:tgtEl>
                                        <p:attrNameLst>
                                          <p:attrName>ppt_x</p:attrName>
                                          <p:attrName>ppt_y</p:attrName>
                                        </p:attrNameLst>
                                      </p:cBhvr>
                                      <p:rCtr x="0" y="1759"/>
                                    </p:animMotion>
                                  </p:childTnLst>
                                </p:cTn>
                              </p:par>
                              <p:par>
                                <p:cTn id="73" presetID="10" presetClass="entr" presetSubtype="0" fill="hold" grpId="0" nodeType="withEffect">
                                  <p:stCondLst>
                                    <p:cond delay="50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42" presetClass="path" presetSubtype="0" decel="100000" fill="hold" grpId="1" nodeType="withEffect">
                                  <p:stCondLst>
                                    <p:cond delay="500"/>
                                  </p:stCondLst>
                                  <p:childTnLst>
                                    <p:animMotion origin="layout" path="M -2.5E-6 1.85185E-6 L -2.5E-6 0.03541 " pathEditMode="relative" rAng="0" ptsTypes="AA">
                                      <p:cBhvr>
                                        <p:cTn id="77" dur="700" spd="-100000" fill="hold"/>
                                        <p:tgtEl>
                                          <p:spTgt spid="40"/>
                                        </p:tgtEl>
                                        <p:attrNameLst>
                                          <p:attrName>ppt_x</p:attrName>
                                          <p:attrName>ppt_y</p:attrName>
                                        </p:attrNameLst>
                                      </p:cBhvr>
                                      <p:rCtr x="0" y="1759"/>
                                    </p:animMotion>
                                  </p:childTnLst>
                                </p:cTn>
                              </p:par>
                              <p:par>
                                <p:cTn id="78" presetID="10" presetClass="entr" presetSubtype="0" fill="hold" grpId="0" nodeType="withEffect">
                                  <p:stCondLst>
                                    <p:cond delay="50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par>
                                <p:cTn id="81" presetID="42" presetClass="path" presetSubtype="0" decel="100000" fill="hold" grpId="1" nodeType="withEffect">
                                  <p:stCondLst>
                                    <p:cond delay="500"/>
                                  </p:stCondLst>
                                  <p:childTnLst>
                                    <p:animMotion origin="layout" path="M -4.16667E-6 1.85185E-6 L -4.16667E-6 0.03541 " pathEditMode="relative" rAng="0" ptsTypes="AA">
                                      <p:cBhvr>
                                        <p:cTn id="82" dur="700" spd="-100000" fill="hold"/>
                                        <p:tgtEl>
                                          <p:spTgt spid="60"/>
                                        </p:tgtEl>
                                        <p:attrNameLst>
                                          <p:attrName>ppt_x</p:attrName>
                                          <p:attrName>ppt_y</p:attrName>
                                        </p:attrNameLst>
                                      </p:cBhvr>
                                      <p:rCtr x="0" y="1759"/>
                                    </p:animMotion>
                                  </p:childTnLst>
                                </p:cTn>
                              </p:par>
                              <p:par>
                                <p:cTn id="83" presetID="10" presetClass="entr" presetSubtype="0" fill="hold" grpId="0" nodeType="withEffect">
                                  <p:stCondLst>
                                    <p:cond delay="50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500"/>
                                        <p:tgtEl>
                                          <p:spTgt spid="54"/>
                                        </p:tgtEl>
                                      </p:cBhvr>
                                    </p:animEffect>
                                  </p:childTnLst>
                                </p:cTn>
                              </p:par>
                              <p:par>
                                <p:cTn id="86" presetID="42" presetClass="path" presetSubtype="0" decel="100000" fill="hold" grpId="1" nodeType="withEffect">
                                  <p:stCondLst>
                                    <p:cond delay="500"/>
                                  </p:stCondLst>
                                  <p:childTnLst>
                                    <p:animMotion origin="layout" path="M -2.5E-6 1.85185E-6 L -2.5E-6 0.03541 " pathEditMode="relative" rAng="0" ptsTypes="AA">
                                      <p:cBhvr>
                                        <p:cTn id="87" dur="700" spd="-100000" fill="hold"/>
                                        <p:tgtEl>
                                          <p:spTgt spid="54"/>
                                        </p:tgtEl>
                                        <p:attrNameLst>
                                          <p:attrName>ppt_x</p:attrName>
                                          <p:attrName>ppt_y</p:attrName>
                                        </p:attrNameLst>
                                      </p:cBhvr>
                                      <p:rCtr x="0" y="1759"/>
                                    </p:animMotion>
                                  </p:childTnLst>
                                </p:cTn>
                              </p:par>
                              <p:par>
                                <p:cTn id="88" presetID="10" presetClass="entr" presetSubtype="0" fill="hold" grpId="0" nodeType="withEffect">
                                  <p:stCondLst>
                                    <p:cond delay="75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par>
                                <p:cTn id="91" presetID="42" presetClass="path" presetSubtype="0" decel="100000" fill="hold" grpId="1" nodeType="withEffect">
                                  <p:stCondLst>
                                    <p:cond delay="750"/>
                                  </p:stCondLst>
                                  <p:childTnLst>
                                    <p:animMotion origin="layout" path="M -2.5E-6 1.85185E-6 L -2.5E-6 0.03541 " pathEditMode="relative" rAng="0" ptsTypes="AA">
                                      <p:cBhvr>
                                        <p:cTn id="92" dur="700" spd="-100000" fill="hold"/>
                                        <p:tgtEl>
                                          <p:spTgt spid="43"/>
                                        </p:tgtEl>
                                        <p:attrNameLst>
                                          <p:attrName>ppt_x</p:attrName>
                                          <p:attrName>ppt_y</p:attrName>
                                        </p:attrNameLst>
                                      </p:cBhvr>
                                      <p:rCtr x="0" y="1759"/>
                                    </p:animMotion>
                                  </p:childTnLst>
                                </p:cTn>
                              </p:par>
                              <p:par>
                                <p:cTn id="93" presetID="10" presetClass="entr" presetSubtype="0" fill="hold" grpId="0" nodeType="withEffect">
                                  <p:stCondLst>
                                    <p:cond delay="75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42" presetClass="path" presetSubtype="0" decel="100000" fill="hold" grpId="1" nodeType="withEffect">
                                  <p:stCondLst>
                                    <p:cond delay="750"/>
                                  </p:stCondLst>
                                  <p:childTnLst>
                                    <p:animMotion origin="layout" path="M -2.5E-6 1.85185E-6 L -2.5E-6 0.03541 " pathEditMode="relative" rAng="0" ptsTypes="AA">
                                      <p:cBhvr>
                                        <p:cTn id="97" dur="700" spd="-100000" fill="hold"/>
                                        <p:tgtEl>
                                          <p:spTgt spid="44"/>
                                        </p:tgtEl>
                                        <p:attrNameLst>
                                          <p:attrName>ppt_x</p:attrName>
                                          <p:attrName>ppt_y</p:attrName>
                                        </p:attrNameLst>
                                      </p:cBhvr>
                                      <p:rCtr x="0" y="1759"/>
                                    </p:animMotion>
                                  </p:childTnLst>
                                </p:cTn>
                              </p:par>
                              <p:par>
                                <p:cTn id="98" presetID="10" presetClass="entr" presetSubtype="0" fill="hold" grpId="0" nodeType="withEffect">
                                  <p:stCondLst>
                                    <p:cond delay="750"/>
                                  </p:stCondLst>
                                  <p:childTnLst>
                                    <p:set>
                                      <p:cBhvr>
                                        <p:cTn id="99" dur="1" fill="hold">
                                          <p:stCondLst>
                                            <p:cond delay="0"/>
                                          </p:stCondLst>
                                        </p:cTn>
                                        <p:tgtEl>
                                          <p:spTgt spid="61"/>
                                        </p:tgtEl>
                                        <p:attrNameLst>
                                          <p:attrName>style.visibility</p:attrName>
                                        </p:attrNameLst>
                                      </p:cBhvr>
                                      <p:to>
                                        <p:strVal val="visible"/>
                                      </p:to>
                                    </p:set>
                                    <p:animEffect transition="in" filter="fade">
                                      <p:cBhvr>
                                        <p:cTn id="100" dur="500"/>
                                        <p:tgtEl>
                                          <p:spTgt spid="61"/>
                                        </p:tgtEl>
                                      </p:cBhvr>
                                    </p:animEffect>
                                  </p:childTnLst>
                                </p:cTn>
                              </p:par>
                              <p:par>
                                <p:cTn id="101" presetID="42" presetClass="path" presetSubtype="0" decel="100000" fill="hold" grpId="1" nodeType="withEffect">
                                  <p:stCondLst>
                                    <p:cond delay="750"/>
                                  </p:stCondLst>
                                  <p:childTnLst>
                                    <p:animMotion origin="layout" path="M 1.875E-6 1.85185E-6 L 1.875E-6 0.03541 " pathEditMode="relative" rAng="0" ptsTypes="AA">
                                      <p:cBhvr>
                                        <p:cTn id="102" dur="700" spd="-100000" fill="hold"/>
                                        <p:tgtEl>
                                          <p:spTgt spid="61"/>
                                        </p:tgtEl>
                                        <p:attrNameLst>
                                          <p:attrName>ppt_x</p:attrName>
                                          <p:attrName>ppt_y</p:attrName>
                                        </p:attrNameLst>
                                      </p:cBhvr>
                                      <p:rCtr x="0" y="1759"/>
                                    </p:animMotion>
                                  </p:childTnLst>
                                </p:cTn>
                              </p:par>
                              <p:par>
                                <p:cTn id="103" presetID="10" presetClass="entr" presetSubtype="0" fill="hold" grpId="0" nodeType="withEffect">
                                  <p:stCondLst>
                                    <p:cond delay="75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500"/>
                                        <p:tgtEl>
                                          <p:spTgt spid="55"/>
                                        </p:tgtEl>
                                      </p:cBhvr>
                                    </p:animEffect>
                                  </p:childTnLst>
                                </p:cTn>
                              </p:par>
                              <p:par>
                                <p:cTn id="106" presetID="42" presetClass="path" presetSubtype="0" decel="100000" fill="hold" grpId="1" nodeType="withEffect">
                                  <p:stCondLst>
                                    <p:cond delay="750"/>
                                  </p:stCondLst>
                                  <p:childTnLst>
                                    <p:animMotion origin="layout" path="M -2.5E-6 1.85185E-6 L -2.5E-6 0.03541 " pathEditMode="relative" rAng="0" ptsTypes="AA">
                                      <p:cBhvr>
                                        <p:cTn id="107" dur="700" spd="-100000" fill="hold"/>
                                        <p:tgtEl>
                                          <p:spTgt spid="5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31" grpId="0" animBg="1"/>
      <p:bldP spid="31" grpId="1" animBg="1"/>
      <p:bldP spid="32" grpId="0" animBg="1"/>
      <p:bldP spid="32" grpId="1" animBg="1"/>
      <p:bldP spid="35" grpId="0" animBg="1"/>
      <p:bldP spid="35" grpId="1" animBg="1"/>
      <p:bldP spid="36" grpId="0" animBg="1"/>
      <p:bldP spid="36" grpId="1" animBg="1"/>
      <p:bldP spid="39" grpId="0" animBg="1"/>
      <p:bldP spid="39" grpId="1" animBg="1"/>
      <p:bldP spid="40" grpId="0" animBg="1"/>
      <p:bldP spid="40" grpId="1" animBg="1"/>
      <p:bldP spid="43" grpId="0" animBg="1"/>
      <p:bldP spid="43" grpId="1" animBg="1"/>
      <p:bldP spid="44" grpId="0" animBg="1"/>
      <p:bldP spid="44" grpId="1" animBg="1"/>
      <p:bldP spid="51" grpId="0">
        <p:tmplLst>
          <p:tmpl>
            <p:tnLst>
              <p:par>
                <p:cTn presetID="10" presetClass="entr" presetSubtype="0" fill="hold" nodeType="withEffect">
                  <p:stCondLst>
                    <p:cond delay="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1" grpId="1"/>
      <p:bldP spid="52" grpId="0">
        <p:tmplLst>
          <p:tmpl>
            <p:tnLst>
              <p:par>
                <p:cTn presetID="10" presetClass="entr" presetSubtype="0" fill="hold" nodeType="withEffect">
                  <p:stCondLst>
                    <p:cond delay="10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2" grpId="1"/>
      <p:bldP spid="53" grpId="0">
        <p:tmplLst>
          <p:tmpl>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3" grpId="1"/>
      <p:bldP spid="54" grpId="0">
        <p:tmplLst>
          <p:tmpl>
            <p:tnLst>
              <p:par>
                <p:cTn presetID="10" presetClass="entr" presetSubtype="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4" grpId="1"/>
      <p:bldP spid="55" grpId="0">
        <p:tmplLst>
          <p:tmpl>
            <p:tnLst>
              <p:par>
                <p:cTn presetID="10" presetClass="entr" presetSubtype="0" fill="hold" nodeType="withEffect">
                  <p:stCondLst>
                    <p:cond delay="7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5" grpId="1"/>
      <p:bldP spid="57" grpId="0"/>
      <p:bldP spid="57" grpId="1"/>
      <p:bldP spid="58" grpId="0"/>
      <p:bldP spid="58" grpId="1"/>
      <p:bldP spid="59" grpId="0"/>
      <p:bldP spid="59" grpId="1"/>
      <p:bldP spid="60" grpId="0"/>
      <p:bldP spid="60" grpId="1"/>
      <p:bldP spid="61" grpId="0"/>
      <p:bldP spid="61"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3 columns Numbers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9798F25A-3096-AB76-40DC-E1B6573C3A5C}"/>
              </a:ext>
            </a:extLst>
          </p:cNvPr>
          <p:cNvSpPr/>
          <p:nvPr userDrawn="1"/>
        </p:nvSpPr>
        <p:spPr bwMode="auto">
          <a:xfrm>
            <a:off x="588263" y="1410341"/>
            <a:ext cx="11018520" cy="4555030"/>
          </a:xfrm>
          <a:prstGeom prst="roundRect">
            <a:avLst>
              <a:gd name="adj" fmla="val 5309"/>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Top Corners Rounded 5">
            <a:extLst>
              <a:ext uri="{FF2B5EF4-FFF2-40B4-BE49-F238E27FC236}">
                <a16:creationId xmlns:a16="http://schemas.microsoft.com/office/drawing/2014/main" id="{46CEB042-6F70-12E4-8F68-FD6CB7F46117}"/>
              </a:ext>
            </a:extLst>
          </p:cNvPr>
          <p:cNvSpPr/>
          <p:nvPr userDrawn="1"/>
        </p:nvSpPr>
        <p:spPr bwMode="auto">
          <a:xfrm>
            <a:off x="588263" y="1410341"/>
            <a:ext cx="11018520" cy="1129657"/>
          </a:xfrm>
          <a:prstGeom prst="round2Same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7" name="Oval 6">
            <a:extLst>
              <a:ext uri="{FF2B5EF4-FFF2-40B4-BE49-F238E27FC236}">
                <a16:creationId xmlns:a16="http://schemas.microsoft.com/office/drawing/2014/main" id="{2BA5964E-6A26-0033-7E68-9EA9FB8A2C53}"/>
              </a:ext>
            </a:extLst>
          </p:cNvPr>
          <p:cNvSpPr/>
          <p:nvPr userDrawn="1"/>
        </p:nvSpPr>
        <p:spPr bwMode="auto">
          <a:xfrm>
            <a:off x="1653929"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8" name="Oval 7">
            <a:extLst>
              <a:ext uri="{FF2B5EF4-FFF2-40B4-BE49-F238E27FC236}">
                <a16:creationId xmlns:a16="http://schemas.microsoft.com/office/drawing/2014/main" id="{79756910-52CD-E45C-F1D9-C2309041E4D5}"/>
              </a:ext>
            </a:extLst>
          </p:cNvPr>
          <p:cNvSpPr/>
          <p:nvPr userDrawn="1"/>
        </p:nvSpPr>
        <p:spPr bwMode="auto">
          <a:xfrm>
            <a:off x="5366524"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9" name="Oval 8">
            <a:extLst>
              <a:ext uri="{FF2B5EF4-FFF2-40B4-BE49-F238E27FC236}">
                <a16:creationId xmlns:a16="http://schemas.microsoft.com/office/drawing/2014/main" id="{4C6A0E63-6402-90FA-E3F6-6D381B45E4E8}"/>
              </a:ext>
            </a:extLst>
          </p:cNvPr>
          <p:cNvSpPr/>
          <p:nvPr userDrawn="1"/>
        </p:nvSpPr>
        <p:spPr bwMode="auto">
          <a:xfrm>
            <a:off x="9056215"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Segoe UI" pitchFamily="34" charset="0"/>
              <a:cs typeface="Segoe UI" pitchFamily="34" charset="0"/>
            </a:endParaRPr>
          </a:p>
        </p:txBody>
      </p:sp>
      <p:sp>
        <p:nvSpPr>
          <p:cNvPr id="10" name="Oval 9">
            <a:extLst>
              <a:ext uri="{FF2B5EF4-FFF2-40B4-BE49-F238E27FC236}">
                <a16:creationId xmlns:a16="http://schemas.microsoft.com/office/drawing/2014/main" id="{255E5806-866A-72FF-340E-0363191EECE8}"/>
              </a:ext>
            </a:extLst>
          </p:cNvPr>
          <p:cNvSpPr/>
          <p:nvPr userDrawn="1"/>
        </p:nvSpPr>
        <p:spPr bwMode="auto">
          <a:xfrm>
            <a:off x="1772151" y="1927065"/>
            <a:ext cx="1225554" cy="1225552"/>
          </a:xfrm>
          <a:prstGeom prst="ellipse">
            <a:avLst/>
          </a:prstGeom>
          <a:solidFill>
            <a:schemeClr val="bg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mn-ea"/>
              <a:cs typeface="Segoe UI" pitchFamily="34" charset="0"/>
            </a:endParaRPr>
          </a:p>
        </p:txBody>
      </p:sp>
      <p:sp>
        <p:nvSpPr>
          <p:cNvPr id="11" name="Oval 10">
            <a:extLst>
              <a:ext uri="{FF2B5EF4-FFF2-40B4-BE49-F238E27FC236}">
                <a16:creationId xmlns:a16="http://schemas.microsoft.com/office/drawing/2014/main" id="{2A9DBBDB-5C2E-7E0C-8D0E-AFC77E04A1AC}"/>
              </a:ext>
            </a:extLst>
          </p:cNvPr>
          <p:cNvSpPr/>
          <p:nvPr userDrawn="1"/>
        </p:nvSpPr>
        <p:spPr bwMode="auto">
          <a:xfrm>
            <a:off x="5484746" y="1927065"/>
            <a:ext cx="1225554" cy="1225552"/>
          </a:xfrm>
          <a:prstGeom prst="ellipse">
            <a:avLst/>
          </a:prstGeom>
          <a:solidFill>
            <a:schemeClr val="bg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mn-ea"/>
              <a:cs typeface="Segoe UI" pitchFamily="34" charset="0"/>
            </a:endParaRPr>
          </a:p>
        </p:txBody>
      </p:sp>
      <p:sp>
        <p:nvSpPr>
          <p:cNvPr id="12" name="Oval 11">
            <a:extLst>
              <a:ext uri="{FF2B5EF4-FFF2-40B4-BE49-F238E27FC236}">
                <a16:creationId xmlns:a16="http://schemas.microsoft.com/office/drawing/2014/main" id="{0B944C62-9936-EE48-6DF0-D603A0A4E718}"/>
              </a:ext>
            </a:extLst>
          </p:cNvPr>
          <p:cNvSpPr/>
          <p:nvPr userDrawn="1"/>
        </p:nvSpPr>
        <p:spPr bwMode="auto">
          <a:xfrm>
            <a:off x="9174437" y="1927065"/>
            <a:ext cx="1225554" cy="1225552"/>
          </a:xfrm>
          <a:prstGeom prst="ellipse">
            <a:avLst/>
          </a:prstGeom>
          <a:solidFill>
            <a:schemeClr val="bg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mj-lt"/>
              <a:ea typeface="+mn-ea"/>
              <a:cs typeface="Segoe UI" pitchFamily="34" charset="0"/>
            </a:endParaRPr>
          </a:p>
        </p:txBody>
      </p:sp>
      <p:cxnSp>
        <p:nvCxnSpPr>
          <p:cNvPr id="13" name="Straight Connector 12">
            <a:extLst>
              <a:ext uri="{FF2B5EF4-FFF2-40B4-BE49-F238E27FC236}">
                <a16:creationId xmlns:a16="http://schemas.microsoft.com/office/drawing/2014/main" id="{5A50A42C-DF35-C62A-F22E-77C028312E85}"/>
              </a:ext>
            </a:extLst>
          </p:cNvPr>
          <p:cNvCxnSpPr>
            <a:cxnSpLocks/>
          </p:cNvCxnSpPr>
          <p:nvPr userDrawn="1"/>
        </p:nvCxnSpPr>
        <p:spPr>
          <a:xfrm>
            <a:off x="4235500" y="3449887"/>
            <a:ext cx="0" cy="210312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857984-D090-C29E-3A8B-AF2E2BA67901}"/>
              </a:ext>
            </a:extLst>
          </p:cNvPr>
          <p:cNvCxnSpPr>
            <a:cxnSpLocks/>
          </p:cNvCxnSpPr>
          <p:nvPr userDrawn="1"/>
        </p:nvCxnSpPr>
        <p:spPr>
          <a:xfrm>
            <a:off x="7936644" y="3449887"/>
            <a:ext cx="0" cy="210312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B3CBF9DB-7E6B-38F6-61A1-EFFE54DA1FBC}"/>
              </a:ext>
            </a:extLst>
          </p:cNvPr>
          <p:cNvSpPr>
            <a:spLocks noGrp="1"/>
          </p:cNvSpPr>
          <p:nvPr>
            <p:ph type="body" sz="quarter" idx="17" hasCustomPrompt="1"/>
          </p:nvPr>
        </p:nvSpPr>
        <p:spPr>
          <a:xfrm>
            <a:off x="876167"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5" name="Text Placeholder 23">
            <a:extLst>
              <a:ext uri="{FF2B5EF4-FFF2-40B4-BE49-F238E27FC236}">
                <a16:creationId xmlns:a16="http://schemas.microsoft.com/office/drawing/2014/main" id="{DF873BA6-7244-FB9C-7710-4C8BB1E969BE}"/>
              </a:ext>
            </a:extLst>
          </p:cNvPr>
          <p:cNvSpPr>
            <a:spLocks noGrp="1"/>
          </p:cNvSpPr>
          <p:nvPr>
            <p:ph type="body" sz="quarter" idx="18" hasCustomPrompt="1"/>
          </p:nvPr>
        </p:nvSpPr>
        <p:spPr>
          <a:xfrm>
            <a:off x="4577319"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6" name="Text Placeholder 23">
            <a:extLst>
              <a:ext uri="{FF2B5EF4-FFF2-40B4-BE49-F238E27FC236}">
                <a16:creationId xmlns:a16="http://schemas.microsoft.com/office/drawing/2014/main" id="{78DE6B89-1EE4-F402-D1A4-3CE3F43AD37F}"/>
              </a:ext>
            </a:extLst>
          </p:cNvPr>
          <p:cNvSpPr>
            <a:spLocks noGrp="1"/>
          </p:cNvSpPr>
          <p:nvPr>
            <p:ph type="body" sz="quarter" idx="19" hasCustomPrompt="1"/>
          </p:nvPr>
        </p:nvSpPr>
        <p:spPr>
          <a:xfrm>
            <a:off x="8278461"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7" name="Text Placeholder 23">
            <a:extLst>
              <a:ext uri="{FF2B5EF4-FFF2-40B4-BE49-F238E27FC236}">
                <a16:creationId xmlns:a16="http://schemas.microsoft.com/office/drawing/2014/main" id="{D19C0DAC-033E-1249-51E7-0EB1B42302B6}"/>
              </a:ext>
            </a:extLst>
          </p:cNvPr>
          <p:cNvSpPr>
            <a:spLocks noGrp="1"/>
          </p:cNvSpPr>
          <p:nvPr>
            <p:ph type="body" sz="quarter" idx="20" hasCustomPrompt="1"/>
          </p:nvPr>
        </p:nvSpPr>
        <p:spPr>
          <a:xfrm>
            <a:off x="1817893"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28" name="Text Placeholder 23">
            <a:extLst>
              <a:ext uri="{FF2B5EF4-FFF2-40B4-BE49-F238E27FC236}">
                <a16:creationId xmlns:a16="http://schemas.microsoft.com/office/drawing/2014/main" id="{D1B63FDB-7958-7A50-42EF-C7DBB111B8AE}"/>
              </a:ext>
            </a:extLst>
          </p:cNvPr>
          <p:cNvSpPr>
            <a:spLocks noGrp="1"/>
          </p:cNvSpPr>
          <p:nvPr>
            <p:ph type="body" sz="quarter" idx="21" hasCustomPrompt="1"/>
          </p:nvPr>
        </p:nvSpPr>
        <p:spPr>
          <a:xfrm>
            <a:off x="5530488"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29" name="Text Placeholder 23">
            <a:extLst>
              <a:ext uri="{FF2B5EF4-FFF2-40B4-BE49-F238E27FC236}">
                <a16:creationId xmlns:a16="http://schemas.microsoft.com/office/drawing/2014/main" id="{172C04E6-49BD-7971-8196-A8D332A8B400}"/>
              </a:ext>
            </a:extLst>
          </p:cNvPr>
          <p:cNvSpPr>
            <a:spLocks noGrp="1"/>
          </p:cNvSpPr>
          <p:nvPr>
            <p:ph type="body" sz="quarter" idx="22" hasCustomPrompt="1"/>
          </p:nvPr>
        </p:nvSpPr>
        <p:spPr>
          <a:xfrm>
            <a:off x="9220179"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30" name="Text Placeholder 23">
            <a:extLst>
              <a:ext uri="{FF2B5EF4-FFF2-40B4-BE49-F238E27FC236}">
                <a16:creationId xmlns:a16="http://schemas.microsoft.com/office/drawing/2014/main" id="{38F758EA-7B11-F7C4-4C61-11465F9319F0}"/>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tx1"/>
                </a:solidFill>
                <a:latin typeface="+mn-lt"/>
              </a:defRPr>
            </a:lvl1pPr>
          </a:lstStyle>
          <a:p>
            <a:pPr lvl="0"/>
            <a:r>
              <a:rPr lang="en-GB"/>
              <a:t>Add text here</a:t>
            </a:r>
            <a:endParaRPr lang="en-US"/>
          </a:p>
        </p:txBody>
      </p:sp>
    </p:spTree>
    <p:extLst>
      <p:ext uri="{BB962C8B-B14F-4D97-AF65-F5344CB8AC3E}">
        <p14:creationId xmlns:p14="http://schemas.microsoft.com/office/powerpoint/2010/main" val="68684972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Power Platform Produ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E14969E1-AE13-9609-D2BD-BCFA1CD4CA14}"/>
              </a:ext>
            </a:extLst>
          </p:cNvPr>
          <p:cNvCxnSpPr/>
          <p:nvPr userDrawn="1"/>
        </p:nvCxnSpPr>
        <p:spPr>
          <a:xfrm>
            <a:off x="0" y="3158736"/>
            <a:ext cx="121920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651004E-70BE-4385-D16F-941BA469F118}"/>
              </a:ext>
            </a:extLst>
          </p:cNvPr>
          <p:cNvSpPr/>
          <p:nvPr userDrawn="1"/>
        </p:nvSpPr>
        <p:spPr bwMode="auto">
          <a:xfrm>
            <a:off x="894615"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F90A7062-A74F-84C9-457E-32BA8C997557}"/>
              </a:ext>
            </a:extLst>
          </p:cNvPr>
          <p:cNvSpPr/>
          <p:nvPr userDrawn="1"/>
        </p:nvSpPr>
        <p:spPr bwMode="auto">
          <a:xfrm>
            <a:off x="1022250"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DD0CCE80-A4D0-C111-B4AE-041AF78A83E5}"/>
              </a:ext>
            </a:extLst>
          </p:cNvPr>
          <p:cNvSpPr/>
          <p:nvPr userDrawn="1"/>
        </p:nvSpPr>
        <p:spPr bwMode="auto">
          <a:xfrm>
            <a:off x="3133632"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28ECD75D-2429-1B29-F1CC-E5E6C4D0101B}"/>
              </a:ext>
            </a:extLst>
          </p:cNvPr>
          <p:cNvSpPr/>
          <p:nvPr userDrawn="1"/>
        </p:nvSpPr>
        <p:spPr bwMode="auto">
          <a:xfrm>
            <a:off x="3261267"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6E3A0E2B-536F-FE58-2092-CC5E5D708162}"/>
              </a:ext>
            </a:extLst>
          </p:cNvPr>
          <p:cNvSpPr/>
          <p:nvPr userDrawn="1"/>
        </p:nvSpPr>
        <p:spPr bwMode="auto">
          <a:xfrm>
            <a:off x="5372650"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68BF7618-66D3-8DA1-5506-1F0D43CA744B}"/>
              </a:ext>
            </a:extLst>
          </p:cNvPr>
          <p:cNvSpPr/>
          <p:nvPr userDrawn="1"/>
        </p:nvSpPr>
        <p:spPr bwMode="auto">
          <a:xfrm>
            <a:off x="5500285"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9" name="Oval 38">
            <a:extLst>
              <a:ext uri="{FF2B5EF4-FFF2-40B4-BE49-F238E27FC236}">
                <a16:creationId xmlns:a16="http://schemas.microsoft.com/office/drawing/2014/main" id="{06E4A99D-C854-5128-344F-4A399ACF8062}"/>
              </a:ext>
            </a:extLst>
          </p:cNvPr>
          <p:cNvSpPr/>
          <p:nvPr userDrawn="1"/>
        </p:nvSpPr>
        <p:spPr bwMode="auto">
          <a:xfrm>
            <a:off x="7611667"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7ED4D074-ADE9-0623-92EB-D2F13D68CFD3}"/>
              </a:ext>
            </a:extLst>
          </p:cNvPr>
          <p:cNvSpPr/>
          <p:nvPr userDrawn="1"/>
        </p:nvSpPr>
        <p:spPr bwMode="auto">
          <a:xfrm>
            <a:off x="7739302"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3" name="Oval 42">
            <a:extLst>
              <a:ext uri="{FF2B5EF4-FFF2-40B4-BE49-F238E27FC236}">
                <a16:creationId xmlns:a16="http://schemas.microsoft.com/office/drawing/2014/main" id="{ECBB81DF-2CE7-D030-EBE3-3F3C447C3D9F}"/>
              </a:ext>
            </a:extLst>
          </p:cNvPr>
          <p:cNvSpPr/>
          <p:nvPr userDrawn="1"/>
        </p:nvSpPr>
        <p:spPr bwMode="auto">
          <a:xfrm>
            <a:off x="9850686"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BB82120D-7C4F-8949-DD03-1731755663AB}"/>
              </a:ext>
            </a:extLst>
          </p:cNvPr>
          <p:cNvSpPr/>
          <p:nvPr userDrawn="1"/>
        </p:nvSpPr>
        <p:spPr bwMode="auto">
          <a:xfrm>
            <a:off x="9978321"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1" name="Text Placeholder 50">
            <a:extLst>
              <a:ext uri="{FF2B5EF4-FFF2-40B4-BE49-F238E27FC236}">
                <a16:creationId xmlns:a16="http://schemas.microsoft.com/office/drawing/2014/main" id="{9BE9ADE6-3A2D-9990-7CEE-7E4DC97BE0A0}"/>
              </a:ext>
            </a:extLst>
          </p:cNvPr>
          <p:cNvSpPr>
            <a:spLocks noGrp="1"/>
          </p:cNvSpPr>
          <p:nvPr>
            <p:ph type="body" sz="quarter" idx="11" hasCustomPrompt="1"/>
          </p:nvPr>
        </p:nvSpPr>
        <p:spPr>
          <a:xfrm>
            <a:off x="582612"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Apps</a:t>
            </a:r>
          </a:p>
          <a:p>
            <a:pPr lvl="1"/>
            <a:r>
              <a:rPr lang="en-GB"/>
              <a:t>Application development</a:t>
            </a:r>
          </a:p>
        </p:txBody>
      </p:sp>
      <p:sp>
        <p:nvSpPr>
          <p:cNvPr id="52" name="Text Placeholder 50">
            <a:extLst>
              <a:ext uri="{FF2B5EF4-FFF2-40B4-BE49-F238E27FC236}">
                <a16:creationId xmlns:a16="http://schemas.microsoft.com/office/drawing/2014/main" id="{F463270F-8DF9-059E-B9BB-88890D8B0B7F}"/>
              </a:ext>
            </a:extLst>
          </p:cNvPr>
          <p:cNvSpPr>
            <a:spLocks noGrp="1"/>
          </p:cNvSpPr>
          <p:nvPr>
            <p:ph type="body" sz="quarter" idx="12" hasCustomPrompt="1"/>
          </p:nvPr>
        </p:nvSpPr>
        <p:spPr>
          <a:xfrm>
            <a:off x="2822670"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Automate</a:t>
            </a:r>
          </a:p>
          <a:p>
            <a:pPr lvl="1"/>
            <a:r>
              <a:rPr lang="en-GB"/>
              <a:t>Process automation</a:t>
            </a:r>
          </a:p>
        </p:txBody>
      </p:sp>
      <p:sp>
        <p:nvSpPr>
          <p:cNvPr id="53" name="Text Placeholder 50">
            <a:extLst>
              <a:ext uri="{FF2B5EF4-FFF2-40B4-BE49-F238E27FC236}">
                <a16:creationId xmlns:a16="http://schemas.microsoft.com/office/drawing/2014/main" id="{6BF40CAA-FDDB-2F09-B381-07DA1358C837}"/>
              </a:ext>
            </a:extLst>
          </p:cNvPr>
          <p:cNvSpPr>
            <a:spLocks noGrp="1"/>
          </p:cNvSpPr>
          <p:nvPr>
            <p:ph type="body" sz="quarter" idx="13" hasCustomPrompt="1"/>
          </p:nvPr>
        </p:nvSpPr>
        <p:spPr>
          <a:xfrm>
            <a:off x="5062728"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BI</a:t>
            </a:r>
          </a:p>
          <a:p>
            <a:pPr lvl="1"/>
            <a:r>
              <a:rPr lang="en-GB"/>
              <a:t>Business analytics</a:t>
            </a:r>
          </a:p>
        </p:txBody>
      </p:sp>
      <p:sp>
        <p:nvSpPr>
          <p:cNvPr id="54" name="Text Placeholder 50">
            <a:extLst>
              <a:ext uri="{FF2B5EF4-FFF2-40B4-BE49-F238E27FC236}">
                <a16:creationId xmlns:a16="http://schemas.microsoft.com/office/drawing/2014/main" id="{A70F8BD4-0A8C-453A-4F0E-F0EB7FCFBA8F}"/>
              </a:ext>
            </a:extLst>
          </p:cNvPr>
          <p:cNvSpPr>
            <a:spLocks noGrp="1"/>
          </p:cNvSpPr>
          <p:nvPr>
            <p:ph type="body" sz="quarter" idx="14" hasCustomPrompt="1"/>
          </p:nvPr>
        </p:nvSpPr>
        <p:spPr>
          <a:xfrm>
            <a:off x="7302786"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Virtual Agents</a:t>
            </a:r>
          </a:p>
          <a:p>
            <a:pPr lvl="1"/>
            <a:r>
              <a:rPr lang="en-GB"/>
              <a:t>Intelligent bots</a:t>
            </a:r>
          </a:p>
        </p:txBody>
      </p:sp>
      <p:sp>
        <p:nvSpPr>
          <p:cNvPr id="55" name="Text Placeholder 50">
            <a:extLst>
              <a:ext uri="{FF2B5EF4-FFF2-40B4-BE49-F238E27FC236}">
                <a16:creationId xmlns:a16="http://schemas.microsoft.com/office/drawing/2014/main" id="{67FA3A60-F472-A17D-C229-3EBD54D291F4}"/>
              </a:ext>
            </a:extLst>
          </p:cNvPr>
          <p:cNvSpPr>
            <a:spLocks noGrp="1"/>
          </p:cNvSpPr>
          <p:nvPr>
            <p:ph type="body" sz="quarter" idx="15" hasCustomPrompt="1"/>
          </p:nvPr>
        </p:nvSpPr>
        <p:spPr>
          <a:xfrm>
            <a:off x="9542844"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Pages</a:t>
            </a:r>
          </a:p>
          <a:p>
            <a:pPr lvl="1"/>
            <a:r>
              <a:rPr lang="en-GB"/>
              <a:t>Business websites</a:t>
            </a:r>
          </a:p>
        </p:txBody>
      </p:sp>
      <p:sp>
        <p:nvSpPr>
          <p:cNvPr id="57" name="Picture Placeholder 56">
            <a:extLst>
              <a:ext uri="{FF2B5EF4-FFF2-40B4-BE49-F238E27FC236}">
                <a16:creationId xmlns:a16="http://schemas.microsoft.com/office/drawing/2014/main" id="{B56B1EA8-E94E-28C7-6ABC-C8C33C1BC165}"/>
              </a:ext>
            </a:extLst>
          </p:cNvPr>
          <p:cNvSpPr>
            <a:spLocks noGrp="1"/>
          </p:cNvSpPr>
          <p:nvPr>
            <p:ph type="pic" sz="quarter" idx="16" hasCustomPrompt="1"/>
          </p:nvPr>
        </p:nvSpPr>
        <p:spPr>
          <a:xfrm>
            <a:off x="1060223"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58" name="Picture Placeholder 56">
            <a:extLst>
              <a:ext uri="{FF2B5EF4-FFF2-40B4-BE49-F238E27FC236}">
                <a16:creationId xmlns:a16="http://schemas.microsoft.com/office/drawing/2014/main" id="{91F8C8CC-AE02-72ED-CBCE-A5B59B5CD816}"/>
              </a:ext>
            </a:extLst>
          </p:cNvPr>
          <p:cNvSpPr>
            <a:spLocks noGrp="1"/>
          </p:cNvSpPr>
          <p:nvPr>
            <p:ph type="pic" sz="quarter" idx="17" hasCustomPrompt="1"/>
          </p:nvPr>
        </p:nvSpPr>
        <p:spPr>
          <a:xfrm>
            <a:off x="3261267"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59" name="Picture Placeholder 56">
            <a:extLst>
              <a:ext uri="{FF2B5EF4-FFF2-40B4-BE49-F238E27FC236}">
                <a16:creationId xmlns:a16="http://schemas.microsoft.com/office/drawing/2014/main" id="{58967E7F-14DC-DF2B-FBD5-B000B79E7D3F}"/>
              </a:ext>
            </a:extLst>
          </p:cNvPr>
          <p:cNvSpPr>
            <a:spLocks noGrp="1"/>
          </p:cNvSpPr>
          <p:nvPr>
            <p:ph type="pic" sz="quarter" idx="18" hasCustomPrompt="1"/>
          </p:nvPr>
        </p:nvSpPr>
        <p:spPr>
          <a:xfrm>
            <a:off x="5500285"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0" name="Picture Placeholder 56">
            <a:extLst>
              <a:ext uri="{FF2B5EF4-FFF2-40B4-BE49-F238E27FC236}">
                <a16:creationId xmlns:a16="http://schemas.microsoft.com/office/drawing/2014/main" id="{C96563C9-D90C-46D8-B5BF-BA9DACE8A46A}"/>
              </a:ext>
            </a:extLst>
          </p:cNvPr>
          <p:cNvSpPr>
            <a:spLocks noGrp="1"/>
          </p:cNvSpPr>
          <p:nvPr>
            <p:ph type="pic" sz="quarter" idx="19" hasCustomPrompt="1"/>
          </p:nvPr>
        </p:nvSpPr>
        <p:spPr>
          <a:xfrm>
            <a:off x="7739302"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1" name="Picture Placeholder 56">
            <a:extLst>
              <a:ext uri="{FF2B5EF4-FFF2-40B4-BE49-F238E27FC236}">
                <a16:creationId xmlns:a16="http://schemas.microsoft.com/office/drawing/2014/main" id="{9B860357-E097-2576-808B-0B14CDC47C66}"/>
              </a:ext>
            </a:extLst>
          </p:cNvPr>
          <p:cNvSpPr>
            <a:spLocks noGrp="1"/>
          </p:cNvSpPr>
          <p:nvPr>
            <p:ph type="pic" sz="quarter" idx="20" hasCustomPrompt="1"/>
          </p:nvPr>
        </p:nvSpPr>
        <p:spPr>
          <a:xfrm>
            <a:off x="9978321"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2" name="Text Placeholder 23">
            <a:extLst>
              <a:ext uri="{FF2B5EF4-FFF2-40B4-BE49-F238E27FC236}">
                <a16:creationId xmlns:a16="http://schemas.microsoft.com/office/drawing/2014/main" id="{0F393E26-A16D-FA5F-6BAE-BFB97D593B3F}"/>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138713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10" presetClass="entr" presetSubtype="0" fill="hold" grpId="0" nodeType="withEffect">
                                  <p:stCondLst>
                                    <p:cond delay="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42" presetClass="path" presetSubtype="0" decel="100000" fill="hold" grpId="1" nodeType="withEffect">
                                  <p:stCondLst>
                                    <p:cond delay="50"/>
                                  </p:stCondLst>
                                  <p:childTnLst>
                                    <p:animMotion origin="layout" path="M -2.5E-6 1.85185E-6 L -2.5E-6 0.03541 " pathEditMode="relative" rAng="0" ptsTypes="AA">
                                      <p:cBhvr>
                                        <p:cTn id="12" dur="700" spd="-100000" fill="hold"/>
                                        <p:tgtEl>
                                          <p:spTgt spid="19"/>
                                        </p:tgtEl>
                                        <p:attrNameLst>
                                          <p:attrName>ppt_x</p:attrName>
                                          <p:attrName>ppt_y</p:attrName>
                                        </p:attrNameLst>
                                      </p:cBhvr>
                                      <p:rCtr x="0" y="1759"/>
                                    </p:animMotion>
                                  </p:childTnLst>
                                </p:cTn>
                              </p:par>
                              <p:par>
                                <p:cTn id="13" presetID="10" presetClass="entr" presetSubtype="0" fill="hold" grpId="0" nodeType="withEffect">
                                  <p:stCondLst>
                                    <p:cond delay="5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42" presetClass="path" presetSubtype="0" decel="100000" fill="hold" grpId="1" nodeType="withEffect">
                                  <p:stCondLst>
                                    <p:cond delay="50"/>
                                  </p:stCondLst>
                                  <p:childTnLst>
                                    <p:animMotion origin="layout" path="M 2.29167E-6 1.85185E-6 L 2.29167E-6 0.03541 " pathEditMode="relative" rAng="0" ptsTypes="AA">
                                      <p:cBhvr>
                                        <p:cTn id="17" dur="700" spd="-100000" fill="hold"/>
                                        <p:tgtEl>
                                          <p:spTgt spid="57"/>
                                        </p:tgtEl>
                                        <p:attrNameLst>
                                          <p:attrName>ppt_x</p:attrName>
                                          <p:attrName>ppt_y</p:attrName>
                                        </p:attrNameLst>
                                      </p:cBhvr>
                                      <p:rCtr x="0" y="1759"/>
                                    </p:animMotion>
                                  </p:childTnLst>
                                </p:cTn>
                              </p:par>
                              <p:par>
                                <p:cTn id="18" presetID="10" presetClass="entr" presetSubtype="0" fill="hold" grpId="0" nodeType="withEffect">
                                  <p:stCondLst>
                                    <p:cond delay="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42" presetClass="path" presetSubtype="0" decel="100000" fill="hold" grpId="1" nodeType="withEffect">
                                  <p:stCondLst>
                                    <p:cond delay="50"/>
                                  </p:stCondLst>
                                  <p:childTnLst>
                                    <p:animMotion origin="layout" path="M -2.5E-6 1.85185E-6 L -2.5E-6 0.03541 " pathEditMode="relative" rAng="0" ptsTypes="AA">
                                      <p:cBhvr>
                                        <p:cTn id="22" dur="700" spd="-100000" fill="hold"/>
                                        <p:tgtEl>
                                          <p:spTgt spid="20"/>
                                        </p:tgtEl>
                                        <p:attrNameLst>
                                          <p:attrName>ppt_x</p:attrName>
                                          <p:attrName>ppt_y</p:attrName>
                                        </p:attrNameLst>
                                      </p:cBhvr>
                                      <p:rCtr x="0" y="1759"/>
                                    </p:animMotion>
                                  </p:childTnLst>
                                </p:cTn>
                              </p:par>
                              <p:par>
                                <p:cTn id="23" presetID="10" presetClass="entr" presetSubtype="0" fill="hold" grpId="0" nodeType="withEffect">
                                  <p:stCondLst>
                                    <p:cond delay="5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42" presetClass="path" presetSubtype="0" decel="100000" fill="hold" grpId="1" nodeType="withEffect">
                                  <p:stCondLst>
                                    <p:cond delay="50"/>
                                  </p:stCondLst>
                                  <p:childTnLst>
                                    <p:animMotion origin="layout" path="M -2.5E-6 1.85185E-6 L -2.5E-6 0.03541 " pathEditMode="relative" rAng="0" ptsTypes="AA">
                                      <p:cBhvr>
                                        <p:cTn id="27" dur="700" spd="-100000" fill="hold"/>
                                        <p:tgtEl>
                                          <p:spTgt spid="51"/>
                                        </p:tgtEl>
                                        <p:attrNameLst>
                                          <p:attrName>ppt_x</p:attrName>
                                          <p:attrName>ppt_y</p:attrName>
                                        </p:attrNameLst>
                                      </p:cBhvr>
                                      <p:rCtr x="0" y="1759"/>
                                    </p:animMotion>
                                  </p:childTnLst>
                                </p:cTn>
                              </p:par>
                              <p:par>
                                <p:cTn id="28" presetID="10" presetClass="entr" presetSubtype="0" fill="hold" grpId="0" nodeType="withEffect">
                                  <p:stCondLst>
                                    <p:cond delay="1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42" presetClass="path" presetSubtype="0" decel="100000" fill="hold" grpId="1" nodeType="withEffect">
                                  <p:stCondLst>
                                    <p:cond delay="100"/>
                                  </p:stCondLst>
                                  <p:childTnLst>
                                    <p:animMotion origin="layout" path="M -2.5E-6 1.85185E-6 L -2.5E-6 0.03541 " pathEditMode="relative" rAng="0" ptsTypes="AA">
                                      <p:cBhvr>
                                        <p:cTn id="32" dur="700" spd="-100000" fill="hold"/>
                                        <p:tgtEl>
                                          <p:spTgt spid="31"/>
                                        </p:tgtEl>
                                        <p:attrNameLst>
                                          <p:attrName>ppt_x</p:attrName>
                                          <p:attrName>ppt_y</p:attrName>
                                        </p:attrNameLst>
                                      </p:cBhvr>
                                      <p:rCtr x="0" y="1759"/>
                                    </p:animMotion>
                                  </p:childTnLst>
                                </p:cTn>
                              </p:par>
                              <p:par>
                                <p:cTn id="33" presetID="10" presetClass="entr" presetSubtype="0" fill="hold" grpId="0" nodeType="withEffect">
                                  <p:stCondLst>
                                    <p:cond delay="1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42" presetClass="path" presetSubtype="0" decel="100000" fill="hold" grpId="1" nodeType="withEffect">
                                  <p:stCondLst>
                                    <p:cond delay="100"/>
                                  </p:stCondLst>
                                  <p:childTnLst>
                                    <p:animMotion origin="layout" path="M -2.5E-6 1.85185E-6 L -2.5E-6 0.03541 " pathEditMode="relative" rAng="0" ptsTypes="AA">
                                      <p:cBhvr>
                                        <p:cTn id="37" dur="700" spd="-100000" fill="hold"/>
                                        <p:tgtEl>
                                          <p:spTgt spid="32"/>
                                        </p:tgtEl>
                                        <p:attrNameLst>
                                          <p:attrName>ppt_x</p:attrName>
                                          <p:attrName>ppt_y</p:attrName>
                                        </p:attrNameLst>
                                      </p:cBhvr>
                                      <p:rCtr x="0" y="1759"/>
                                    </p:animMotion>
                                  </p:childTnLst>
                                </p:cTn>
                              </p:par>
                              <p:par>
                                <p:cTn id="38" presetID="10" presetClass="entr" presetSubtype="0" fill="hold" grpId="0" nodeType="withEffect">
                                  <p:stCondLst>
                                    <p:cond delay="1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42" presetClass="path" presetSubtype="0" decel="100000" fill="hold" grpId="1" nodeType="withEffect">
                                  <p:stCondLst>
                                    <p:cond delay="100"/>
                                  </p:stCondLst>
                                  <p:childTnLst>
                                    <p:animMotion origin="layout" path="M 3.54167E-6 1.85185E-6 L 3.54167E-6 0.03541 " pathEditMode="relative" rAng="0" ptsTypes="AA">
                                      <p:cBhvr>
                                        <p:cTn id="42" dur="700" spd="-100000" fill="hold"/>
                                        <p:tgtEl>
                                          <p:spTgt spid="58"/>
                                        </p:tgtEl>
                                        <p:attrNameLst>
                                          <p:attrName>ppt_x</p:attrName>
                                          <p:attrName>ppt_y</p:attrName>
                                        </p:attrNameLst>
                                      </p:cBhvr>
                                      <p:rCtr x="0" y="1759"/>
                                    </p:animMotion>
                                  </p:childTnLst>
                                </p:cTn>
                              </p:par>
                              <p:par>
                                <p:cTn id="43" presetID="10" presetClass="entr" presetSubtype="0" fill="hold" grpId="0" nodeType="withEffect">
                                  <p:stCondLst>
                                    <p:cond delay="10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42" presetClass="path" presetSubtype="0" decel="100000" fill="hold" grpId="1" nodeType="withEffect">
                                  <p:stCondLst>
                                    <p:cond delay="100"/>
                                  </p:stCondLst>
                                  <p:childTnLst>
                                    <p:animMotion origin="layout" path="M -2.5E-6 1.85185E-6 L -2.5E-6 0.03541 " pathEditMode="relative" rAng="0" ptsTypes="AA">
                                      <p:cBhvr>
                                        <p:cTn id="47" dur="700" spd="-100000" fill="hold"/>
                                        <p:tgtEl>
                                          <p:spTgt spid="52"/>
                                        </p:tgtEl>
                                        <p:attrNameLst>
                                          <p:attrName>ppt_x</p:attrName>
                                          <p:attrName>ppt_y</p:attrName>
                                        </p:attrNameLst>
                                      </p:cBhvr>
                                      <p:rCtr x="0" y="1759"/>
                                    </p:animMotion>
                                  </p:childTnLst>
                                </p:cTn>
                              </p:par>
                              <p:par>
                                <p:cTn id="48" presetID="10" presetClass="entr" presetSubtype="0" fill="hold" grpId="0" nodeType="withEffect">
                                  <p:stCondLst>
                                    <p:cond delay="25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42" presetClass="path" presetSubtype="0" decel="100000" fill="hold" grpId="1" nodeType="withEffect">
                                  <p:stCondLst>
                                    <p:cond delay="250"/>
                                  </p:stCondLst>
                                  <p:childTnLst>
                                    <p:animMotion origin="layout" path="M -2.5E-6 1.85185E-6 L -2.5E-6 0.03541 " pathEditMode="relative" rAng="0" ptsTypes="AA">
                                      <p:cBhvr>
                                        <p:cTn id="52" dur="700" spd="-100000" fill="hold"/>
                                        <p:tgtEl>
                                          <p:spTgt spid="35"/>
                                        </p:tgtEl>
                                        <p:attrNameLst>
                                          <p:attrName>ppt_x</p:attrName>
                                          <p:attrName>ppt_y</p:attrName>
                                        </p:attrNameLst>
                                      </p:cBhvr>
                                      <p:rCtr x="0" y="1759"/>
                                    </p:animMotion>
                                  </p:childTnLst>
                                </p:cTn>
                              </p:par>
                              <p:par>
                                <p:cTn id="53" presetID="10" presetClass="entr" presetSubtype="0" fill="hold" grpId="0" nodeType="withEffect">
                                  <p:stCondLst>
                                    <p:cond delay="25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42" presetClass="path" presetSubtype="0" decel="100000" fill="hold" grpId="1" nodeType="withEffect">
                                  <p:stCondLst>
                                    <p:cond delay="250"/>
                                  </p:stCondLst>
                                  <p:childTnLst>
                                    <p:animMotion origin="layout" path="M -2.5E-6 1.85185E-6 L -2.5E-6 0.03541 " pathEditMode="relative" rAng="0" ptsTypes="AA">
                                      <p:cBhvr>
                                        <p:cTn id="57" dur="700" spd="-100000" fill="hold"/>
                                        <p:tgtEl>
                                          <p:spTgt spid="36"/>
                                        </p:tgtEl>
                                        <p:attrNameLst>
                                          <p:attrName>ppt_x</p:attrName>
                                          <p:attrName>ppt_y</p:attrName>
                                        </p:attrNameLst>
                                      </p:cBhvr>
                                      <p:rCtr x="0" y="1759"/>
                                    </p:animMotion>
                                  </p:childTnLst>
                                </p:cTn>
                              </p:par>
                              <p:par>
                                <p:cTn id="58" presetID="10" presetClass="entr" presetSubtype="0" fill="hold" grpId="0" nodeType="withEffect">
                                  <p:stCondLst>
                                    <p:cond delay="25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42" presetClass="path" presetSubtype="0" decel="100000" fill="hold" grpId="1" nodeType="withEffect">
                                  <p:stCondLst>
                                    <p:cond delay="250"/>
                                  </p:stCondLst>
                                  <p:childTnLst>
                                    <p:animMotion origin="layout" path="M -4.16667E-7 1.85185E-6 L -4.16667E-7 0.03541 " pathEditMode="relative" rAng="0" ptsTypes="AA">
                                      <p:cBhvr>
                                        <p:cTn id="62" dur="700" spd="-100000" fill="hold"/>
                                        <p:tgtEl>
                                          <p:spTgt spid="59"/>
                                        </p:tgtEl>
                                        <p:attrNameLst>
                                          <p:attrName>ppt_x</p:attrName>
                                          <p:attrName>ppt_y</p:attrName>
                                        </p:attrNameLst>
                                      </p:cBhvr>
                                      <p:rCtr x="0" y="1759"/>
                                    </p:animMotion>
                                  </p:childTnLst>
                                </p:cTn>
                              </p:par>
                              <p:par>
                                <p:cTn id="63" presetID="10" presetClass="entr" presetSubtype="0" fill="hold" grpId="0" nodeType="withEffect">
                                  <p:stCondLst>
                                    <p:cond delay="25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42" presetClass="path" presetSubtype="0" decel="100000" fill="hold" grpId="1" nodeType="withEffect">
                                  <p:stCondLst>
                                    <p:cond delay="250"/>
                                  </p:stCondLst>
                                  <p:childTnLst>
                                    <p:animMotion origin="layout" path="M -2.5E-6 1.85185E-6 L -2.5E-6 0.03541 " pathEditMode="relative" rAng="0" ptsTypes="AA">
                                      <p:cBhvr>
                                        <p:cTn id="67" dur="700" spd="-100000" fill="hold"/>
                                        <p:tgtEl>
                                          <p:spTgt spid="53"/>
                                        </p:tgtEl>
                                        <p:attrNameLst>
                                          <p:attrName>ppt_x</p:attrName>
                                          <p:attrName>ppt_y</p:attrName>
                                        </p:attrNameLst>
                                      </p:cBhvr>
                                      <p:rCtr x="0" y="1759"/>
                                    </p:animMotion>
                                  </p:childTnLst>
                                </p:cTn>
                              </p:par>
                              <p:par>
                                <p:cTn id="68" presetID="10" presetClass="entr" presetSubtype="0" fill="hold" grpId="0" nodeType="withEffect">
                                  <p:stCondLst>
                                    <p:cond delay="5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42" presetClass="path" presetSubtype="0" decel="100000" fill="hold" grpId="1" nodeType="withEffect">
                                  <p:stCondLst>
                                    <p:cond delay="500"/>
                                  </p:stCondLst>
                                  <p:childTnLst>
                                    <p:animMotion origin="layout" path="M -2.5E-6 1.85185E-6 L -2.5E-6 0.03541 " pathEditMode="relative" rAng="0" ptsTypes="AA">
                                      <p:cBhvr>
                                        <p:cTn id="72" dur="700" spd="-100000" fill="hold"/>
                                        <p:tgtEl>
                                          <p:spTgt spid="39"/>
                                        </p:tgtEl>
                                        <p:attrNameLst>
                                          <p:attrName>ppt_x</p:attrName>
                                          <p:attrName>ppt_y</p:attrName>
                                        </p:attrNameLst>
                                      </p:cBhvr>
                                      <p:rCtr x="0" y="1759"/>
                                    </p:animMotion>
                                  </p:childTnLst>
                                </p:cTn>
                              </p:par>
                              <p:par>
                                <p:cTn id="73" presetID="10" presetClass="entr" presetSubtype="0" fill="hold" grpId="0" nodeType="withEffect">
                                  <p:stCondLst>
                                    <p:cond delay="50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42" presetClass="path" presetSubtype="0" decel="100000" fill="hold" grpId="1" nodeType="withEffect">
                                  <p:stCondLst>
                                    <p:cond delay="500"/>
                                  </p:stCondLst>
                                  <p:childTnLst>
                                    <p:animMotion origin="layout" path="M -2.5E-6 1.85185E-6 L -2.5E-6 0.03541 " pathEditMode="relative" rAng="0" ptsTypes="AA">
                                      <p:cBhvr>
                                        <p:cTn id="77" dur="700" spd="-100000" fill="hold"/>
                                        <p:tgtEl>
                                          <p:spTgt spid="40"/>
                                        </p:tgtEl>
                                        <p:attrNameLst>
                                          <p:attrName>ppt_x</p:attrName>
                                          <p:attrName>ppt_y</p:attrName>
                                        </p:attrNameLst>
                                      </p:cBhvr>
                                      <p:rCtr x="0" y="1759"/>
                                    </p:animMotion>
                                  </p:childTnLst>
                                </p:cTn>
                              </p:par>
                              <p:par>
                                <p:cTn id="78" presetID="10" presetClass="entr" presetSubtype="0" fill="hold" grpId="0" nodeType="withEffect">
                                  <p:stCondLst>
                                    <p:cond delay="50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par>
                                <p:cTn id="81" presetID="42" presetClass="path" presetSubtype="0" decel="100000" fill="hold" grpId="1" nodeType="withEffect">
                                  <p:stCondLst>
                                    <p:cond delay="500"/>
                                  </p:stCondLst>
                                  <p:childTnLst>
                                    <p:animMotion origin="layout" path="M -4.16667E-6 1.85185E-6 L -4.16667E-6 0.03541 " pathEditMode="relative" rAng="0" ptsTypes="AA">
                                      <p:cBhvr>
                                        <p:cTn id="82" dur="700" spd="-100000" fill="hold"/>
                                        <p:tgtEl>
                                          <p:spTgt spid="60"/>
                                        </p:tgtEl>
                                        <p:attrNameLst>
                                          <p:attrName>ppt_x</p:attrName>
                                          <p:attrName>ppt_y</p:attrName>
                                        </p:attrNameLst>
                                      </p:cBhvr>
                                      <p:rCtr x="0" y="1759"/>
                                    </p:animMotion>
                                  </p:childTnLst>
                                </p:cTn>
                              </p:par>
                              <p:par>
                                <p:cTn id="83" presetID="10" presetClass="entr" presetSubtype="0" fill="hold" grpId="0" nodeType="withEffect">
                                  <p:stCondLst>
                                    <p:cond delay="50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500"/>
                                        <p:tgtEl>
                                          <p:spTgt spid="54"/>
                                        </p:tgtEl>
                                      </p:cBhvr>
                                    </p:animEffect>
                                  </p:childTnLst>
                                </p:cTn>
                              </p:par>
                              <p:par>
                                <p:cTn id="86" presetID="42" presetClass="path" presetSubtype="0" decel="100000" fill="hold" grpId="1" nodeType="withEffect">
                                  <p:stCondLst>
                                    <p:cond delay="500"/>
                                  </p:stCondLst>
                                  <p:childTnLst>
                                    <p:animMotion origin="layout" path="M -2.5E-6 1.85185E-6 L -2.5E-6 0.03541 " pathEditMode="relative" rAng="0" ptsTypes="AA">
                                      <p:cBhvr>
                                        <p:cTn id="87" dur="700" spd="-100000" fill="hold"/>
                                        <p:tgtEl>
                                          <p:spTgt spid="54"/>
                                        </p:tgtEl>
                                        <p:attrNameLst>
                                          <p:attrName>ppt_x</p:attrName>
                                          <p:attrName>ppt_y</p:attrName>
                                        </p:attrNameLst>
                                      </p:cBhvr>
                                      <p:rCtr x="0" y="1759"/>
                                    </p:animMotion>
                                  </p:childTnLst>
                                </p:cTn>
                              </p:par>
                              <p:par>
                                <p:cTn id="88" presetID="10" presetClass="entr" presetSubtype="0" fill="hold" grpId="0" nodeType="withEffect">
                                  <p:stCondLst>
                                    <p:cond delay="75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par>
                                <p:cTn id="91" presetID="42" presetClass="path" presetSubtype="0" decel="100000" fill="hold" grpId="1" nodeType="withEffect">
                                  <p:stCondLst>
                                    <p:cond delay="750"/>
                                  </p:stCondLst>
                                  <p:childTnLst>
                                    <p:animMotion origin="layout" path="M -2.5E-6 1.85185E-6 L -2.5E-6 0.03541 " pathEditMode="relative" rAng="0" ptsTypes="AA">
                                      <p:cBhvr>
                                        <p:cTn id="92" dur="700" spd="-100000" fill="hold"/>
                                        <p:tgtEl>
                                          <p:spTgt spid="43"/>
                                        </p:tgtEl>
                                        <p:attrNameLst>
                                          <p:attrName>ppt_x</p:attrName>
                                          <p:attrName>ppt_y</p:attrName>
                                        </p:attrNameLst>
                                      </p:cBhvr>
                                      <p:rCtr x="0" y="1759"/>
                                    </p:animMotion>
                                  </p:childTnLst>
                                </p:cTn>
                              </p:par>
                              <p:par>
                                <p:cTn id="93" presetID="10" presetClass="entr" presetSubtype="0" fill="hold" grpId="0" nodeType="withEffect">
                                  <p:stCondLst>
                                    <p:cond delay="75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42" presetClass="path" presetSubtype="0" decel="100000" fill="hold" grpId="1" nodeType="withEffect">
                                  <p:stCondLst>
                                    <p:cond delay="750"/>
                                  </p:stCondLst>
                                  <p:childTnLst>
                                    <p:animMotion origin="layout" path="M -2.5E-6 1.85185E-6 L -2.5E-6 0.03541 " pathEditMode="relative" rAng="0" ptsTypes="AA">
                                      <p:cBhvr>
                                        <p:cTn id="97" dur="700" spd="-100000" fill="hold"/>
                                        <p:tgtEl>
                                          <p:spTgt spid="44"/>
                                        </p:tgtEl>
                                        <p:attrNameLst>
                                          <p:attrName>ppt_x</p:attrName>
                                          <p:attrName>ppt_y</p:attrName>
                                        </p:attrNameLst>
                                      </p:cBhvr>
                                      <p:rCtr x="0" y="1759"/>
                                    </p:animMotion>
                                  </p:childTnLst>
                                </p:cTn>
                              </p:par>
                              <p:par>
                                <p:cTn id="98" presetID="10" presetClass="entr" presetSubtype="0" fill="hold" grpId="0" nodeType="withEffect">
                                  <p:stCondLst>
                                    <p:cond delay="750"/>
                                  </p:stCondLst>
                                  <p:childTnLst>
                                    <p:set>
                                      <p:cBhvr>
                                        <p:cTn id="99" dur="1" fill="hold">
                                          <p:stCondLst>
                                            <p:cond delay="0"/>
                                          </p:stCondLst>
                                        </p:cTn>
                                        <p:tgtEl>
                                          <p:spTgt spid="61"/>
                                        </p:tgtEl>
                                        <p:attrNameLst>
                                          <p:attrName>style.visibility</p:attrName>
                                        </p:attrNameLst>
                                      </p:cBhvr>
                                      <p:to>
                                        <p:strVal val="visible"/>
                                      </p:to>
                                    </p:set>
                                    <p:animEffect transition="in" filter="fade">
                                      <p:cBhvr>
                                        <p:cTn id="100" dur="500"/>
                                        <p:tgtEl>
                                          <p:spTgt spid="61"/>
                                        </p:tgtEl>
                                      </p:cBhvr>
                                    </p:animEffect>
                                  </p:childTnLst>
                                </p:cTn>
                              </p:par>
                              <p:par>
                                <p:cTn id="101" presetID="42" presetClass="path" presetSubtype="0" decel="100000" fill="hold" grpId="1" nodeType="withEffect">
                                  <p:stCondLst>
                                    <p:cond delay="750"/>
                                  </p:stCondLst>
                                  <p:childTnLst>
                                    <p:animMotion origin="layout" path="M 1.875E-6 1.85185E-6 L 1.875E-6 0.03541 " pathEditMode="relative" rAng="0" ptsTypes="AA">
                                      <p:cBhvr>
                                        <p:cTn id="102" dur="700" spd="-100000" fill="hold"/>
                                        <p:tgtEl>
                                          <p:spTgt spid="61"/>
                                        </p:tgtEl>
                                        <p:attrNameLst>
                                          <p:attrName>ppt_x</p:attrName>
                                          <p:attrName>ppt_y</p:attrName>
                                        </p:attrNameLst>
                                      </p:cBhvr>
                                      <p:rCtr x="0" y="1759"/>
                                    </p:animMotion>
                                  </p:childTnLst>
                                </p:cTn>
                              </p:par>
                              <p:par>
                                <p:cTn id="103" presetID="10" presetClass="entr" presetSubtype="0" fill="hold" grpId="0" nodeType="withEffect">
                                  <p:stCondLst>
                                    <p:cond delay="75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500"/>
                                        <p:tgtEl>
                                          <p:spTgt spid="55"/>
                                        </p:tgtEl>
                                      </p:cBhvr>
                                    </p:animEffect>
                                  </p:childTnLst>
                                </p:cTn>
                              </p:par>
                              <p:par>
                                <p:cTn id="106" presetID="42" presetClass="path" presetSubtype="0" decel="100000" fill="hold" grpId="1" nodeType="withEffect">
                                  <p:stCondLst>
                                    <p:cond delay="750"/>
                                  </p:stCondLst>
                                  <p:childTnLst>
                                    <p:animMotion origin="layout" path="M -2.5E-6 1.85185E-6 L -2.5E-6 0.03541 " pathEditMode="relative" rAng="0" ptsTypes="AA">
                                      <p:cBhvr>
                                        <p:cTn id="107" dur="700" spd="-100000" fill="hold"/>
                                        <p:tgtEl>
                                          <p:spTgt spid="5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31" grpId="0" animBg="1"/>
      <p:bldP spid="31" grpId="1" animBg="1"/>
      <p:bldP spid="32" grpId="0" animBg="1"/>
      <p:bldP spid="32" grpId="1" animBg="1"/>
      <p:bldP spid="35" grpId="0" animBg="1"/>
      <p:bldP spid="35" grpId="1" animBg="1"/>
      <p:bldP spid="36" grpId="0" animBg="1"/>
      <p:bldP spid="36" grpId="1" animBg="1"/>
      <p:bldP spid="39" grpId="0" animBg="1"/>
      <p:bldP spid="39" grpId="1" animBg="1"/>
      <p:bldP spid="40" grpId="0" animBg="1"/>
      <p:bldP spid="40" grpId="1" animBg="1"/>
      <p:bldP spid="43" grpId="0" animBg="1"/>
      <p:bldP spid="43" grpId="1" animBg="1"/>
      <p:bldP spid="44" grpId="0" animBg="1"/>
      <p:bldP spid="44" grpId="1" animBg="1"/>
      <p:bldP spid="51" grpId="0">
        <p:tmplLst>
          <p:tmpl>
            <p:tnLst>
              <p:par>
                <p:cTn presetID="10" presetClass="entr" presetSubtype="0" fill="hold" nodeType="withEffect">
                  <p:stCondLst>
                    <p:cond delay="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1" grpId="1"/>
      <p:bldP spid="52" grpId="0">
        <p:tmplLst>
          <p:tmpl>
            <p:tnLst>
              <p:par>
                <p:cTn presetID="10" presetClass="entr" presetSubtype="0" fill="hold" nodeType="withEffect">
                  <p:stCondLst>
                    <p:cond delay="10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2" grpId="1"/>
      <p:bldP spid="53" grpId="0">
        <p:tmplLst>
          <p:tmpl>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3" grpId="1"/>
      <p:bldP spid="54" grpId="0">
        <p:tmplLst>
          <p:tmpl>
            <p:tnLst>
              <p:par>
                <p:cTn presetID="10" presetClass="entr" presetSubtype="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4" grpId="1"/>
      <p:bldP spid="55" grpId="0">
        <p:tmplLst>
          <p:tmpl>
            <p:tnLst>
              <p:par>
                <p:cTn presetID="10" presetClass="entr" presetSubtype="0" fill="hold" nodeType="withEffect">
                  <p:stCondLst>
                    <p:cond delay="7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5" grpId="1"/>
      <p:bldP spid="57" grpId="0"/>
      <p:bldP spid="57" grpId="1"/>
      <p:bldP spid="58" grpId="0"/>
      <p:bldP spid="58" grpId="1"/>
      <p:bldP spid="59" grpId="0"/>
      <p:bldP spid="59" grpId="1"/>
      <p:bldP spid="60" grpId="0"/>
      <p:bldP spid="60" grpId="1"/>
      <p:bldP spid="61" grpId="0"/>
      <p:bldP spid="61"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7AC9E-719B-4D69-53BF-147A8845414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85777" y="674359"/>
            <a:ext cx="841172" cy="475075"/>
          </a:xfrm>
          <a:prstGeom prst="rect">
            <a:avLst/>
          </a:prstGeom>
        </p:spPr>
      </p:pic>
      <p:pic>
        <p:nvPicPr>
          <p:cNvPr id="4" name="Picture 3">
            <a:extLst>
              <a:ext uri="{FF2B5EF4-FFF2-40B4-BE49-F238E27FC236}">
                <a16:creationId xmlns:a16="http://schemas.microsoft.com/office/drawing/2014/main" id="{B0EA57A7-89E2-A1E6-1C5C-F607D84BDB4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6889" y="699829"/>
            <a:ext cx="724398" cy="424136"/>
          </a:xfrm>
          <a:prstGeom prst="rect">
            <a:avLst/>
          </a:prstGeom>
        </p:spPr>
      </p:pic>
      <p:pic>
        <p:nvPicPr>
          <p:cNvPr id="5" name="Picture 4">
            <a:extLst>
              <a:ext uri="{FF2B5EF4-FFF2-40B4-BE49-F238E27FC236}">
                <a16:creationId xmlns:a16="http://schemas.microsoft.com/office/drawing/2014/main" id="{3700ACFA-B572-CAFD-A9CB-FDBFFB4C9A23}"/>
              </a:ext>
            </a:extLst>
          </p:cNvPr>
          <p:cNvPicPr>
            <a:picLocks noChangeAspect="1"/>
          </p:cNvPicPr>
          <p:nvPr userDrawn="1"/>
        </p:nvPicPr>
        <p:blipFill>
          <a:blip r:embed="rId4"/>
          <a:stretch>
            <a:fillRect/>
          </a:stretch>
        </p:blipFill>
        <p:spPr>
          <a:xfrm>
            <a:off x="3066876" y="676524"/>
            <a:ext cx="841555" cy="470745"/>
          </a:xfrm>
          <a:prstGeom prst="rect">
            <a:avLst/>
          </a:prstGeom>
        </p:spPr>
      </p:pic>
      <p:pic>
        <p:nvPicPr>
          <p:cNvPr id="6" name="Picture 8" descr="G &amp; J Pepsi-Cola Bottlers Inc. BizSpotlight - Cincinnati Business Courier">
            <a:extLst>
              <a:ext uri="{FF2B5EF4-FFF2-40B4-BE49-F238E27FC236}">
                <a16:creationId xmlns:a16="http://schemas.microsoft.com/office/drawing/2014/main" id="{597B572E-72DD-C1E0-C6A8-9B0B2B1EF447}"/>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1477" y="754806"/>
            <a:ext cx="1155685" cy="314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374B1A-1F04-9DA9-8134-2B44B2BD48F9}"/>
              </a:ext>
            </a:extLst>
          </p:cNvPr>
          <p:cNvPicPr>
            <a:picLocks noChangeAspect="1"/>
          </p:cNvPicPr>
          <p:nvPr userDrawn="1"/>
        </p:nvPicPr>
        <p:blipFill>
          <a:blip r:embed="rId6"/>
          <a:stretch>
            <a:fillRect/>
          </a:stretch>
        </p:blipFill>
        <p:spPr>
          <a:xfrm>
            <a:off x="5570207" y="629984"/>
            <a:ext cx="562524" cy="563825"/>
          </a:xfrm>
          <a:prstGeom prst="rect">
            <a:avLst/>
          </a:prstGeom>
        </p:spPr>
      </p:pic>
      <p:pic>
        <p:nvPicPr>
          <p:cNvPr id="8" name="Picture 7">
            <a:extLst>
              <a:ext uri="{FF2B5EF4-FFF2-40B4-BE49-F238E27FC236}">
                <a16:creationId xmlns:a16="http://schemas.microsoft.com/office/drawing/2014/main" id="{98583E63-2423-9B58-C4A6-D16ADD7830AF}"/>
              </a:ext>
            </a:extLst>
          </p:cNvPr>
          <p:cNvPicPr>
            <a:picLocks noChangeAspect="1"/>
          </p:cNvPicPr>
          <p:nvPr userDrawn="1"/>
        </p:nvPicPr>
        <p:blipFill>
          <a:blip r:embed="rId7"/>
          <a:stretch>
            <a:fillRect/>
          </a:stretch>
        </p:blipFill>
        <p:spPr>
          <a:xfrm>
            <a:off x="7479994" y="792278"/>
            <a:ext cx="971894" cy="239235"/>
          </a:xfrm>
          <a:prstGeom prst="rect">
            <a:avLst/>
          </a:prstGeom>
        </p:spPr>
      </p:pic>
      <p:pic>
        <p:nvPicPr>
          <p:cNvPr id="9" name="Picture 8">
            <a:extLst>
              <a:ext uri="{FF2B5EF4-FFF2-40B4-BE49-F238E27FC236}">
                <a16:creationId xmlns:a16="http://schemas.microsoft.com/office/drawing/2014/main" id="{ADB46EA7-8C38-39B4-892A-2CA2F932B212}"/>
              </a:ext>
            </a:extLst>
          </p:cNvPr>
          <p:cNvPicPr>
            <a:picLocks noChangeAspect="1"/>
          </p:cNvPicPr>
          <p:nvPr userDrawn="1"/>
        </p:nvPicPr>
        <p:blipFill>
          <a:blip r:embed="rId8"/>
          <a:stretch>
            <a:fillRect/>
          </a:stretch>
        </p:blipFill>
        <p:spPr>
          <a:xfrm>
            <a:off x="8704933" y="793724"/>
            <a:ext cx="858910" cy="236344"/>
          </a:xfrm>
          <a:prstGeom prst="rect">
            <a:avLst/>
          </a:prstGeom>
        </p:spPr>
      </p:pic>
      <p:pic>
        <p:nvPicPr>
          <p:cNvPr id="10" name="Picture 9">
            <a:extLst>
              <a:ext uri="{FF2B5EF4-FFF2-40B4-BE49-F238E27FC236}">
                <a16:creationId xmlns:a16="http://schemas.microsoft.com/office/drawing/2014/main" id="{E5B34B87-FA76-8B58-0757-1D6D8D7255A2}"/>
              </a:ext>
            </a:extLst>
          </p:cNvPr>
          <p:cNvPicPr>
            <a:picLocks noChangeAspect="1"/>
          </p:cNvPicPr>
          <p:nvPr userDrawn="1"/>
        </p:nvPicPr>
        <p:blipFill>
          <a:blip r:embed="rId9"/>
          <a:stretch>
            <a:fillRect/>
          </a:stretch>
        </p:blipFill>
        <p:spPr>
          <a:xfrm>
            <a:off x="10794334" y="738731"/>
            <a:ext cx="615348" cy="346327"/>
          </a:xfrm>
          <a:prstGeom prst="rect">
            <a:avLst/>
          </a:prstGeom>
        </p:spPr>
      </p:pic>
      <p:pic>
        <p:nvPicPr>
          <p:cNvPr id="11" name="Picture 10">
            <a:extLst>
              <a:ext uri="{FF2B5EF4-FFF2-40B4-BE49-F238E27FC236}">
                <a16:creationId xmlns:a16="http://schemas.microsoft.com/office/drawing/2014/main" id="{27C6AE27-F40F-A73C-F508-DFB3870D3BCC}"/>
              </a:ext>
              <a:ext uri="{C183D7F6-B498-43B3-948B-1728B52AA6E4}">
                <adec:decorative xmlns:adec="http://schemas.microsoft.com/office/drawing/2017/decorative" val="1"/>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l="5906" r="5906"/>
          <a:stretch/>
        </p:blipFill>
        <p:spPr>
          <a:xfrm>
            <a:off x="8366424" y="4004305"/>
            <a:ext cx="1145701" cy="523715"/>
          </a:xfrm>
          <a:prstGeom prst="rect">
            <a:avLst/>
          </a:prstGeom>
        </p:spPr>
      </p:pic>
      <p:pic>
        <p:nvPicPr>
          <p:cNvPr id="12" name="Picture 11">
            <a:extLst>
              <a:ext uri="{FF2B5EF4-FFF2-40B4-BE49-F238E27FC236}">
                <a16:creationId xmlns:a16="http://schemas.microsoft.com/office/drawing/2014/main" id="{571D6FF2-EA46-E624-8C13-0332D968A7E0}"/>
              </a:ext>
              <a:ext uri="{C183D7F6-B498-43B3-948B-1728B52AA6E4}">
                <adec:decorative xmlns:adec="http://schemas.microsoft.com/office/drawing/2017/decorative" val="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208875" y="4083647"/>
            <a:ext cx="911057" cy="365031"/>
          </a:xfrm>
          <a:prstGeom prst="rect">
            <a:avLst/>
          </a:prstGeom>
        </p:spPr>
      </p:pic>
      <p:pic>
        <p:nvPicPr>
          <p:cNvPr id="13" name="Picture 12">
            <a:extLst>
              <a:ext uri="{FF2B5EF4-FFF2-40B4-BE49-F238E27FC236}">
                <a16:creationId xmlns:a16="http://schemas.microsoft.com/office/drawing/2014/main" id="{85C81737-DC27-8FE8-E2CB-6782D21A1C99}"/>
              </a:ext>
              <a:ext uri="{C183D7F6-B498-43B3-948B-1728B52AA6E4}">
                <adec:decorative xmlns:adec="http://schemas.microsoft.com/office/drawing/2017/decorative" val="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9758615" y="4108150"/>
            <a:ext cx="1651067" cy="316024"/>
          </a:xfrm>
          <a:prstGeom prst="rect">
            <a:avLst/>
          </a:prstGeom>
        </p:spPr>
      </p:pic>
      <p:pic>
        <p:nvPicPr>
          <p:cNvPr id="14" name="Picture 13">
            <a:extLst>
              <a:ext uri="{FF2B5EF4-FFF2-40B4-BE49-F238E27FC236}">
                <a16:creationId xmlns:a16="http://schemas.microsoft.com/office/drawing/2014/main" id="{DE6CF98A-3C92-2EA3-2610-47DC378FD10B}"/>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92445" y="4160147"/>
            <a:ext cx="1121643" cy="212032"/>
          </a:xfrm>
          <a:prstGeom prst="rect">
            <a:avLst/>
          </a:prstGeom>
        </p:spPr>
      </p:pic>
      <p:pic>
        <p:nvPicPr>
          <p:cNvPr id="15" name="Picture 14">
            <a:extLst>
              <a:ext uri="{FF2B5EF4-FFF2-40B4-BE49-F238E27FC236}">
                <a16:creationId xmlns:a16="http://schemas.microsoft.com/office/drawing/2014/main" id="{43FA39BA-F637-2CA7-7DFE-55876DBD815E}"/>
              </a:ext>
              <a:ext uri="{C183D7F6-B498-43B3-948B-1728B52AA6E4}">
                <adec:decorative xmlns:adec="http://schemas.microsoft.com/office/drawing/2017/decorative" val="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860579" y="4158026"/>
            <a:ext cx="1101806" cy="216274"/>
          </a:xfrm>
          <a:prstGeom prst="rect">
            <a:avLst/>
          </a:prstGeom>
        </p:spPr>
      </p:pic>
      <p:pic>
        <p:nvPicPr>
          <p:cNvPr id="16" name="Picture 2">
            <a:extLst>
              <a:ext uri="{FF2B5EF4-FFF2-40B4-BE49-F238E27FC236}">
                <a16:creationId xmlns:a16="http://schemas.microsoft.com/office/drawing/2014/main" id="{1D0F1A57-0EE1-B274-C995-DC93FB02963B}"/>
              </a:ext>
              <a:ext uri="{C183D7F6-B498-43B3-948B-1728B52AA6E4}">
                <adec:decorative xmlns:adec="http://schemas.microsoft.com/office/drawing/2017/decorative" val="1"/>
              </a:ext>
            </a:extLst>
          </p:cNvPr>
          <p:cNvPicPr>
            <a:picLocks noChangeAspect="1" noChangeArrowheads="1"/>
          </p:cNvPicPr>
          <p:nvPr userDrawn="1"/>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66876" y="4121873"/>
            <a:ext cx="1179078" cy="288579"/>
          </a:xfrm>
          <a:prstGeom prst="rect">
            <a:avLst/>
          </a:prstGeom>
          <a:noFill/>
        </p:spPr>
      </p:pic>
      <p:pic>
        <p:nvPicPr>
          <p:cNvPr id="17" name="!!NorthwellHealthLogo">
            <a:extLst>
              <a:ext uri="{FF2B5EF4-FFF2-40B4-BE49-F238E27FC236}">
                <a16:creationId xmlns:a16="http://schemas.microsoft.com/office/drawing/2014/main" id="{3D04B04E-B4E8-EB72-F946-8ED8DBD1310E}"/>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626072" y="2279056"/>
            <a:ext cx="906328" cy="488352"/>
          </a:xfrm>
          <a:prstGeom prst="rect">
            <a:avLst/>
          </a:prstGeom>
          <a:ln>
            <a:noFill/>
          </a:ln>
        </p:spPr>
      </p:pic>
      <p:pic>
        <p:nvPicPr>
          <p:cNvPr id="18" name="object 5">
            <a:extLst>
              <a:ext uri="{FF2B5EF4-FFF2-40B4-BE49-F238E27FC236}">
                <a16:creationId xmlns:a16="http://schemas.microsoft.com/office/drawing/2014/main" id="{C8B99F1C-1487-55D9-31EF-2649E4ABE680}"/>
              </a:ext>
              <a:ext uri="{C183D7F6-B498-43B3-948B-1728B52AA6E4}">
                <adec:decorative xmlns:adec="http://schemas.microsoft.com/office/drawing/2017/decorative" val="1"/>
              </a:ext>
            </a:extLst>
          </p:cNvPr>
          <p:cNvPicPr/>
          <p:nvPr userDrawn="1"/>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4862" r="4862"/>
          <a:stretch/>
        </p:blipFill>
        <p:spPr>
          <a:xfrm>
            <a:off x="3066876" y="2356084"/>
            <a:ext cx="1350667" cy="334294"/>
          </a:xfrm>
          <a:prstGeom prst="rect">
            <a:avLst/>
          </a:prstGeom>
        </p:spPr>
      </p:pic>
      <p:pic>
        <p:nvPicPr>
          <p:cNvPr id="19" name="Picture 18">
            <a:extLst>
              <a:ext uri="{FF2B5EF4-FFF2-40B4-BE49-F238E27FC236}">
                <a16:creationId xmlns:a16="http://schemas.microsoft.com/office/drawing/2014/main" id="{539F9863-5185-DCE4-3648-454A49B0415C}"/>
              </a:ext>
              <a:ext uri="{C183D7F6-B498-43B3-948B-1728B52AA6E4}">
                <adec:decorative xmlns:adec="http://schemas.microsoft.com/office/drawing/2017/decorative" val="1"/>
              </a:ext>
            </a:extLst>
          </p:cNvPr>
          <p:cNvPicPr>
            <a:picLocks noChangeAspect="1"/>
          </p:cNvPicPr>
          <p:nvPr userDrawn="1"/>
        </p:nvPicPr>
        <p:blipFill rotWithShape="1">
          <a:blip r:embed="rId18">
            <a:clrChange>
              <a:clrFrom>
                <a:srgbClr val="FFFFFF"/>
              </a:clrFrom>
              <a:clrTo>
                <a:srgbClr val="FFFFFF">
                  <a:alpha val="0"/>
                </a:srgbClr>
              </a:clrTo>
            </a:clrChange>
          </a:blip>
          <a:srcRect l="2130" r="2130"/>
          <a:stretch/>
        </p:blipFill>
        <p:spPr>
          <a:xfrm>
            <a:off x="4722710" y="2378560"/>
            <a:ext cx="1136851" cy="289344"/>
          </a:xfrm>
          <a:prstGeom prst="rect">
            <a:avLst/>
          </a:prstGeom>
        </p:spPr>
      </p:pic>
      <p:pic>
        <p:nvPicPr>
          <p:cNvPr id="20" name="Picture 19">
            <a:extLst>
              <a:ext uri="{FF2B5EF4-FFF2-40B4-BE49-F238E27FC236}">
                <a16:creationId xmlns:a16="http://schemas.microsoft.com/office/drawing/2014/main" id="{7258E780-0A82-FB9E-82C4-639B1053B500}"/>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164729" y="2328127"/>
            <a:ext cx="1156175" cy="390209"/>
          </a:xfrm>
          <a:prstGeom prst="rect">
            <a:avLst/>
          </a:prstGeom>
        </p:spPr>
      </p:pic>
      <p:pic>
        <p:nvPicPr>
          <p:cNvPr id="21" name="Picture 8">
            <a:extLst>
              <a:ext uri="{FF2B5EF4-FFF2-40B4-BE49-F238E27FC236}">
                <a16:creationId xmlns:a16="http://schemas.microsoft.com/office/drawing/2014/main" id="{C22ECFAD-775D-9AB2-9942-247383499F51}"/>
              </a:ext>
              <a:ext uri="{C183D7F6-B498-43B3-948B-1728B52AA6E4}">
                <adec:decorative xmlns:adec="http://schemas.microsoft.com/office/drawing/2017/decorative" val="1"/>
              </a:ext>
            </a:extLst>
          </p:cNvPr>
          <p:cNvPicPr>
            <a:picLocks noChangeAspect="1" noChangeArrowheads="1"/>
          </p:cNvPicPr>
          <p:nvPr userDrawn="1"/>
        </p:nvPicPr>
        <p:blipFill>
          <a:blip r:embed="rId20">
            <a:clrChange>
              <a:clrFrom>
                <a:srgbClr val="FFFFFF"/>
              </a:clrFrom>
              <a:clrTo>
                <a:srgbClr val="FFFFFF">
                  <a:alpha val="0"/>
                </a:srgbClr>
              </a:clrTo>
            </a:clrChange>
          </a:blip>
          <a:srcRect/>
          <a:stretch/>
        </p:blipFill>
        <p:spPr bwMode="auto">
          <a:xfrm>
            <a:off x="8837567" y="2268195"/>
            <a:ext cx="510074" cy="5100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78187E3-5870-F53A-1E22-50A54FC5FFC9}"/>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9652808" y="2356335"/>
            <a:ext cx="634790" cy="333794"/>
          </a:xfrm>
          <a:prstGeom prst="rect">
            <a:avLst/>
          </a:prstGeom>
        </p:spPr>
      </p:pic>
      <p:pic>
        <p:nvPicPr>
          <p:cNvPr id="23" name="Picture 22" descr="A black circle with white text&#10;&#10;Description automatically generated with medium confidence">
            <a:extLst>
              <a:ext uri="{FF2B5EF4-FFF2-40B4-BE49-F238E27FC236}">
                <a16:creationId xmlns:a16="http://schemas.microsoft.com/office/drawing/2014/main" id="{46B2D7E1-0A68-522E-550E-4DF38F977B7E}"/>
              </a:ext>
            </a:extLst>
          </p:cNvPr>
          <p:cNvPicPr>
            <a:picLocks noChangeAspect="1"/>
          </p:cNvPicPr>
          <p:nvPr userDrawn="1"/>
        </p:nvPicPr>
        <p:blipFill rotWithShape="1">
          <a:blip r:embed="rId22">
            <a:clrChange>
              <a:clrFrom>
                <a:srgbClr val="FDFDFD"/>
              </a:clrFrom>
              <a:clrTo>
                <a:srgbClr val="FDFDFD">
                  <a:alpha val="0"/>
                </a:srgbClr>
              </a:clrTo>
            </a:clrChange>
          </a:blip>
          <a:srcRect l="26962" t="28935" r="17740" b="28935"/>
          <a:stretch/>
        </p:blipFill>
        <p:spPr>
          <a:xfrm>
            <a:off x="10592765" y="2212037"/>
            <a:ext cx="816917" cy="622388"/>
          </a:xfrm>
          <a:prstGeom prst="rect">
            <a:avLst/>
          </a:prstGeom>
        </p:spPr>
      </p:pic>
      <p:pic>
        <p:nvPicPr>
          <p:cNvPr id="24" name="Picture 2">
            <a:extLst>
              <a:ext uri="{FF2B5EF4-FFF2-40B4-BE49-F238E27FC236}">
                <a16:creationId xmlns:a16="http://schemas.microsoft.com/office/drawing/2014/main" id="{93F83441-B3AF-CB3A-8E46-1C4ACA1915B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a:ext>
            </a:extLst>
          </a:blip>
          <a:srcRect l="19275" t="8940" r="19275" b="8940"/>
          <a:stretch/>
        </p:blipFill>
        <p:spPr bwMode="auto">
          <a:xfrm>
            <a:off x="9981849" y="3047373"/>
            <a:ext cx="556712" cy="7439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719D8998-375D-BA4C-1834-B56EC086D4F5}"/>
              </a:ext>
              <a:ext uri="{C183D7F6-B498-43B3-948B-1728B52AA6E4}">
                <adec:decorative xmlns:adec="http://schemas.microsoft.com/office/drawing/2017/decorative" val="1"/>
              </a:ext>
            </a:extLst>
          </p:cNvPr>
          <p:cNvPicPr>
            <a:picLocks noChangeAspect="1" noChangeArrowheads="1"/>
          </p:cNvPicPr>
          <p:nvPr userDrawn="1"/>
        </p:nvPicPr>
        <p:blipFill>
          <a:blip r:embed="rId24" cstate="print">
            <a:extLst>
              <a:ext uri="{28A0092B-C50C-407E-A947-70E740481C1C}">
                <a14:useLocalDpi xmlns:a14="http://schemas.microsoft.com/office/drawing/2010/main"/>
              </a:ext>
            </a:extLst>
          </a:blip>
          <a:srcRect/>
          <a:stretch>
            <a:fillRect/>
          </a:stretch>
        </p:blipFill>
        <p:spPr bwMode="auto">
          <a:xfrm>
            <a:off x="10854893" y="3107615"/>
            <a:ext cx="560359" cy="623498"/>
          </a:xfrm>
          <a:prstGeom prst="rect">
            <a:avLst/>
          </a:prstGeom>
          <a:noFill/>
        </p:spPr>
      </p:pic>
      <p:pic>
        <p:nvPicPr>
          <p:cNvPr id="26" name="Picture 2">
            <a:extLst>
              <a:ext uri="{FF2B5EF4-FFF2-40B4-BE49-F238E27FC236}">
                <a16:creationId xmlns:a16="http://schemas.microsoft.com/office/drawing/2014/main" id="{0691AC02-7FC8-5C8B-BEF1-9189F292C8D6}"/>
              </a:ext>
              <a:ext uri="{C183D7F6-B498-43B3-948B-1728B52AA6E4}">
                <adec:decorative xmlns:adec="http://schemas.microsoft.com/office/drawing/2017/decorative" val="1"/>
              </a:ext>
            </a:extLst>
          </p:cNvPr>
          <p:cNvPicPr>
            <a:picLocks noChangeAspect="1" noChangeArrowheads="1"/>
          </p:cNvPicPr>
          <p:nvPr userDrawn="1"/>
        </p:nvPicPr>
        <p:blipFill>
          <a:blip r:embed="rId25" cstate="print">
            <a:extLst>
              <a:ext uri="{28A0092B-C50C-407E-A947-70E740481C1C}">
                <a14:useLocalDpi xmlns:a14="http://schemas.microsoft.com/office/drawing/2010/main"/>
              </a:ext>
            </a:extLst>
          </a:blip>
          <a:srcRect/>
          <a:stretch>
            <a:fillRect/>
          </a:stretch>
        </p:blipFill>
        <p:spPr bwMode="auto">
          <a:xfrm>
            <a:off x="9134769" y="3155172"/>
            <a:ext cx="530746" cy="528385"/>
          </a:xfrm>
          <a:prstGeom prst="rect">
            <a:avLst/>
          </a:prstGeom>
          <a:noFill/>
        </p:spPr>
      </p:pic>
      <p:pic>
        <p:nvPicPr>
          <p:cNvPr id="27" name="Picture 20" descr="Success Stories - Degrees of change">
            <a:extLst>
              <a:ext uri="{FF2B5EF4-FFF2-40B4-BE49-F238E27FC236}">
                <a16:creationId xmlns:a16="http://schemas.microsoft.com/office/drawing/2014/main" id="{D8693FC2-8A7F-5358-CC23-4F6E5930BE45}"/>
              </a:ext>
            </a:extLst>
          </p:cNvPr>
          <p:cNvPicPr>
            <a:picLocks noChangeAspect="1" noChangeArrowheads="1"/>
          </p:cNvPicPr>
          <p:nvPr userDrawn="1"/>
        </p:nvPicPr>
        <p:blipFill rotWithShape="1">
          <a:blip r:embed="rId26">
            <a:extLst>
              <a:ext uri="{28A0092B-C50C-407E-A947-70E740481C1C}">
                <a14:useLocalDpi xmlns:a14="http://schemas.microsoft.com/office/drawing/2010/main" val="0"/>
              </a:ext>
            </a:extLst>
          </a:blip>
          <a:srcRect l="5197"/>
          <a:stretch/>
        </p:blipFill>
        <p:spPr bwMode="auto">
          <a:xfrm>
            <a:off x="7964280" y="3131050"/>
            <a:ext cx="854156" cy="5766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1EFD8E5-ACA3-7D99-CC4B-91D1E6E1C692}"/>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188971" y="3213727"/>
            <a:ext cx="1458976" cy="411276"/>
          </a:xfrm>
          <a:prstGeom prst="rect">
            <a:avLst/>
          </a:prstGeom>
        </p:spPr>
      </p:pic>
      <p:pic>
        <p:nvPicPr>
          <p:cNvPr id="29" name="Picture 28">
            <a:extLst>
              <a:ext uri="{FF2B5EF4-FFF2-40B4-BE49-F238E27FC236}">
                <a16:creationId xmlns:a16="http://schemas.microsoft.com/office/drawing/2014/main" id="{FF80F2F8-6F8D-6064-5763-6A3258932544}"/>
              </a:ext>
              <a:ext uri="{C183D7F6-B498-43B3-948B-1728B52AA6E4}">
                <adec:decorative xmlns:adec="http://schemas.microsoft.com/office/drawing/2017/decorative" val="1"/>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4804810" y="3292978"/>
            <a:ext cx="1067827" cy="252774"/>
          </a:xfrm>
          <a:prstGeom prst="rect">
            <a:avLst/>
          </a:prstGeom>
        </p:spPr>
      </p:pic>
      <p:pic>
        <p:nvPicPr>
          <p:cNvPr id="30" name="Picture 29">
            <a:extLst>
              <a:ext uri="{FF2B5EF4-FFF2-40B4-BE49-F238E27FC236}">
                <a16:creationId xmlns:a16="http://schemas.microsoft.com/office/drawing/2014/main" id="{779AC6A1-1637-1CB2-2415-8EE8247C1C3F}"/>
              </a:ext>
            </a:extLst>
          </p:cNvPr>
          <p:cNvPicPr>
            <a:picLocks noChangeAspect="1"/>
          </p:cNvPicPr>
          <p:nvPr userDrawn="1"/>
        </p:nvPicPr>
        <p:blipFill rotWithShape="1">
          <a:blip r:embed="rId29"/>
          <a:srcRect l="2175" t="29589" r="2731" b="29589"/>
          <a:stretch/>
        </p:blipFill>
        <p:spPr>
          <a:xfrm>
            <a:off x="3066876" y="3228787"/>
            <a:ext cx="1421601" cy="381155"/>
          </a:xfrm>
          <a:prstGeom prst="rect">
            <a:avLst/>
          </a:prstGeom>
        </p:spPr>
      </p:pic>
      <p:pic>
        <p:nvPicPr>
          <p:cNvPr id="31" name="Picture 30">
            <a:extLst>
              <a:ext uri="{FF2B5EF4-FFF2-40B4-BE49-F238E27FC236}">
                <a16:creationId xmlns:a16="http://schemas.microsoft.com/office/drawing/2014/main" id="{9CDCEECD-2CEA-3072-3307-60CF2772342E}"/>
              </a:ext>
              <a:ext uri="{C183D7F6-B498-43B3-948B-1728B52AA6E4}">
                <adec:decorative xmlns:adec="http://schemas.microsoft.com/office/drawing/2017/decorative" val="1"/>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9938180" y="1476195"/>
            <a:ext cx="518233" cy="453455"/>
          </a:xfrm>
          <a:prstGeom prst="rect">
            <a:avLst/>
          </a:prstGeom>
        </p:spPr>
      </p:pic>
      <p:pic>
        <p:nvPicPr>
          <p:cNvPr id="32" name="Picture 2">
            <a:extLst>
              <a:ext uri="{FF2B5EF4-FFF2-40B4-BE49-F238E27FC236}">
                <a16:creationId xmlns:a16="http://schemas.microsoft.com/office/drawing/2014/main" id="{E8CA1C16-9DCA-B8B4-254A-FF2EA207A28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1" cstate="print">
            <a:extLst>
              <a:ext uri="{BEBA8EAE-BF5A-486C-A8C5-ECC9F3942E4B}">
                <a14:imgProps xmlns:a14="http://schemas.microsoft.com/office/drawing/2010/main">
                  <a14:imgLayer r:embed="rId32">
                    <a14:imgEffect>
                      <a14:backgroundRemoval t="10000" b="90000" l="10000" r="90000">
                        <a14:foregroundMark x1="37185" y1="29717" x2="37185" y2="29717"/>
                        <a14:foregroundMark x1="37185" y1="29717" x2="37185" y2="29717"/>
                        <a14:foregroundMark x1="17111" y1="75094" x2="17111" y2="75094"/>
                        <a14:foregroundMark x1="17111" y1="75094" x2="17111" y2="75094"/>
                        <a14:foregroundMark x1="31519" y1="69963" x2="31519" y2="69963"/>
                        <a14:foregroundMark x1="40593" y1="73918" x2="40593" y2="73918"/>
                        <a14:foregroundMark x1="56630" y1="69482" x2="56630" y2="69482"/>
                        <a14:foregroundMark x1="68333" y1="70176" x2="68333" y2="70176"/>
                        <a14:foregroundMark x1="80481" y1="73918" x2="80481" y2="73918"/>
                      </a14:backgroundRemoval>
                    </a14:imgEffect>
                  </a14:imgLayer>
                </a14:imgProps>
              </a:ext>
              <a:ext uri="{28A0092B-C50C-407E-A947-70E740481C1C}">
                <a14:useLocalDpi xmlns:a14="http://schemas.microsoft.com/office/drawing/2010/main"/>
              </a:ext>
            </a:extLst>
          </a:blip>
          <a:srcRect l="10720" t="9553" r="14560" b="12913"/>
          <a:stretch/>
        </p:blipFill>
        <p:spPr bwMode="auto">
          <a:xfrm>
            <a:off x="10764737" y="1471044"/>
            <a:ext cx="644945" cy="4637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89D7B32-B048-997C-6FC1-3516D0DBF010}"/>
              </a:ext>
              <a:ext uri="{C183D7F6-B498-43B3-948B-1728B52AA6E4}">
                <adec:decorative xmlns:adec="http://schemas.microsoft.com/office/drawing/2017/decorative" val="1"/>
              </a:ext>
            </a:extLst>
          </p:cNvPr>
          <p:cNvPicPr>
            <a:picLocks noChangeAspect="1"/>
          </p:cNvPicPr>
          <p:nvPr userDrawn="1"/>
        </p:nvPicPr>
        <p:blipFill rotWithShape="1">
          <a:blip r:embed="rId33" cstate="print">
            <a:extLst>
              <a:ext uri="{28A0092B-C50C-407E-A947-70E740481C1C}">
                <a14:useLocalDpi xmlns:a14="http://schemas.microsoft.com/office/drawing/2010/main"/>
              </a:ext>
            </a:extLst>
          </a:blip>
          <a:srcRect l="4907" t="26806" r="4907" b="18939"/>
          <a:stretch/>
        </p:blipFill>
        <p:spPr>
          <a:xfrm>
            <a:off x="4218184" y="1406757"/>
            <a:ext cx="984630" cy="592332"/>
          </a:xfrm>
          <a:prstGeom prst="rect">
            <a:avLst/>
          </a:prstGeom>
        </p:spPr>
      </p:pic>
      <p:pic>
        <p:nvPicPr>
          <p:cNvPr id="34" name="!!TacomaLogo">
            <a:extLst>
              <a:ext uri="{FF2B5EF4-FFF2-40B4-BE49-F238E27FC236}">
                <a16:creationId xmlns:a16="http://schemas.microsoft.com/office/drawing/2014/main" id="{383FAFBA-CD08-E060-4A57-42F36296EAD5}"/>
              </a:ext>
              <a:ext uri="{C183D7F6-B498-43B3-948B-1728B52AA6E4}">
                <adec:decorative xmlns:adec="http://schemas.microsoft.com/office/drawing/2017/decorative" val="1"/>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2129" t="24350" r="964" b="24350"/>
          <a:stretch/>
        </p:blipFill>
        <p:spPr>
          <a:xfrm>
            <a:off x="3066876" y="1538364"/>
            <a:ext cx="842985" cy="329118"/>
          </a:xfrm>
          <a:prstGeom prst="rect">
            <a:avLst/>
          </a:prstGeom>
        </p:spPr>
      </p:pic>
      <p:pic>
        <p:nvPicPr>
          <p:cNvPr id="35" name="Picture 2">
            <a:extLst>
              <a:ext uri="{FF2B5EF4-FFF2-40B4-BE49-F238E27FC236}">
                <a16:creationId xmlns:a16="http://schemas.microsoft.com/office/drawing/2014/main" id="{4081051E-4314-1C62-EE81-7ECC9EF4DAB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5" cstate="print">
            <a:extLst>
              <a:ext uri="{28A0092B-C50C-407E-A947-70E740481C1C}">
                <a14:useLocalDpi xmlns:a14="http://schemas.microsoft.com/office/drawing/2010/main"/>
              </a:ext>
            </a:extLst>
          </a:blip>
          <a:srcRect l="9034" t="43079" r="9469" b="42967"/>
          <a:stretch/>
        </p:blipFill>
        <p:spPr bwMode="auto">
          <a:xfrm>
            <a:off x="8679658" y="1597934"/>
            <a:ext cx="950199" cy="2099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7B571B7-B8DB-D8E7-5247-5ECCB6E0686F}"/>
              </a:ext>
            </a:extLst>
          </p:cNvPr>
          <p:cNvPicPr>
            <a:picLocks noChangeAspect="1"/>
          </p:cNvPicPr>
          <p:nvPr userDrawn="1"/>
        </p:nvPicPr>
        <p:blipFill>
          <a:blip r:embed="rId36"/>
          <a:stretch>
            <a:fillRect/>
          </a:stretch>
        </p:blipFill>
        <p:spPr>
          <a:xfrm>
            <a:off x="7845442" y="1529584"/>
            <a:ext cx="525893" cy="346678"/>
          </a:xfrm>
          <a:prstGeom prst="rect">
            <a:avLst/>
          </a:prstGeom>
        </p:spPr>
      </p:pic>
      <p:pic>
        <p:nvPicPr>
          <p:cNvPr id="37" name="Picture 36">
            <a:extLst>
              <a:ext uri="{FF2B5EF4-FFF2-40B4-BE49-F238E27FC236}">
                <a16:creationId xmlns:a16="http://schemas.microsoft.com/office/drawing/2014/main" id="{2B562DF7-8214-F2F7-BC48-86EA869D39C6}"/>
              </a:ext>
            </a:extLst>
          </p:cNvPr>
          <p:cNvPicPr>
            <a:picLocks noChangeAspect="1"/>
          </p:cNvPicPr>
          <p:nvPr userDrawn="1"/>
        </p:nvPicPr>
        <p:blipFill>
          <a:blip r:embed="rId37"/>
          <a:stretch>
            <a:fillRect/>
          </a:stretch>
        </p:blipFill>
        <p:spPr>
          <a:xfrm>
            <a:off x="5511137" y="1453948"/>
            <a:ext cx="522003" cy="497949"/>
          </a:xfrm>
          <a:prstGeom prst="rect">
            <a:avLst/>
          </a:prstGeom>
        </p:spPr>
      </p:pic>
      <p:pic>
        <p:nvPicPr>
          <p:cNvPr id="38" name="Picture 37">
            <a:extLst>
              <a:ext uri="{FF2B5EF4-FFF2-40B4-BE49-F238E27FC236}">
                <a16:creationId xmlns:a16="http://schemas.microsoft.com/office/drawing/2014/main" id="{FBC49D49-18CD-F9F4-C0F9-0A6882457C3E}"/>
              </a:ext>
            </a:extLst>
          </p:cNvPr>
          <p:cNvPicPr>
            <a:picLocks noChangeAspect="1"/>
          </p:cNvPicPr>
          <p:nvPr userDrawn="1"/>
        </p:nvPicPr>
        <p:blipFill>
          <a:blip r:embed="rId38"/>
          <a:stretch>
            <a:fillRect/>
          </a:stretch>
        </p:blipFill>
        <p:spPr>
          <a:xfrm>
            <a:off x="6341464" y="1536011"/>
            <a:ext cx="1195655" cy="333823"/>
          </a:xfrm>
          <a:prstGeom prst="rect">
            <a:avLst/>
          </a:prstGeom>
        </p:spPr>
      </p:pic>
      <p:pic>
        <p:nvPicPr>
          <p:cNvPr id="39" name="Picture 38">
            <a:extLst>
              <a:ext uri="{FF2B5EF4-FFF2-40B4-BE49-F238E27FC236}">
                <a16:creationId xmlns:a16="http://schemas.microsoft.com/office/drawing/2014/main" id="{4879A263-3D39-B7F5-C654-44A9E3399110}"/>
              </a:ext>
            </a:extLst>
          </p:cNvPr>
          <p:cNvPicPr>
            <a:picLocks noChangeAspect="1"/>
          </p:cNvPicPr>
          <p:nvPr userDrawn="1"/>
        </p:nvPicPr>
        <p:blipFill rotWithShape="1">
          <a:blip r:embed="rId39"/>
          <a:srcRect l="27462" r="27462"/>
          <a:stretch/>
        </p:blipFill>
        <p:spPr>
          <a:xfrm>
            <a:off x="9186126" y="5504911"/>
            <a:ext cx="602882" cy="742017"/>
          </a:xfrm>
          <a:prstGeom prst="rect">
            <a:avLst/>
          </a:prstGeom>
        </p:spPr>
      </p:pic>
      <p:pic>
        <p:nvPicPr>
          <p:cNvPr id="40" name="Picture 4">
            <a:extLst>
              <a:ext uri="{FF2B5EF4-FFF2-40B4-BE49-F238E27FC236}">
                <a16:creationId xmlns:a16="http://schemas.microsoft.com/office/drawing/2014/main" id="{3CB34553-8EDC-9541-93D7-27B0B86F7A11}"/>
              </a:ext>
              <a:ext uri="{C183D7F6-B498-43B3-948B-1728B52AA6E4}">
                <adec:decorative xmlns:adec="http://schemas.microsoft.com/office/drawing/2017/decorative" val="1"/>
              </a:ext>
            </a:extLst>
          </p:cNvPr>
          <p:cNvPicPr>
            <a:picLocks noChangeAspect="1" noChangeArrowheads="1"/>
          </p:cNvPicPr>
          <p:nvPr userDrawn="1"/>
        </p:nvPicPr>
        <p:blipFill rotWithShape="1">
          <a:blip r:embed="rId40" cstate="print">
            <a:extLst>
              <a:ext uri="{28A0092B-C50C-407E-A947-70E740481C1C}">
                <a14:useLocalDpi xmlns:a14="http://schemas.microsoft.com/office/drawing/2010/main"/>
              </a:ext>
            </a:extLst>
          </a:blip>
          <a:srcRect l="18615" t="14119" r="9207" b="10794"/>
          <a:stretch/>
        </p:blipFill>
        <p:spPr bwMode="auto">
          <a:xfrm>
            <a:off x="3066876" y="5583664"/>
            <a:ext cx="698870" cy="5845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2B46A5F-E23C-E8DA-4FE1-717AEA68A15D}"/>
              </a:ext>
              <a:ext uri="{C183D7F6-B498-43B3-948B-1728B52AA6E4}">
                <adec:decorative xmlns:adec="http://schemas.microsoft.com/office/drawing/2017/decorative" val="1"/>
              </a:ext>
            </a:extLst>
          </p:cNvPr>
          <p:cNvPicPr>
            <a:picLocks noChangeAspect="1"/>
          </p:cNvPicPr>
          <p:nvPr userDrawn="1"/>
        </p:nvPicPr>
        <p:blipFill rotWithShape="1">
          <a:blip r:embed="rId41" cstate="print">
            <a:extLst>
              <a:ext uri="{28A0092B-C50C-407E-A947-70E740481C1C}">
                <a14:useLocalDpi xmlns:a14="http://schemas.microsoft.com/office/drawing/2010/main"/>
              </a:ext>
            </a:extLst>
          </a:blip>
          <a:srcRect l="803" t="23337" r="5553" b="14280"/>
          <a:stretch/>
        </p:blipFill>
        <p:spPr>
          <a:xfrm>
            <a:off x="9913450" y="5736253"/>
            <a:ext cx="1496232" cy="279332"/>
          </a:xfrm>
          <a:prstGeom prst="rect">
            <a:avLst/>
          </a:prstGeom>
        </p:spPr>
      </p:pic>
      <p:pic>
        <p:nvPicPr>
          <p:cNvPr id="42" name="Picture 41">
            <a:extLst>
              <a:ext uri="{FF2B5EF4-FFF2-40B4-BE49-F238E27FC236}">
                <a16:creationId xmlns:a16="http://schemas.microsoft.com/office/drawing/2014/main" id="{F359B8A9-2809-E0BF-8BAB-33AE83DBC2FE}"/>
              </a:ext>
              <a:ext uri="{C183D7F6-B498-43B3-948B-1728B52AA6E4}">
                <adec:decorative xmlns:adec="http://schemas.microsoft.com/office/drawing/2017/decorative" val="1"/>
              </a:ext>
            </a:extLst>
          </p:cNvPr>
          <p:cNvPicPr>
            <a:picLocks noChangeAspect="1"/>
          </p:cNvPicPr>
          <p:nvPr userDrawn="1"/>
        </p:nvPicPr>
        <p:blipFill rotWithShape="1">
          <a:blip r:embed="rId42">
            <a:extLst>
              <a:ext uri="{28A0092B-C50C-407E-A947-70E740481C1C}">
                <a14:useLocalDpi xmlns:a14="http://schemas.microsoft.com/office/drawing/2010/main"/>
              </a:ext>
            </a:extLst>
          </a:blip>
          <a:srcRect l="679" r="1068"/>
          <a:stretch/>
        </p:blipFill>
        <p:spPr>
          <a:xfrm>
            <a:off x="7572743" y="5675884"/>
            <a:ext cx="1488941" cy="400071"/>
          </a:xfrm>
          <a:prstGeom prst="rect">
            <a:avLst/>
          </a:prstGeom>
        </p:spPr>
      </p:pic>
      <p:pic>
        <p:nvPicPr>
          <p:cNvPr id="43" name="Picture 2">
            <a:extLst>
              <a:ext uri="{FF2B5EF4-FFF2-40B4-BE49-F238E27FC236}">
                <a16:creationId xmlns:a16="http://schemas.microsoft.com/office/drawing/2014/main" id="{8FA5A0AF-C58F-E047-0C8F-E57B5FB408A6}"/>
              </a:ext>
              <a:ext uri="{C183D7F6-B498-43B3-948B-1728B52AA6E4}">
                <adec:decorative xmlns:adec="http://schemas.microsoft.com/office/drawing/2017/decorative" val="1"/>
              </a:ext>
            </a:extLst>
          </p:cNvPr>
          <p:cNvPicPr>
            <a:picLocks noChangeAspect="1" noChangeArrowheads="1"/>
          </p:cNvPicPr>
          <p:nvPr userDrawn="1"/>
        </p:nvPicPr>
        <p:blipFill rotWithShape="1">
          <a:blip r:embed="rId43" cstate="print">
            <a:extLst>
              <a:ext uri="{BEBA8EAE-BF5A-486C-A8C5-ECC9F3942E4B}">
                <a14:imgProps xmlns:a14="http://schemas.microsoft.com/office/drawing/2010/main">
                  <a14:imgLayer r:embed="rId44">
                    <a14:imgEffect>
                      <a14:backgroundRemoval t="10000" b="90000" l="10000" r="90000">
                        <a14:foregroundMark x1="18548" y1="66970" x2="18548" y2="66970"/>
                        <a14:foregroundMark x1="45645" y1="49697" x2="45645" y2="49697"/>
                        <a14:foregroundMark x1="60000" y1="54848" x2="60000" y2="54848"/>
                        <a14:foregroundMark x1="74677" y1="53636" x2="74677" y2="53636"/>
                        <a14:foregroundMark x1="86129" y1="45152" x2="86129" y2="45152"/>
                      </a14:backgroundRemoval>
                    </a14:imgEffect>
                  </a14:imgLayer>
                </a14:imgProps>
              </a:ext>
              <a:ext uri="{28A0092B-C50C-407E-A947-70E740481C1C}">
                <a14:useLocalDpi xmlns:a14="http://schemas.microsoft.com/office/drawing/2010/main"/>
              </a:ext>
            </a:extLst>
          </a:blip>
          <a:srcRect l="12016" t="24285" r="12016" b="24285"/>
          <a:stretch/>
        </p:blipFill>
        <p:spPr bwMode="auto">
          <a:xfrm>
            <a:off x="6556040" y="5715160"/>
            <a:ext cx="892261" cy="3215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A39185C-062A-B535-5F3A-994561F6C424}"/>
              </a:ext>
              <a:ext uri="{C183D7F6-B498-43B3-948B-1728B52AA6E4}">
                <adec:decorative xmlns:adec="http://schemas.microsoft.com/office/drawing/2017/decorative" val="1"/>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3890187" y="5671583"/>
            <a:ext cx="1006547" cy="408672"/>
          </a:xfrm>
          <a:prstGeom prst="rect">
            <a:avLst/>
          </a:prstGeom>
        </p:spPr>
      </p:pic>
      <p:pic>
        <p:nvPicPr>
          <p:cNvPr id="45" name="Picture 44">
            <a:extLst>
              <a:ext uri="{FF2B5EF4-FFF2-40B4-BE49-F238E27FC236}">
                <a16:creationId xmlns:a16="http://schemas.microsoft.com/office/drawing/2014/main" id="{BEF0AEB3-011F-8833-A03B-1018B2AC96E5}"/>
              </a:ext>
              <a:ext uri="{C183D7F6-B498-43B3-948B-1728B52AA6E4}">
                <adec:decorative xmlns:adec="http://schemas.microsoft.com/office/drawing/2017/decorative" val="1"/>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a:off x="5021176" y="5746797"/>
            <a:ext cx="1410423" cy="258246"/>
          </a:xfrm>
          <a:prstGeom prst="rect">
            <a:avLst/>
          </a:prstGeom>
        </p:spPr>
      </p:pic>
      <p:pic>
        <p:nvPicPr>
          <p:cNvPr id="46" name="Picture 2">
            <a:extLst>
              <a:ext uri="{FF2B5EF4-FFF2-40B4-BE49-F238E27FC236}">
                <a16:creationId xmlns:a16="http://schemas.microsoft.com/office/drawing/2014/main" id="{F3C7117A-6899-7156-1E4F-15AB5111E26A}"/>
              </a:ext>
              <a:ext uri="{C183D7F6-B498-43B3-948B-1728B52AA6E4}">
                <adec:decorative xmlns:adec="http://schemas.microsoft.com/office/drawing/2017/decorative" val="1"/>
              </a:ext>
            </a:extLst>
          </p:cNvPr>
          <p:cNvPicPr>
            <a:picLocks noChangeAspect="1" noChangeArrowheads="1"/>
          </p:cNvPicPr>
          <p:nvPr userDrawn="1"/>
        </p:nvPicPr>
        <p:blipFill rotWithShape="1">
          <a:blip r:embed="rId47" cstate="print">
            <a:extLst>
              <a:ext uri="{28A0092B-C50C-407E-A947-70E740481C1C}">
                <a14:useLocalDpi xmlns:a14="http://schemas.microsoft.com/office/drawing/2010/main"/>
              </a:ext>
            </a:extLst>
          </a:blip>
          <a:srcRect/>
          <a:stretch/>
        </p:blipFill>
        <p:spPr bwMode="auto">
          <a:xfrm>
            <a:off x="3066876" y="4864385"/>
            <a:ext cx="1544512" cy="3041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A49C18A7-FE6F-3CA1-9343-4507185F807B}"/>
              </a:ext>
              <a:ext uri="{C183D7F6-B498-43B3-948B-1728B52AA6E4}">
                <adec:decorative xmlns:adec="http://schemas.microsoft.com/office/drawing/2017/decorative" val="1"/>
              </a:ext>
            </a:extLst>
          </p:cNvPr>
          <p:cNvPicPr>
            <a:picLocks noChangeAspect="1"/>
          </p:cNvPicPr>
          <p:nvPr userDrawn="1"/>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1425" y="4862741"/>
            <a:ext cx="839465" cy="307447"/>
          </a:xfrm>
          <a:prstGeom prst="rect">
            <a:avLst/>
          </a:prstGeom>
        </p:spPr>
      </p:pic>
      <p:pic>
        <p:nvPicPr>
          <p:cNvPr id="48" name="Picture 47">
            <a:extLst>
              <a:ext uri="{FF2B5EF4-FFF2-40B4-BE49-F238E27FC236}">
                <a16:creationId xmlns:a16="http://schemas.microsoft.com/office/drawing/2014/main" id="{74E03229-1DFE-75BE-24DE-4FABFD45752C}"/>
              </a:ext>
              <a:ext uri="{C183D7F6-B498-43B3-948B-1728B52AA6E4}">
                <adec:decorative xmlns:adec="http://schemas.microsoft.com/office/drawing/2017/decorative" val="1"/>
              </a:ext>
            </a:extLst>
          </p:cNvPr>
          <p:cNvPicPr>
            <a:picLocks noChangeAspect="1"/>
          </p:cNvPicPr>
          <p:nvPr userDrawn="1"/>
        </p:nvPicPr>
        <p:blipFill>
          <a:blip r:embed="rId49" cstate="print">
            <a:extLst>
              <a:ext uri="{28A0092B-C50C-407E-A947-70E740481C1C}">
                <a14:useLocalDpi xmlns:a14="http://schemas.microsoft.com/office/drawing/2010/main"/>
              </a:ext>
            </a:extLst>
          </a:blip>
          <a:stretch>
            <a:fillRect/>
          </a:stretch>
        </p:blipFill>
        <p:spPr>
          <a:xfrm>
            <a:off x="9099586" y="4740968"/>
            <a:ext cx="660044" cy="550993"/>
          </a:xfrm>
          <a:prstGeom prst="rect">
            <a:avLst/>
          </a:prstGeom>
        </p:spPr>
      </p:pic>
      <p:pic>
        <p:nvPicPr>
          <p:cNvPr id="49" name="Picture 48">
            <a:extLst>
              <a:ext uri="{FF2B5EF4-FFF2-40B4-BE49-F238E27FC236}">
                <a16:creationId xmlns:a16="http://schemas.microsoft.com/office/drawing/2014/main" id="{D7D4BC87-3F98-BB3C-7574-79C09FF5FD50}"/>
              </a:ext>
              <a:ext uri="{C183D7F6-B498-43B3-948B-1728B52AA6E4}">
                <adec:decorative xmlns:adec="http://schemas.microsoft.com/office/drawing/2017/decorative" val="1"/>
              </a:ext>
            </a:extLst>
          </p:cNvPr>
          <p:cNvPicPr>
            <a:picLocks noChangeAspect="1"/>
          </p:cNvPicPr>
          <p:nvPr userDrawn="1"/>
        </p:nvPicPr>
        <p:blipFill>
          <a:blip r:embed="rId50"/>
          <a:stretch>
            <a:fillRect/>
          </a:stretch>
        </p:blipFill>
        <p:spPr>
          <a:xfrm>
            <a:off x="5930927" y="4823691"/>
            <a:ext cx="1410423" cy="385548"/>
          </a:xfrm>
          <a:prstGeom prst="rect">
            <a:avLst/>
          </a:prstGeom>
        </p:spPr>
      </p:pic>
      <p:pic>
        <p:nvPicPr>
          <p:cNvPr id="50" name="Picture 2">
            <a:extLst>
              <a:ext uri="{FF2B5EF4-FFF2-40B4-BE49-F238E27FC236}">
                <a16:creationId xmlns:a16="http://schemas.microsoft.com/office/drawing/2014/main" id="{7A8B946B-51F4-4620-053E-CDC64133882E}"/>
              </a:ext>
              <a:ext uri="{C183D7F6-B498-43B3-948B-1728B52AA6E4}">
                <adec:decorative xmlns:adec="http://schemas.microsoft.com/office/drawing/2017/decorative" val="1"/>
              </a:ext>
            </a:extLst>
          </p:cNvPr>
          <p:cNvPicPr>
            <a:picLocks noChangeAspect="1" noChangeArrowheads="1"/>
          </p:cNvPicPr>
          <p:nvPr userDrawn="1"/>
        </p:nvPicPr>
        <p:blipFill>
          <a:blip r:embed="rId51" cstate="print">
            <a:extLst>
              <a:ext uri="{28A0092B-C50C-407E-A947-70E740481C1C}">
                <a14:useLocalDpi xmlns:a14="http://schemas.microsoft.com/office/drawing/2010/main"/>
              </a:ext>
            </a:extLst>
          </a:blip>
          <a:srcRect/>
          <a:stretch>
            <a:fillRect/>
          </a:stretch>
        </p:blipFill>
        <p:spPr bwMode="auto">
          <a:xfrm>
            <a:off x="7581387" y="4851355"/>
            <a:ext cx="1278162" cy="3302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CD93A427-D575-25E0-4997-30D5468482BD}"/>
              </a:ext>
            </a:extLst>
          </p:cNvPr>
          <p:cNvPicPr>
            <a:picLocks noChangeAspect="1"/>
          </p:cNvPicPr>
          <p:nvPr userDrawn="1"/>
        </p:nvPicPr>
        <p:blipFill rotWithShape="1">
          <a:blip r:embed="rId52"/>
          <a:srcRect l="1749" r="1749"/>
          <a:stretch/>
        </p:blipFill>
        <p:spPr>
          <a:xfrm>
            <a:off x="9999667" y="4843214"/>
            <a:ext cx="1410015" cy="346503"/>
          </a:xfrm>
          <a:prstGeom prst="rect">
            <a:avLst/>
          </a:prstGeom>
        </p:spPr>
      </p:pic>
      <p:sp>
        <p:nvSpPr>
          <p:cNvPr id="52" name="Arrow: U-Turn 51">
            <a:extLst>
              <a:ext uri="{FF2B5EF4-FFF2-40B4-BE49-F238E27FC236}">
                <a16:creationId xmlns:a16="http://schemas.microsoft.com/office/drawing/2014/main" id="{61FD4C69-F2A6-891D-396C-269DEEFA1967}"/>
              </a:ext>
            </a:extLst>
          </p:cNvPr>
          <p:cNvSpPr/>
          <p:nvPr userDrawn="1"/>
        </p:nvSpPr>
        <p:spPr bwMode="auto">
          <a:xfrm rot="5400000">
            <a:off x="4278858" y="-929868"/>
            <a:ext cx="5924412" cy="8736648"/>
          </a:xfrm>
          <a:prstGeom prst="uturnArrow">
            <a:avLst>
              <a:gd name="adj1" fmla="val 0"/>
              <a:gd name="adj2" fmla="val 0"/>
              <a:gd name="adj3" fmla="val 25000"/>
              <a:gd name="adj4" fmla="val 1845"/>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Top Corners Rounded 52">
            <a:extLst>
              <a:ext uri="{FF2B5EF4-FFF2-40B4-BE49-F238E27FC236}">
                <a16:creationId xmlns:a16="http://schemas.microsoft.com/office/drawing/2014/main" id="{66F5A7B1-441A-8691-B010-14486A20813D}"/>
              </a:ext>
            </a:extLst>
          </p:cNvPr>
          <p:cNvSpPr/>
          <p:nvPr userDrawn="1"/>
        </p:nvSpPr>
        <p:spPr bwMode="auto">
          <a:xfrm rot="5400000">
            <a:off x="-1689104" y="1992630"/>
            <a:ext cx="6250948" cy="2872739"/>
          </a:xfrm>
          <a:prstGeom prst="round2SameRect">
            <a:avLst>
              <a:gd name="adj1" fmla="val 6337"/>
              <a:gd name="adj2" fmla="val 0"/>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75299BAD-7529-D436-C494-0BF6ED12423B}"/>
              </a:ext>
            </a:extLst>
          </p:cNvPr>
          <p:cNvCxnSpPr>
            <a:cxnSpLocks/>
          </p:cNvCxnSpPr>
          <p:nvPr userDrawn="1"/>
        </p:nvCxnSpPr>
        <p:spPr>
          <a:xfrm>
            <a:off x="584202" y="2486558"/>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A4E158-D1CE-B068-94BE-D4B337FE5654}"/>
              </a:ext>
            </a:extLst>
          </p:cNvPr>
          <p:cNvCxnSpPr>
            <a:cxnSpLocks/>
          </p:cNvCxnSpPr>
          <p:nvPr userDrawn="1"/>
        </p:nvCxnSpPr>
        <p:spPr>
          <a:xfrm>
            <a:off x="584202" y="4395187"/>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 Placeholder 61">
            <a:extLst>
              <a:ext uri="{FF2B5EF4-FFF2-40B4-BE49-F238E27FC236}">
                <a16:creationId xmlns:a16="http://schemas.microsoft.com/office/drawing/2014/main" id="{937ACF11-830E-2F0E-DF5A-0EF9D7F71F30}"/>
              </a:ext>
            </a:extLst>
          </p:cNvPr>
          <p:cNvSpPr>
            <a:spLocks noGrp="1"/>
          </p:cNvSpPr>
          <p:nvPr>
            <p:ph type="body" sz="quarter" idx="10" hasCustomPrompt="1"/>
          </p:nvPr>
        </p:nvSpPr>
        <p:spPr>
          <a:xfrm>
            <a:off x="584202" y="634760"/>
            <a:ext cx="2188027" cy="1794967"/>
          </a:xfrm>
        </p:spPr>
        <p:txBody>
          <a:bodyPr anchor="ctr">
            <a:noAutofit/>
          </a:bodyPr>
          <a:lstStyle>
            <a:lvl1pPr marL="0" indent="0">
              <a:buNone/>
              <a:defRPr kumimoji="0" lang="en-US" sz="2400" b="0" i="0" u="none" strike="noStrike" kern="1200" cap="none" spc="0" normalizeH="0" baseline="0" dirty="0">
                <a:ln w="3175">
                  <a:noFill/>
                </a:ln>
                <a:solidFill>
                  <a:schemeClr val="bg2"/>
                </a:solidFill>
                <a:effectLst/>
                <a:uLnTx/>
                <a:uFillTx/>
                <a:latin typeface="+mj-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p:ph type="body" sz="quarter" idx="11" hasCustomPrompt="1"/>
          </p:nvPr>
        </p:nvSpPr>
        <p:spPr>
          <a:xfrm>
            <a:off x="584202" y="2543389"/>
            <a:ext cx="2188027" cy="1794967"/>
          </a:xfrm>
        </p:spPr>
        <p:txBody>
          <a:bodyPr anchor="ctr">
            <a:noAutofit/>
          </a:bodyPr>
          <a:lstStyle>
            <a:lvl1pPr marL="0" indent="0">
              <a:buNone/>
              <a:defRPr kumimoji="0" lang="en-US" sz="2400" b="0" i="0" u="none" strike="noStrike" kern="1200" cap="none" spc="0" normalizeH="0" baseline="0" dirty="0">
                <a:ln w="3175">
                  <a:noFill/>
                </a:ln>
                <a:solidFill>
                  <a:schemeClr val="bg2"/>
                </a:solidFill>
                <a:effectLst/>
                <a:uLnTx/>
                <a:uFillTx/>
                <a:latin typeface="+mj-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p:ph type="body" sz="quarter" idx="12" hasCustomPrompt="1"/>
          </p:nvPr>
        </p:nvSpPr>
        <p:spPr>
          <a:xfrm>
            <a:off x="584202" y="4452018"/>
            <a:ext cx="2188027" cy="1794967"/>
          </a:xfrm>
        </p:spPr>
        <p:txBody>
          <a:bodyPr anchor="ctr">
            <a:noAutofit/>
          </a:bodyPr>
          <a:lstStyle>
            <a:lvl1pPr marL="0" indent="0">
              <a:buNone/>
              <a:defRPr kumimoji="0" lang="en-US" sz="2400" b="0" i="0" u="none" strike="noStrike" kern="1200" cap="none" spc="0" normalizeH="0" baseline="0" dirty="0">
                <a:ln w="3175">
                  <a:noFill/>
                </a:ln>
                <a:solidFill>
                  <a:schemeClr val="bg2"/>
                </a:solidFill>
                <a:effectLst/>
                <a:uLnTx/>
                <a:uFillTx/>
                <a:latin typeface="+mj-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Tree>
    <p:extLst>
      <p:ext uri="{BB962C8B-B14F-4D97-AF65-F5344CB8AC3E}">
        <p14:creationId xmlns:p14="http://schemas.microsoft.com/office/powerpoint/2010/main" val="368701841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hit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A black and white sign&#10;&#10;Description automatically generated with low confidence">
            <a:extLst>
              <a:ext uri="{FF2B5EF4-FFF2-40B4-BE49-F238E27FC236}">
                <a16:creationId xmlns:a16="http://schemas.microsoft.com/office/drawing/2014/main" id="{91633131-4F61-09D9-1DF4-B8827D00A6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2042" y="581027"/>
            <a:ext cx="1378804" cy="295064"/>
          </a:xfrm>
          <a:prstGeom prst="rect">
            <a:avLst/>
          </a:prstGeom>
        </p:spPr>
      </p:pic>
    </p:spTree>
    <p:extLst>
      <p:ext uri="{BB962C8B-B14F-4D97-AF65-F5344CB8AC3E}">
        <p14:creationId xmlns:p14="http://schemas.microsoft.com/office/powerpoint/2010/main" val="3440123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D6FF23F7-0179-D465-734F-A0770053D887}"/>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Rectangle: Rounded Corners 65">
            <a:extLst>
              <a:ext uri="{FF2B5EF4-FFF2-40B4-BE49-F238E27FC236}">
                <a16:creationId xmlns:a16="http://schemas.microsoft.com/office/drawing/2014/main" id="{906836D4-9650-99C4-65C5-3B7068D380B8}"/>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2" name="Text Placeholder 61">
            <a:extLst>
              <a:ext uri="{FF2B5EF4-FFF2-40B4-BE49-F238E27FC236}">
                <a16:creationId xmlns:a16="http://schemas.microsoft.com/office/drawing/2014/main" id="{937ACF11-830E-2F0E-DF5A-0EF9D7F71F30}"/>
              </a:ext>
            </a:extLst>
          </p:cNvPr>
          <p:cNvSpPr>
            <a:spLocks noGrp="1"/>
          </p:cNvSpPr>
          <p:nvPr userDrawn="1">
            <p:ph type="body" sz="quarter" idx="10" hasCustomPrompt="1"/>
          </p:nvPr>
        </p:nvSpPr>
        <p:spPr>
          <a:xfrm>
            <a:off x="6096000" y="620645"/>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userDrawn="1">
            <p:ph type="body" sz="quarter" idx="11" hasCustomPrompt="1"/>
          </p:nvPr>
        </p:nvSpPr>
        <p:spPr>
          <a:xfrm>
            <a:off x="6096000" y="252927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userDrawn="1">
            <p:ph type="body" sz="quarter" idx="12" hasCustomPrompt="1"/>
          </p:nvPr>
        </p:nvSpPr>
        <p:spPr>
          <a:xfrm>
            <a:off x="6096000" y="443790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9" name="Text Placeholder 61">
            <a:extLst>
              <a:ext uri="{FF2B5EF4-FFF2-40B4-BE49-F238E27FC236}">
                <a16:creationId xmlns:a16="http://schemas.microsoft.com/office/drawing/2014/main" id="{20199137-1F97-7000-2257-B8E31B6B0380}"/>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1" name="Picture Placeholder 56">
            <a:extLst>
              <a:ext uri="{FF2B5EF4-FFF2-40B4-BE49-F238E27FC236}">
                <a16:creationId xmlns:a16="http://schemas.microsoft.com/office/drawing/2014/main" id="{1CC7473D-C9C8-1A3A-EC7E-C52F57C95770}"/>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72" name="Text Placeholder 23">
            <a:extLst>
              <a:ext uri="{FF2B5EF4-FFF2-40B4-BE49-F238E27FC236}">
                <a16:creationId xmlns:a16="http://schemas.microsoft.com/office/drawing/2014/main" id="{C6AF23F4-F4F6-9427-C132-5DBD2F7CBE9A}"/>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263050805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824">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ase Study">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906836D4-9650-99C4-65C5-3B7068D380B8}"/>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71" name="Picture Placeholder 56">
            <a:extLst>
              <a:ext uri="{FF2B5EF4-FFF2-40B4-BE49-F238E27FC236}">
                <a16:creationId xmlns:a16="http://schemas.microsoft.com/office/drawing/2014/main" id="{1CC7473D-C9C8-1A3A-EC7E-C52F57C95770}"/>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4" name="Rectangle: Rounded Corners 53">
            <a:extLst>
              <a:ext uri="{FF2B5EF4-FFF2-40B4-BE49-F238E27FC236}">
                <a16:creationId xmlns:a16="http://schemas.microsoft.com/office/drawing/2014/main" id="{D6FF23F7-0179-D465-734F-A0770053D887}"/>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2" name="Text Placeholder 61">
            <a:extLst>
              <a:ext uri="{FF2B5EF4-FFF2-40B4-BE49-F238E27FC236}">
                <a16:creationId xmlns:a16="http://schemas.microsoft.com/office/drawing/2014/main" id="{937ACF11-830E-2F0E-DF5A-0EF9D7F71F30}"/>
              </a:ext>
            </a:extLst>
          </p:cNvPr>
          <p:cNvSpPr>
            <a:spLocks noGrp="1"/>
          </p:cNvSpPr>
          <p:nvPr userDrawn="1">
            <p:ph type="body" sz="quarter" idx="10" hasCustomPrompt="1"/>
          </p:nvPr>
        </p:nvSpPr>
        <p:spPr>
          <a:xfrm>
            <a:off x="6096000" y="620645"/>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userDrawn="1">
            <p:ph type="body" sz="quarter" idx="11" hasCustomPrompt="1"/>
          </p:nvPr>
        </p:nvSpPr>
        <p:spPr>
          <a:xfrm>
            <a:off x="6096000" y="252927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userDrawn="1">
            <p:ph type="body" sz="quarter" idx="12" hasCustomPrompt="1"/>
          </p:nvPr>
        </p:nvSpPr>
        <p:spPr>
          <a:xfrm>
            <a:off x="6096000" y="443790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9" name="Text Placeholder 61">
            <a:extLst>
              <a:ext uri="{FF2B5EF4-FFF2-40B4-BE49-F238E27FC236}">
                <a16:creationId xmlns:a16="http://schemas.microsoft.com/office/drawing/2014/main" id="{20199137-1F97-7000-2257-B8E31B6B0380}"/>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2" name="Text Placeholder 23">
            <a:extLst>
              <a:ext uri="{FF2B5EF4-FFF2-40B4-BE49-F238E27FC236}">
                <a16:creationId xmlns:a16="http://schemas.microsoft.com/office/drawing/2014/main" id="{C6AF23F4-F4F6-9427-C132-5DBD2F7CBE9A}"/>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278155580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824">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ase Study">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D6FF23F7-0179-D465-734F-A0770053D887}"/>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Rectangle: Rounded Corners 65">
            <a:extLst>
              <a:ext uri="{FF2B5EF4-FFF2-40B4-BE49-F238E27FC236}">
                <a16:creationId xmlns:a16="http://schemas.microsoft.com/office/drawing/2014/main" id="{906836D4-9650-99C4-65C5-3B7068D380B8}"/>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2" name="Text Placeholder 61">
            <a:extLst>
              <a:ext uri="{FF2B5EF4-FFF2-40B4-BE49-F238E27FC236}">
                <a16:creationId xmlns:a16="http://schemas.microsoft.com/office/drawing/2014/main" id="{937ACF11-830E-2F0E-DF5A-0EF9D7F71F30}"/>
              </a:ext>
            </a:extLst>
          </p:cNvPr>
          <p:cNvSpPr>
            <a:spLocks noGrp="1"/>
          </p:cNvSpPr>
          <p:nvPr userDrawn="1">
            <p:ph type="body" sz="quarter" idx="10" hasCustomPrompt="1"/>
          </p:nvPr>
        </p:nvSpPr>
        <p:spPr>
          <a:xfrm>
            <a:off x="6096000" y="620645"/>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userDrawn="1">
            <p:ph type="body" sz="quarter" idx="11" hasCustomPrompt="1"/>
          </p:nvPr>
        </p:nvSpPr>
        <p:spPr>
          <a:xfrm>
            <a:off x="6096000" y="252927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userDrawn="1">
            <p:ph type="body" sz="quarter" idx="12" hasCustomPrompt="1"/>
          </p:nvPr>
        </p:nvSpPr>
        <p:spPr>
          <a:xfrm>
            <a:off x="6096000" y="443790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9" name="Text Placeholder 61">
            <a:extLst>
              <a:ext uri="{FF2B5EF4-FFF2-40B4-BE49-F238E27FC236}">
                <a16:creationId xmlns:a16="http://schemas.microsoft.com/office/drawing/2014/main" id="{20199137-1F97-7000-2257-B8E31B6B0380}"/>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0" name="Oval 69">
            <a:extLst>
              <a:ext uri="{FF2B5EF4-FFF2-40B4-BE49-F238E27FC236}">
                <a16:creationId xmlns:a16="http://schemas.microsoft.com/office/drawing/2014/main" id="{872C161E-95A7-86BE-76F2-9F59AED8800E}"/>
              </a:ext>
            </a:extLst>
          </p:cNvPr>
          <p:cNvSpPr/>
          <p:nvPr userDrawn="1"/>
        </p:nvSpPr>
        <p:spPr bwMode="auto">
          <a:xfrm>
            <a:off x="884739" y="654693"/>
            <a:ext cx="1007347" cy="1007347"/>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71" name="Picture Placeholder 56">
            <a:extLst>
              <a:ext uri="{FF2B5EF4-FFF2-40B4-BE49-F238E27FC236}">
                <a16:creationId xmlns:a16="http://schemas.microsoft.com/office/drawing/2014/main" id="{1CC7473D-C9C8-1A3A-EC7E-C52F57C95770}"/>
              </a:ext>
            </a:extLst>
          </p:cNvPr>
          <p:cNvSpPr>
            <a:spLocks noGrp="1"/>
          </p:cNvSpPr>
          <p:nvPr>
            <p:ph type="pic" sz="quarter" idx="16" hasCustomPrompt="1"/>
          </p:nvPr>
        </p:nvSpPr>
        <p:spPr>
          <a:xfrm>
            <a:off x="884739" y="654733"/>
            <a:ext cx="1007561" cy="1007561"/>
          </a:xfrm>
          <a:prstGeom prst="ellipse">
            <a:avLst/>
          </a:prstGeom>
        </p:spPr>
        <p:txBody>
          <a:bodyPr anchor="ctr">
            <a:noAutofit/>
          </a:bodyPr>
          <a:lstStyle>
            <a:lvl1pPr marL="0" indent="0" algn="ctr">
              <a:buNone/>
              <a:defRPr sz="1200">
                <a:latin typeface="+mj-lt"/>
              </a:defRPr>
            </a:lvl1pPr>
          </a:lstStyle>
          <a:p>
            <a:r>
              <a:rPr lang="en-US"/>
              <a:t>Customer Logo</a:t>
            </a:r>
          </a:p>
        </p:txBody>
      </p:sp>
      <p:sp>
        <p:nvSpPr>
          <p:cNvPr id="72" name="Text Placeholder 23">
            <a:extLst>
              <a:ext uri="{FF2B5EF4-FFF2-40B4-BE49-F238E27FC236}">
                <a16:creationId xmlns:a16="http://schemas.microsoft.com/office/drawing/2014/main" id="{C6AF23F4-F4F6-9427-C132-5DBD2F7CBE9A}"/>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309277883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824">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ower Platform for Everyone">
    <p:spTree>
      <p:nvGrpSpPr>
        <p:cNvPr id="1" name=""/>
        <p:cNvGrpSpPr/>
        <p:nvPr/>
      </p:nvGrpSpPr>
      <p:grpSpPr>
        <a:xfrm>
          <a:off x="0" y="0"/>
          <a:ext cx="0" cy="0"/>
          <a:chOff x="0" y="0"/>
          <a:chExt cx="0" cy="0"/>
        </a:xfrm>
      </p:grpSpPr>
      <p:sp>
        <p:nvSpPr>
          <p:cNvPr id="3" name="Freeform: Shape 28">
            <a:extLst>
              <a:ext uri="{FF2B5EF4-FFF2-40B4-BE49-F238E27FC236}">
                <a16:creationId xmlns:a16="http://schemas.microsoft.com/office/drawing/2014/main" id="{E2CBEEC7-FB48-9AD5-87CC-9137F3101D00}"/>
              </a:ext>
            </a:extLst>
          </p:cNvPr>
          <p:cNvSpPr/>
          <p:nvPr userDrawn="1"/>
        </p:nvSpPr>
        <p:spPr bwMode="auto">
          <a:xfrm>
            <a:off x="4328660" y="855652"/>
            <a:ext cx="3907290" cy="1001712"/>
          </a:xfrm>
          <a:custGeom>
            <a:avLst/>
            <a:gdLst>
              <a:gd name="connsiteX0" fmla="*/ 485153 w 2015511"/>
              <a:gd name="connsiteY0" fmla="*/ 0 h 635000"/>
              <a:gd name="connsiteX1" fmla="*/ 1530358 w 2015511"/>
              <a:gd name="connsiteY1" fmla="*/ 0 h 635000"/>
              <a:gd name="connsiteX2" fmla="*/ 1527611 w 2015511"/>
              <a:gd name="connsiteY2" fmla="*/ 4436 h 635000"/>
              <a:gd name="connsiteX3" fmla="*/ 1488072 w 2015511"/>
              <a:gd name="connsiteY3" fmla="*/ 159046 h 635000"/>
              <a:gd name="connsiteX4" fmla="*/ 1875824 w 2015511"/>
              <a:gd name="connsiteY4" fmla="*/ 590177 h 635000"/>
              <a:gd name="connsiteX5" fmla="*/ 2015511 w 2015511"/>
              <a:gd name="connsiteY5" fmla="*/ 635000 h 635000"/>
              <a:gd name="connsiteX6" fmla="*/ 0 w 2015511"/>
              <a:gd name="connsiteY6" fmla="*/ 635000 h 635000"/>
              <a:gd name="connsiteX7" fmla="*/ 139687 w 2015511"/>
              <a:gd name="connsiteY7" fmla="*/ 590177 h 635000"/>
              <a:gd name="connsiteX8" fmla="*/ 527439 w 2015511"/>
              <a:gd name="connsiteY8" fmla="*/ 159046 h 635000"/>
              <a:gd name="connsiteX9" fmla="*/ 487900 w 2015511"/>
              <a:gd name="connsiteY9" fmla="*/ 4436 h 635000"/>
              <a:gd name="connsiteX10" fmla="*/ 485153 w 2015511"/>
              <a:gd name="connsiteY10"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5511" h="635000">
                <a:moveTo>
                  <a:pt x="485153" y="0"/>
                </a:moveTo>
                <a:lnTo>
                  <a:pt x="1530358" y="0"/>
                </a:lnTo>
                <a:lnTo>
                  <a:pt x="1527611" y="4436"/>
                </a:lnTo>
                <a:cubicBezTo>
                  <a:pt x="1501915" y="53277"/>
                  <a:pt x="1488072" y="105206"/>
                  <a:pt x="1488072" y="159046"/>
                </a:cubicBezTo>
                <a:cubicBezTo>
                  <a:pt x="1488072" y="338513"/>
                  <a:pt x="1641882" y="496742"/>
                  <a:pt x="1875824" y="590177"/>
                </a:cubicBezTo>
                <a:lnTo>
                  <a:pt x="2015511" y="635000"/>
                </a:lnTo>
                <a:lnTo>
                  <a:pt x="0" y="635000"/>
                </a:lnTo>
                <a:lnTo>
                  <a:pt x="139687" y="590177"/>
                </a:lnTo>
                <a:cubicBezTo>
                  <a:pt x="373629" y="496742"/>
                  <a:pt x="527439" y="338513"/>
                  <a:pt x="527439" y="159046"/>
                </a:cubicBezTo>
                <a:cubicBezTo>
                  <a:pt x="527439" y="105206"/>
                  <a:pt x="513596" y="53277"/>
                  <a:pt x="487900" y="4436"/>
                </a:cubicBezTo>
                <a:lnTo>
                  <a:pt x="485153"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Top Corners Rounded 3">
            <a:extLst>
              <a:ext uri="{FF2B5EF4-FFF2-40B4-BE49-F238E27FC236}">
                <a16:creationId xmlns:a16="http://schemas.microsoft.com/office/drawing/2014/main" id="{C57484F3-2ED6-4D28-7EED-87C2265E9EE7}"/>
              </a:ext>
            </a:extLst>
          </p:cNvPr>
          <p:cNvSpPr/>
          <p:nvPr userDrawn="1"/>
        </p:nvSpPr>
        <p:spPr bwMode="auto">
          <a:xfrm rot="10800000">
            <a:off x="5019675" y="-2"/>
            <a:ext cx="2525260" cy="1143002"/>
          </a:xfrm>
          <a:prstGeom prst="round2SameRect">
            <a:avLst>
              <a:gd name="adj1" fmla="val 8027"/>
              <a:gd name="adj2" fmla="val 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5E6885BD-5DC4-A507-8CE9-1FF8F86797C2}"/>
              </a:ext>
            </a:extLst>
          </p:cNvPr>
          <p:cNvSpPr/>
          <p:nvPr userDrawn="1"/>
        </p:nvSpPr>
        <p:spPr bwMode="auto">
          <a:xfrm>
            <a:off x="585218" y="1857364"/>
            <a:ext cx="11021566" cy="4414848"/>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80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9" name="Straight Connector 8">
            <a:extLst>
              <a:ext uri="{FF2B5EF4-FFF2-40B4-BE49-F238E27FC236}">
                <a16:creationId xmlns:a16="http://schemas.microsoft.com/office/drawing/2014/main" id="{79DA01BB-ED35-5F2B-54A1-8AEC6197B85D}"/>
              </a:ext>
            </a:extLst>
          </p:cNvPr>
          <p:cNvCxnSpPr>
            <a:cxnSpLocks/>
          </p:cNvCxnSpPr>
          <p:nvPr userDrawn="1"/>
        </p:nvCxnSpPr>
        <p:spPr>
          <a:xfrm>
            <a:off x="4259054" y="2078404"/>
            <a:ext cx="0" cy="3972769"/>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84892A-CC6C-5254-8D7E-D0616F0F6722}"/>
              </a:ext>
            </a:extLst>
          </p:cNvPr>
          <p:cNvCxnSpPr>
            <a:cxnSpLocks/>
          </p:cNvCxnSpPr>
          <p:nvPr userDrawn="1"/>
        </p:nvCxnSpPr>
        <p:spPr>
          <a:xfrm>
            <a:off x="7932946" y="2078404"/>
            <a:ext cx="0" cy="3972769"/>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61">
            <a:extLst>
              <a:ext uri="{FF2B5EF4-FFF2-40B4-BE49-F238E27FC236}">
                <a16:creationId xmlns:a16="http://schemas.microsoft.com/office/drawing/2014/main" id="{69100C62-E5A6-47FE-4EEC-9EF3E364859C}"/>
              </a:ext>
            </a:extLst>
          </p:cNvPr>
          <p:cNvSpPr>
            <a:spLocks noGrp="1"/>
          </p:cNvSpPr>
          <p:nvPr>
            <p:ph type="body" sz="quarter" idx="10" hasCustomPrompt="1"/>
          </p:nvPr>
        </p:nvSpPr>
        <p:spPr>
          <a:xfrm>
            <a:off x="762472" y="2123231"/>
            <a:ext cx="3319272" cy="3883114"/>
          </a:xfrm>
        </p:spPr>
        <p:txBody>
          <a:bodyPr anchor="t">
            <a:noAutofit/>
          </a:bodyPr>
          <a:lstStyle>
            <a:lvl1pPr marL="0" indent="0">
              <a:spcBef>
                <a:spcPts val="2600"/>
              </a:spcBef>
              <a:buNone/>
              <a:defRPr kumimoji="0" lang="en-US" sz="24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13" name="Text Placeholder 61">
            <a:extLst>
              <a:ext uri="{FF2B5EF4-FFF2-40B4-BE49-F238E27FC236}">
                <a16:creationId xmlns:a16="http://schemas.microsoft.com/office/drawing/2014/main" id="{E2E23B9B-31AE-DD35-CD28-94C72148ABE3}"/>
              </a:ext>
            </a:extLst>
          </p:cNvPr>
          <p:cNvSpPr>
            <a:spLocks noGrp="1"/>
          </p:cNvSpPr>
          <p:nvPr>
            <p:ph type="body" sz="quarter" idx="24" hasCustomPrompt="1"/>
          </p:nvPr>
        </p:nvSpPr>
        <p:spPr>
          <a:xfrm>
            <a:off x="4436364" y="2123231"/>
            <a:ext cx="3319272" cy="3883114"/>
          </a:xfrm>
        </p:spPr>
        <p:txBody>
          <a:bodyPr anchor="t">
            <a:noAutofit/>
          </a:bodyPr>
          <a:lstStyle>
            <a:lvl1pPr marL="0" indent="0">
              <a:spcBef>
                <a:spcPts val="2600"/>
              </a:spcBef>
              <a:buNone/>
              <a:defRPr kumimoji="0" lang="en-US" sz="24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14" name="Text Placeholder 61">
            <a:extLst>
              <a:ext uri="{FF2B5EF4-FFF2-40B4-BE49-F238E27FC236}">
                <a16:creationId xmlns:a16="http://schemas.microsoft.com/office/drawing/2014/main" id="{554813EC-9F3D-5396-AB93-940CDA32CC2E}"/>
              </a:ext>
            </a:extLst>
          </p:cNvPr>
          <p:cNvSpPr>
            <a:spLocks noGrp="1"/>
          </p:cNvSpPr>
          <p:nvPr>
            <p:ph type="body" sz="quarter" idx="25" hasCustomPrompt="1"/>
          </p:nvPr>
        </p:nvSpPr>
        <p:spPr>
          <a:xfrm>
            <a:off x="8110256" y="2123231"/>
            <a:ext cx="3319272" cy="3883114"/>
          </a:xfrm>
        </p:spPr>
        <p:txBody>
          <a:bodyPr anchor="t">
            <a:noAutofit/>
          </a:bodyPr>
          <a:lstStyle>
            <a:lvl1pPr marL="0" indent="0">
              <a:spcBef>
                <a:spcPts val="2600"/>
              </a:spcBef>
              <a:buNone/>
              <a:defRPr kumimoji="0" lang="en-US" sz="24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Tree>
    <p:extLst>
      <p:ext uri="{BB962C8B-B14F-4D97-AF65-F5344CB8AC3E}">
        <p14:creationId xmlns:p14="http://schemas.microsoft.com/office/powerpoint/2010/main" val="274908816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96">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124213713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40861158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rgbClr val="02324F"/>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rgbClr val="0078D4"/>
              </a:gs>
              <a:gs pos="39000">
                <a:srgbClr val="0069BA"/>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grpSp>
        <p:nvGrpSpPr>
          <p:cNvPr id="34" name="Group 33">
            <a:extLst>
              <a:ext uri="{FF2B5EF4-FFF2-40B4-BE49-F238E27FC236}">
                <a16:creationId xmlns:a16="http://schemas.microsoft.com/office/drawing/2014/main" id="{FAF6E093-C5EF-E3F1-8557-22E62F123AE8}"/>
              </a:ext>
            </a:extLst>
          </p:cNvPr>
          <p:cNvGrpSpPr/>
          <p:nvPr userDrawn="1"/>
        </p:nvGrpSpPr>
        <p:grpSpPr>
          <a:xfrm>
            <a:off x="604894" y="597820"/>
            <a:ext cx="3084456" cy="292608"/>
            <a:chOff x="604894" y="597820"/>
            <a:chExt cx="3084456" cy="292608"/>
          </a:xfrm>
        </p:grpSpPr>
        <p:pic>
          <p:nvPicPr>
            <p:cNvPr id="37" name="Graphic 36" descr="Microsoft Power Platform logo">
              <a:extLst>
                <a:ext uri="{FF2B5EF4-FFF2-40B4-BE49-F238E27FC236}">
                  <a16:creationId xmlns:a16="http://schemas.microsoft.com/office/drawing/2014/main" id="{95DDB86A-D5D3-DE8B-3006-A045FA549DC2}"/>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8" name="Graphic 37" descr="Microsoft Power Platform logo">
              <a:extLst>
                <a:ext uri="{FF2B5EF4-FFF2-40B4-BE49-F238E27FC236}">
                  <a16:creationId xmlns:a16="http://schemas.microsoft.com/office/drawing/2014/main" id="{CD2CA922-B57D-BB0D-F888-A74C43159126}"/>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rgbClr val="003E6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rgbClr val="1388CA"/>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rgbClr val="50C5FF"/>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rgbClr val="001626"/>
              </a:gs>
              <a:gs pos="26000">
                <a:srgbClr val="00365E"/>
              </a:gs>
              <a:gs pos="100000">
                <a:srgbClr val="001626"/>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rgbClr val="4CB1FF"/>
              </a:gs>
              <a:gs pos="44000">
                <a:srgbClr val="357CB3"/>
              </a:gs>
              <a:gs pos="100000">
                <a:srgbClr val="1A3C57"/>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rgbClr val="004B8D"/>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rgbClr val="1388CA"/>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rgbClr val="004B8D"/>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rgbClr val="0D82C4"/>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rgbClr val="4CB1FF"/>
              </a:gs>
              <a:gs pos="44000">
                <a:srgbClr val="357CB3"/>
              </a:gs>
              <a:gs pos="100000">
                <a:srgbClr val="1A3C57"/>
              </a:gs>
            </a:gsLst>
            <a:lin ang="9497293" scaled="1"/>
          </a:gra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55297566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299006125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rgbClr val="1083C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rgbClr val="1083C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rgbClr val="50E6FF"/>
                </a:solidFill>
                <a:effectLst/>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97114556"/>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ank you 1 (Ligh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5" name="Group 24">
            <a:extLst>
              <a:ext uri="{FF2B5EF4-FFF2-40B4-BE49-F238E27FC236}">
                <a16:creationId xmlns:a16="http://schemas.microsoft.com/office/drawing/2014/main" id="{98036FDF-A847-A0F1-89A2-B3FFAE56A415}"/>
              </a:ext>
            </a:extLst>
          </p:cNvPr>
          <p:cNvGrpSpPr/>
          <p:nvPr userDrawn="1"/>
        </p:nvGrpSpPr>
        <p:grpSpPr>
          <a:xfrm>
            <a:off x="604894" y="597820"/>
            <a:ext cx="3084456" cy="292608"/>
            <a:chOff x="604894" y="597820"/>
            <a:chExt cx="3084456" cy="292608"/>
          </a:xfrm>
        </p:grpSpPr>
        <p:pic>
          <p:nvPicPr>
            <p:cNvPr id="26" name="Graphic 25" descr="Microsoft Power Platform logo">
              <a:extLst>
                <a:ext uri="{FF2B5EF4-FFF2-40B4-BE49-F238E27FC236}">
                  <a16:creationId xmlns:a16="http://schemas.microsoft.com/office/drawing/2014/main" id="{2C32B4D3-870A-3D16-E671-E9E5EE332AAC}"/>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7" name="Graphic 26" descr="Microsoft Power Platform logo">
              <a:extLst>
                <a:ext uri="{FF2B5EF4-FFF2-40B4-BE49-F238E27FC236}">
                  <a16:creationId xmlns:a16="http://schemas.microsoft.com/office/drawing/2014/main" id="{4BE174D5-5FA4-25E8-D5A3-86A9FD2F187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spTree>
    <p:extLst>
      <p:ext uri="{BB962C8B-B14F-4D97-AF65-F5344CB8AC3E}">
        <p14:creationId xmlns:p14="http://schemas.microsoft.com/office/powerpoint/2010/main" val="2607996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55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3152001"/>
            <a:ext cx="2053337" cy="5539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165600" y="2604159"/>
            <a:ext cx="5212080" cy="1649682"/>
          </a:xfrm>
        </p:spPr>
        <p:txBody>
          <a:bodyPr wrap="square" anchor="ctr" anchorCtr="0">
            <a:spAutoFit/>
          </a:bodyPr>
          <a:lstStyle>
            <a:lvl1pPr marL="457200" indent="-457200">
              <a:spcBef>
                <a:spcPts val="1224"/>
              </a:spcBef>
              <a:buClr>
                <a:schemeClr val="tx1"/>
              </a:buClr>
              <a:buFont typeface="Arial" panose="020B0604020202020204" pitchFamily="34" charset="0"/>
              <a:buChar char="•"/>
              <a:defRPr sz="2800" b="0">
                <a:latin typeface="Segoe UI" panose="020B0502040204020203" pitchFamily="34" charset="0"/>
                <a:cs typeface="Segoe UI" panose="020B0502040204020203" pitchFamily="34" charset="0"/>
              </a:defRPr>
            </a:lvl1pPr>
            <a:lvl2pPr marL="598488" indent="-342900">
              <a:buFont typeface="Arial" panose="020B0604020202020204" pitchFamily="34" charset="0"/>
              <a:buChar char="•"/>
              <a:defRPr sz="2000" b="0"/>
            </a:lvl2pPr>
            <a:lvl3pPr marL="736600" indent="-285750">
              <a:buFont typeface="Arial" panose="020B0604020202020204" pitchFamily="34" charset="0"/>
              <a:buChar char="•"/>
              <a:tabLst/>
              <a:defRPr sz="1600" b="0"/>
            </a:lvl3pPr>
            <a:lvl4pPr marL="938212" indent="-285750">
              <a:buFont typeface="Arial" panose="020B0604020202020204" pitchFamily="34" charset="0"/>
              <a:buChar char="•"/>
              <a:defRPr sz="1400" b="0"/>
            </a:lvl4pPr>
            <a:lvl5pPr marL="1139825" indent="-285750">
              <a:buFont typeface="Arial" panose="020B0604020202020204" pitchFamily="34" charset="0"/>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1994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2 (Light)">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5474156B-520D-0CFF-6121-BFF0C07DD945}"/>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1" name="Rectangle 10">
            <a:extLst>
              <a:ext uri="{FF2B5EF4-FFF2-40B4-BE49-F238E27FC236}">
                <a16:creationId xmlns:a16="http://schemas.microsoft.com/office/drawing/2014/main" id="{AE3E642E-DA20-F4F4-71E8-74EDC3C17B9A}"/>
              </a:ext>
            </a:extLst>
          </p:cNvPr>
          <p:cNvSpPr/>
          <p:nvPr userDrawn="1"/>
        </p:nvSpPr>
        <p:spPr bwMode="auto">
          <a:xfrm>
            <a:off x="0" y="2598613"/>
            <a:ext cx="8721814" cy="24312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AECA1A8A-7695-B932-C36D-D7608CE9FADE}"/>
              </a:ext>
            </a:extLst>
          </p:cNvPr>
          <p:cNvSpPr/>
          <p:nvPr userDrawn="1"/>
        </p:nvSpPr>
        <p:spPr>
          <a:xfrm>
            <a:off x="3206680" y="1"/>
            <a:ext cx="8713776" cy="6858001"/>
          </a:xfrm>
          <a:custGeom>
            <a:avLst/>
            <a:gdLst>
              <a:gd name="connsiteX0" fmla="*/ 6858862 w 8713776"/>
              <a:gd name="connsiteY0" fmla="*/ 0 h 6858001"/>
              <a:gd name="connsiteX1" fmla="*/ 8713776 w 8713776"/>
              <a:gd name="connsiteY1" fmla="*/ 0 h 6858001"/>
              <a:gd name="connsiteX2" fmla="*/ 1854710 w 8713776"/>
              <a:gd name="connsiteY2" fmla="*/ 6858001 h 6858001"/>
              <a:gd name="connsiteX3" fmla="*/ 0 w 8713776"/>
              <a:gd name="connsiteY3" fmla="*/ 6858001 h 6858001"/>
              <a:gd name="connsiteX4" fmla="*/ 6858862 w 8713776"/>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3776" h="6858001">
                <a:moveTo>
                  <a:pt x="6858862" y="0"/>
                </a:moveTo>
                <a:lnTo>
                  <a:pt x="8713776" y="0"/>
                </a:lnTo>
                <a:lnTo>
                  <a:pt x="1854710" y="6858001"/>
                </a:lnTo>
                <a:lnTo>
                  <a:pt x="0" y="6858001"/>
                </a:lnTo>
                <a:lnTo>
                  <a:pt x="6858862"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13" name="Freeform: Shape 12">
            <a:extLst>
              <a:ext uri="{FF2B5EF4-FFF2-40B4-BE49-F238E27FC236}">
                <a16:creationId xmlns:a16="http://schemas.microsoft.com/office/drawing/2014/main" id="{2B9CC861-261A-CF51-9293-1F692E56AB86}"/>
              </a:ext>
            </a:extLst>
          </p:cNvPr>
          <p:cNvSpPr/>
          <p:nvPr userDrawn="1"/>
        </p:nvSpPr>
        <p:spPr>
          <a:xfrm>
            <a:off x="4378982" y="542501"/>
            <a:ext cx="7816411" cy="6322756"/>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rgbClr val="057BC4"/>
              </a:gs>
              <a:gs pos="50000">
                <a:srgbClr val="025083"/>
              </a:gs>
              <a:gs pos="100000">
                <a:srgbClr val="00264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4B58F365-B512-8DA5-9AC5-6646CD2D51AA}"/>
              </a:ext>
            </a:extLst>
          </p:cNvPr>
          <p:cNvSpPr/>
          <p:nvPr userDrawn="1"/>
        </p:nvSpPr>
        <p:spPr>
          <a:xfrm>
            <a:off x="6192965" y="0"/>
            <a:ext cx="6002431" cy="6628213"/>
          </a:xfrm>
          <a:custGeom>
            <a:avLst/>
            <a:gdLst>
              <a:gd name="connsiteX0" fmla="*/ 625784 w 6002431"/>
              <a:gd name="connsiteY0" fmla="*/ 0 h 6628213"/>
              <a:gd name="connsiteX1" fmla="*/ 3247782 w 6002431"/>
              <a:gd name="connsiteY1" fmla="*/ 0 h 6628213"/>
              <a:gd name="connsiteX2" fmla="*/ 2621885 w 6002431"/>
              <a:gd name="connsiteY2" fmla="*/ 625784 h 6628213"/>
              <a:gd name="connsiteX3" fmla="*/ 6002431 w 6002431"/>
              <a:gd name="connsiteY3" fmla="*/ 4006331 h 6628213"/>
              <a:gd name="connsiteX4" fmla="*/ 6002431 w 6002431"/>
              <a:gd name="connsiteY4" fmla="*/ 6628213 h 6628213"/>
              <a:gd name="connsiteX5" fmla="*/ 0 w 6002431"/>
              <a:gd name="connsiteY5" fmla="*/ 625784 h 6628213"/>
              <a:gd name="connsiteX6" fmla="*/ 625784 w 6002431"/>
              <a:gd name="connsiteY6" fmla="*/ 0 h 66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431" h="6628213">
                <a:moveTo>
                  <a:pt x="625784" y="0"/>
                </a:moveTo>
                <a:lnTo>
                  <a:pt x="3247782" y="0"/>
                </a:lnTo>
                <a:lnTo>
                  <a:pt x="2621885" y="625784"/>
                </a:lnTo>
                <a:lnTo>
                  <a:pt x="6002431" y="4006331"/>
                </a:lnTo>
                <a:lnTo>
                  <a:pt x="6002431" y="6628213"/>
                </a:lnTo>
                <a:lnTo>
                  <a:pt x="0" y="625784"/>
                </a:lnTo>
                <a:lnTo>
                  <a:pt x="625784" y="0"/>
                </a:lnTo>
                <a:close/>
              </a:path>
            </a:pathLst>
          </a:custGeom>
          <a:gradFill>
            <a:gsLst>
              <a:gs pos="0">
                <a:srgbClr val="00BFEC"/>
              </a:gs>
              <a:gs pos="50000">
                <a:srgbClr val="008EC9"/>
              </a:gs>
              <a:gs pos="100000">
                <a:srgbClr val="005EA6"/>
              </a:gs>
            </a:gsLst>
            <a:lin ang="18939291"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1CBC7DA8-204A-C18C-D12B-13D0879782D8}"/>
              </a:ext>
            </a:extLst>
          </p:cNvPr>
          <p:cNvSpPr/>
          <p:nvPr userDrawn="1"/>
        </p:nvSpPr>
        <p:spPr>
          <a:xfrm>
            <a:off x="10698131" y="0"/>
            <a:ext cx="1497265" cy="2037335"/>
          </a:xfrm>
          <a:custGeom>
            <a:avLst/>
            <a:gdLst>
              <a:gd name="connsiteX0" fmla="*/ 540070 w 1497265"/>
              <a:gd name="connsiteY0" fmla="*/ 0 h 2037335"/>
              <a:gd name="connsiteX1" fmla="*/ 1497265 w 1497265"/>
              <a:gd name="connsiteY1" fmla="*/ 0 h 2037335"/>
              <a:gd name="connsiteX2" fmla="*/ 1497265 w 1497265"/>
              <a:gd name="connsiteY2" fmla="*/ 2037335 h 2037335"/>
              <a:gd name="connsiteX3" fmla="*/ 0 w 1497265"/>
              <a:gd name="connsiteY3" fmla="*/ 540070 h 2037335"/>
              <a:gd name="connsiteX4" fmla="*/ 540070 w 1497265"/>
              <a:gd name="connsiteY4" fmla="*/ 0 h 203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265" h="2037335">
                <a:moveTo>
                  <a:pt x="540070" y="0"/>
                </a:moveTo>
                <a:lnTo>
                  <a:pt x="1497265" y="0"/>
                </a:lnTo>
                <a:lnTo>
                  <a:pt x="1497265" y="2037335"/>
                </a:lnTo>
                <a:lnTo>
                  <a:pt x="0" y="540070"/>
                </a:lnTo>
                <a:lnTo>
                  <a:pt x="540070" y="0"/>
                </a:lnTo>
                <a:close/>
              </a:path>
            </a:pathLst>
          </a:custGeom>
          <a:gradFill>
            <a:gsLst>
              <a:gs pos="0">
                <a:srgbClr val="4CB1FF"/>
              </a:gs>
              <a:gs pos="63000">
                <a:srgbClr val="0088EE"/>
              </a:gs>
            </a:gsLst>
            <a:lin ang="13500000" scaled="1"/>
          </a:gradFill>
          <a:ln w="1373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AACD24BF-DC84-1486-D51A-689CE4E17EB7}"/>
              </a:ext>
            </a:extLst>
          </p:cNvPr>
          <p:cNvSpPr/>
          <p:nvPr userDrawn="1"/>
        </p:nvSpPr>
        <p:spPr>
          <a:xfrm>
            <a:off x="3524272" y="1"/>
            <a:ext cx="8667728" cy="6858001"/>
          </a:xfrm>
          <a:custGeom>
            <a:avLst/>
            <a:gdLst>
              <a:gd name="connsiteX0" fmla="*/ 5068600 w 8667728"/>
              <a:gd name="connsiteY0" fmla="*/ 0 h 6858001"/>
              <a:gd name="connsiteX1" fmla="*/ 8667728 w 8667728"/>
              <a:gd name="connsiteY1" fmla="*/ 0 h 6858001"/>
              <a:gd name="connsiteX2" fmla="*/ 1809728 w 8667728"/>
              <a:gd name="connsiteY2" fmla="*/ 6858001 h 6858001"/>
              <a:gd name="connsiteX3" fmla="*/ 0 w 8667728"/>
              <a:gd name="connsiteY3" fmla="*/ 6858001 h 6858001"/>
              <a:gd name="connsiteX4" fmla="*/ 5963553 w 8667728"/>
              <a:gd name="connsiteY4" fmla="*/ 895285 h 6858001"/>
              <a:gd name="connsiteX5" fmla="*/ 5068600 w 8667728"/>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28" h="6858001">
                <a:moveTo>
                  <a:pt x="5068600" y="0"/>
                </a:moveTo>
                <a:lnTo>
                  <a:pt x="8667728" y="0"/>
                </a:lnTo>
                <a:lnTo>
                  <a:pt x="1809728" y="6858001"/>
                </a:lnTo>
                <a:lnTo>
                  <a:pt x="0" y="6858001"/>
                </a:lnTo>
                <a:lnTo>
                  <a:pt x="5963553" y="895285"/>
                </a:lnTo>
                <a:lnTo>
                  <a:pt x="5068600" y="0"/>
                </a:lnTo>
                <a:close/>
              </a:path>
            </a:pathLst>
          </a:custGeom>
          <a:solidFill>
            <a:schemeClr val="bg2">
              <a:lumMod val="60000"/>
              <a:lumOff val="40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3340672"/>
            <a:ext cx="4985307" cy="830997"/>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lang="en-GB" sz="5400" b="0" kern="1200" cap="none" spc="-50" baseline="0" dirty="0" smtClean="0">
                <a:ln w="3175">
                  <a:noFill/>
                </a:ln>
                <a:solidFill>
                  <a:schemeClr val="tx1"/>
                </a:solidFill>
                <a:effectLst/>
                <a:latin typeface="+mj-lt"/>
                <a:ea typeface="+mn-ea"/>
                <a:cs typeface="Segoe UI" pitchFamily="34" charset="0"/>
              </a:defRPr>
            </a:lvl1pPr>
          </a:lstStyle>
          <a:p>
            <a:r>
              <a:rPr lang="en-GB"/>
              <a:t>Thank you!</a:t>
            </a:r>
          </a:p>
        </p:txBody>
      </p:sp>
    </p:spTree>
    <p:extLst>
      <p:ext uri="{BB962C8B-B14F-4D97-AF65-F5344CB8AC3E}">
        <p14:creationId xmlns:p14="http://schemas.microsoft.com/office/powerpoint/2010/main" val="382816248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3 (Light)">
    <p:spTree>
      <p:nvGrpSpPr>
        <p:cNvPr id="1" name=""/>
        <p:cNvGrpSpPr/>
        <p:nvPr/>
      </p:nvGrpSpPr>
      <p:grpSpPr>
        <a:xfrm>
          <a:off x="0" y="0"/>
          <a:ext cx="0" cy="0"/>
          <a:chOff x="0" y="0"/>
          <a:chExt cx="0" cy="0"/>
        </a:xfrm>
      </p:grpSpPr>
      <p:pic>
        <p:nvPicPr>
          <p:cNvPr id="116" name="Graphic 115">
            <a:extLst>
              <a:ext uri="{FF2B5EF4-FFF2-40B4-BE49-F238E27FC236}">
                <a16:creationId xmlns:a16="http://schemas.microsoft.com/office/drawing/2014/main" id="{3A7E59A8-E0B6-CD05-3DBD-8BC20313735E}"/>
              </a:ext>
            </a:extLst>
          </p:cNvPr>
          <p:cNvPicPr>
            <a:picLocks noChangeAspect="1"/>
          </p:cNvPicPr>
          <p:nvPr userDrawn="1"/>
        </p:nvPicPr>
        <p:blipFill>
          <a:blip r:embed="rId2">
            <a:grayscl/>
            <a:alphaModFix amt="4000"/>
            <a:extLst>
              <a:ext uri="{96DAC541-7B7A-43D3-8B79-37D633B846F1}">
                <asvg:svgBlip xmlns:asvg="http://schemas.microsoft.com/office/drawing/2016/SVG/main" r:embed="rId3"/>
              </a:ext>
            </a:extLst>
          </a:blip>
          <a:srcRect l="42275" r="2049"/>
          <a:stretch>
            <a:fillRect/>
          </a:stretch>
        </p:blipFill>
        <p:spPr>
          <a:xfrm rot="18415104" flipV="1">
            <a:off x="-1625119" y="-1206766"/>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007429" y="4442348"/>
            <a:ext cx="6061177" cy="369332"/>
          </a:xfrm>
          <a:noFill/>
        </p:spPr>
        <p:txBody>
          <a:bodyPr wrap="square" lIns="0" tIns="0" rIns="0" bIns="0" anchor="ctr">
            <a:spAutoFit/>
          </a:bodyPr>
          <a:lstStyle>
            <a:lvl1pPr marL="0" indent="0" algn="r">
              <a:spcBef>
                <a:spcPts val="0"/>
              </a:spcBef>
              <a:spcAft>
                <a:spcPts val="0"/>
              </a:spcAft>
              <a:buFont typeface="Arial" panose="020B0604020202020204" pitchFamily="34" charset="0"/>
              <a:buNone/>
              <a:defRPr lang="en-US" sz="2400" kern="1200" spc="0" baseline="0" dirty="0">
                <a:solidFill>
                  <a:srgbClr val="FFFFFF">
                    <a:lumMod val="50000"/>
                  </a:srgbClr>
                </a:solidFill>
                <a:latin typeface="Segoe UI Semibold"/>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007429" y="4965568"/>
            <a:ext cx="6061177" cy="307777"/>
          </a:xfrm>
        </p:spPr>
        <p:txBody>
          <a:bodyPr anchor="ctr"/>
          <a:lstStyle>
            <a:lvl1pPr marL="0" indent="0" algn="r">
              <a:buNone/>
              <a:defRPr lang="en-US" sz="2000" kern="1200" spc="0" baseline="0" dirty="0">
                <a:solidFill>
                  <a:srgbClr val="000000"/>
                </a:solidFill>
                <a:latin typeface="+mn-lt"/>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Contact information</a:t>
            </a:r>
          </a:p>
        </p:txBody>
      </p:sp>
      <p:sp>
        <p:nvSpPr>
          <p:cNvPr id="2" name="Oval 1">
            <a:extLst>
              <a:ext uri="{FF2B5EF4-FFF2-40B4-BE49-F238E27FC236}">
                <a16:creationId xmlns:a16="http://schemas.microsoft.com/office/drawing/2014/main" id="{328D9C4A-C12F-C5EA-3F38-D34B616769A2}"/>
              </a:ext>
            </a:extLst>
          </p:cNvPr>
          <p:cNvSpPr/>
          <p:nvPr userDrawn="1"/>
        </p:nvSpPr>
        <p:spPr bwMode="auto">
          <a:xfrm>
            <a:off x="5219700" y="2090736"/>
            <a:ext cx="2185566" cy="2185566"/>
          </a:xfrm>
          <a:prstGeom prst="ellipse">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descr="Microsoft Power Platform logo">
            <a:extLst>
              <a:ext uri="{FF2B5EF4-FFF2-40B4-BE49-F238E27FC236}">
                <a16:creationId xmlns:a16="http://schemas.microsoft.com/office/drawing/2014/main" id="{2B08070D-DA45-9E50-5236-87D907B8A4FA}"/>
              </a:ext>
              <a:ext uri="{C183D7F6-B498-43B3-948B-1728B52AA6E4}">
                <adec:decorative xmlns:adec="http://schemas.microsoft.com/office/drawing/2017/decorative" val="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4894" y="597820"/>
            <a:ext cx="3068320" cy="292608"/>
          </a:xfrm>
          <a:prstGeom prst="rect">
            <a:avLst/>
          </a:prstGeom>
        </p:spPr>
      </p:pic>
      <p:sp>
        <p:nvSpPr>
          <p:cNvPr id="12" name="Free-form: Shape 11">
            <a:extLst>
              <a:ext uri="{FF2B5EF4-FFF2-40B4-BE49-F238E27FC236}">
                <a16:creationId xmlns:a16="http://schemas.microsoft.com/office/drawing/2014/main" id="{0F41B74D-A7EF-3B20-7F0D-D067296E9EC6}"/>
              </a:ext>
            </a:extLst>
          </p:cNvPr>
          <p:cNvSpPr/>
          <p:nvPr userDrawn="1"/>
        </p:nvSpPr>
        <p:spPr bwMode="auto">
          <a:xfrm flipH="1" flipV="1">
            <a:off x="2171700" y="0"/>
            <a:ext cx="9715500" cy="591820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987DECF0-2825-F323-1C94-7430D87E00E5}"/>
              </a:ext>
            </a:extLst>
          </p:cNvPr>
          <p:cNvGrpSpPr/>
          <p:nvPr userDrawn="1"/>
        </p:nvGrpSpPr>
        <p:grpSpPr>
          <a:xfrm rot="5400000">
            <a:off x="933017" y="5029200"/>
            <a:ext cx="932403" cy="932403"/>
            <a:chOff x="11016820" y="5720920"/>
            <a:chExt cx="870379" cy="870379"/>
          </a:xfrm>
        </p:grpSpPr>
        <p:sp>
          <p:nvSpPr>
            <p:cNvPr id="17" name="Oval 16">
              <a:extLst>
                <a:ext uri="{FF2B5EF4-FFF2-40B4-BE49-F238E27FC236}">
                  <a16:creationId xmlns:a16="http://schemas.microsoft.com/office/drawing/2014/main" id="{CDAB639E-D164-BC8B-4619-40816048398F}"/>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DD002153-809C-34E9-0578-2AA7C15B1C2C}"/>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33FEB50E-6B75-3FB6-E975-8BCDE5024C9E}"/>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9764DC1F-AABF-35A3-1458-72C9D07C5C2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EB4321EC-BAC3-DA0F-4630-6E6B57E9FA8F}"/>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41A3E2B5-28D3-C2B2-8A09-1BB3097A442D}"/>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06C83398-8708-BA02-6FAE-3928DB816762}"/>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DABA7B6-3A8C-9246-13E2-CCA2D76D493E}"/>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3BA4D6B5-4B90-7357-1AC2-8146651B29E3}"/>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B5F486D6-6932-FA63-AC6B-7D2F304BE77A}"/>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049B813A-7A86-ED14-2F6C-5DD6BC1D8C2D}"/>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FF4D76DA-8C14-D22D-8350-903159932C33}"/>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8" name="Free-form: Shape 37">
            <a:extLst>
              <a:ext uri="{FF2B5EF4-FFF2-40B4-BE49-F238E27FC236}">
                <a16:creationId xmlns:a16="http://schemas.microsoft.com/office/drawing/2014/main" id="{03AE6250-4BAE-A5D3-8E60-0CB02D58C209}"/>
              </a:ext>
            </a:extLst>
          </p:cNvPr>
          <p:cNvSpPr/>
          <p:nvPr userDrawn="1"/>
        </p:nvSpPr>
        <p:spPr bwMode="auto">
          <a:xfrm flipH="1" flipV="1">
            <a:off x="604894" y="2628900"/>
            <a:ext cx="11004494" cy="361315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Box 3" descr="This is a copyright notice that should be included on the final slide.">
            <a:extLst>
              <a:ext uri="{FF2B5EF4-FFF2-40B4-BE49-F238E27FC236}">
                <a16:creationId xmlns:a16="http://schemas.microsoft.com/office/drawing/2014/main" id="{23A27302-55F2-1DF8-B450-7D1630FFA97D}"/>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ea typeface="+mn-ea"/>
                <a:cs typeface="Segoe UI" pitchFamily="34" charset="0"/>
              </a:rPr>
              <a:t>© Copyright Microsoft Corporation. All rights reserved. </a:t>
            </a:r>
          </a:p>
        </p:txBody>
      </p:sp>
      <p:grpSp>
        <p:nvGrpSpPr>
          <p:cNvPr id="41" name="Group 40">
            <a:extLst>
              <a:ext uri="{FF2B5EF4-FFF2-40B4-BE49-F238E27FC236}">
                <a16:creationId xmlns:a16="http://schemas.microsoft.com/office/drawing/2014/main" id="{3C47CEF5-4E26-434F-C205-C5D59182A20A}"/>
              </a:ext>
            </a:extLst>
          </p:cNvPr>
          <p:cNvGrpSpPr/>
          <p:nvPr userDrawn="1"/>
        </p:nvGrpSpPr>
        <p:grpSpPr>
          <a:xfrm>
            <a:off x="7536264" y="1533901"/>
            <a:ext cx="4636098" cy="950695"/>
            <a:chOff x="2110257" y="-2186187"/>
            <a:chExt cx="6422153" cy="1316951"/>
          </a:xfrm>
        </p:grpSpPr>
        <p:sp>
          <p:nvSpPr>
            <p:cNvPr id="42" name="Oval 41">
              <a:extLst>
                <a:ext uri="{FF2B5EF4-FFF2-40B4-BE49-F238E27FC236}">
                  <a16:creationId xmlns:a16="http://schemas.microsoft.com/office/drawing/2014/main" id="{85F5C0AB-990D-2F9A-9824-12A661B549A4}"/>
                </a:ext>
              </a:extLst>
            </p:cNvPr>
            <p:cNvSpPr/>
            <p:nvPr/>
          </p:nvSpPr>
          <p:spPr bwMode="auto">
            <a:xfrm rot="16200000" flipH="1">
              <a:off x="544594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8CC8D0A2-FC3B-DF70-09D0-8B9E76E48C55}"/>
                </a:ext>
              </a:extLst>
            </p:cNvPr>
            <p:cNvSpPr/>
            <p:nvPr/>
          </p:nvSpPr>
          <p:spPr bwMode="auto">
            <a:xfrm rot="16200000" flipH="1">
              <a:off x="581657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9D49D7-29F9-248B-14A7-BBBBEF6CAAE1}"/>
                </a:ext>
              </a:extLst>
            </p:cNvPr>
            <p:cNvSpPr/>
            <p:nvPr/>
          </p:nvSpPr>
          <p:spPr bwMode="auto">
            <a:xfrm rot="16200000" flipH="1">
              <a:off x="61872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B2561DA4-A2CD-FAF3-7040-2E2E3D84BE0C}"/>
                </a:ext>
              </a:extLst>
            </p:cNvPr>
            <p:cNvSpPr/>
            <p:nvPr/>
          </p:nvSpPr>
          <p:spPr bwMode="auto">
            <a:xfrm flipH="1">
              <a:off x="729910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9B8C7BF9-CF2E-086F-A931-59D2D6FDE469}"/>
                </a:ext>
              </a:extLst>
            </p:cNvPr>
            <p:cNvSpPr/>
            <p:nvPr/>
          </p:nvSpPr>
          <p:spPr bwMode="auto">
            <a:xfrm rot="16200000" flipH="1">
              <a:off x="766973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674ABA2-9D9F-1574-0667-BB61EC6450D3}"/>
                </a:ext>
              </a:extLst>
            </p:cNvPr>
            <p:cNvSpPr/>
            <p:nvPr/>
          </p:nvSpPr>
          <p:spPr bwMode="auto">
            <a:xfrm rot="16200000" flipH="1">
              <a:off x="804036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11D13ED-5B08-1E30-A093-88381E410AFC}"/>
                </a:ext>
              </a:extLst>
            </p:cNvPr>
            <p:cNvSpPr/>
            <p:nvPr/>
          </p:nvSpPr>
          <p:spPr bwMode="auto">
            <a:xfrm rot="16200000" flipH="1">
              <a:off x="84110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45994FC4-52D3-CBD4-359A-5C6BC4753B98}"/>
                </a:ext>
              </a:extLst>
            </p:cNvPr>
            <p:cNvSpPr/>
            <p:nvPr/>
          </p:nvSpPr>
          <p:spPr bwMode="auto">
            <a:xfrm flipH="1">
              <a:off x="692847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09015457-EA20-56F4-EB5A-4E4A95F4B2F9}"/>
                </a:ext>
              </a:extLst>
            </p:cNvPr>
            <p:cNvSpPr/>
            <p:nvPr/>
          </p:nvSpPr>
          <p:spPr bwMode="auto">
            <a:xfrm flipH="1">
              <a:off x="655784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18E8D1-4891-B493-559C-C49D4F4749E3}"/>
                </a:ext>
              </a:extLst>
            </p:cNvPr>
            <p:cNvSpPr/>
            <p:nvPr/>
          </p:nvSpPr>
          <p:spPr bwMode="auto">
            <a:xfrm rot="16200000" flipH="1">
              <a:off x="544594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4209FF1-B135-83FD-1F0F-9935EBF19CBA}"/>
                </a:ext>
              </a:extLst>
            </p:cNvPr>
            <p:cNvSpPr/>
            <p:nvPr/>
          </p:nvSpPr>
          <p:spPr bwMode="auto">
            <a:xfrm rot="16200000" flipH="1">
              <a:off x="581657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6D1E3D37-5028-D6E6-BC57-4E0F6530B556}"/>
                </a:ext>
              </a:extLst>
            </p:cNvPr>
            <p:cNvSpPr/>
            <p:nvPr/>
          </p:nvSpPr>
          <p:spPr bwMode="auto">
            <a:xfrm rot="16200000" flipH="1">
              <a:off x="61872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691117A2-350B-A2A8-0C2B-488272516AAC}"/>
                </a:ext>
              </a:extLst>
            </p:cNvPr>
            <p:cNvSpPr/>
            <p:nvPr/>
          </p:nvSpPr>
          <p:spPr bwMode="auto">
            <a:xfrm flipH="1">
              <a:off x="729910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6B779F3-C5D7-85F4-E094-D311373F3123}"/>
                </a:ext>
              </a:extLst>
            </p:cNvPr>
            <p:cNvSpPr/>
            <p:nvPr/>
          </p:nvSpPr>
          <p:spPr bwMode="auto">
            <a:xfrm rot="16200000" flipH="1">
              <a:off x="766973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C90D65A-9B8D-6ACD-E374-15C1EEB0516F}"/>
                </a:ext>
              </a:extLst>
            </p:cNvPr>
            <p:cNvSpPr/>
            <p:nvPr/>
          </p:nvSpPr>
          <p:spPr bwMode="auto">
            <a:xfrm rot="16200000" flipH="1">
              <a:off x="804036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16A3F3A3-12F8-4A60-C6DA-E8550EE733F3}"/>
                </a:ext>
              </a:extLst>
            </p:cNvPr>
            <p:cNvSpPr/>
            <p:nvPr/>
          </p:nvSpPr>
          <p:spPr bwMode="auto">
            <a:xfrm rot="16200000" flipH="1">
              <a:off x="84110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3778DA2C-346D-E6C4-AA4B-7107C88BB627}"/>
                </a:ext>
              </a:extLst>
            </p:cNvPr>
            <p:cNvSpPr/>
            <p:nvPr/>
          </p:nvSpPr>
          <p:spPr bwMode="auto">
            <a:xfrm flipH="1">
              <a:off x="692847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A335053E-8EA8-4A66-B89C-BEB5BE1FB6E8}"/>
                </a:ext>
              </a:extLst>
            </p:cNvPr>
            <p:cNvSpPr/>
            <p:nvPr/>
          </p:nvSpPr>
          <p:spPr bwMode="auto">
            <a:xfrm flipH="1">
              <a:off x="655784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83F58D6-4326-2626-9F49-92570BAC141F}"/>
                </a:ext>
              </a:extLst>
            </p:cNvPr>
            <p:cNvSpPr/>
            <p:nvPr/>
          </p:nvSpPr>
          <p:spPr bwMode="auto">
            <a:xfrm rot="16200000" flipH="1">
              <a:off x="544594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296434F-0FA2-14AA-6625-45E69FDAB767}"/>
                </a:ext>
              </a:extLst>
            </p:cNvPr>
            <p:cNvSpPr/>
            <p:nvPr/>
          </p:nvSpPr>
          <p:spPr bwMode="auto">
            <a:xfrm rot="16200000" flipH="1">
              <a:off x="581657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C7532114-B426-DA63-7BEE-86777BB54061}"/>
                </a:ext>
              </a:extLst>
            </p:cNvPr>
            <p:cNvSpPr/>
            <p:nvPr/>
          </p:nvSpPr>
          <p:spPr bwMode="auto">
            <a:xfrm rot="16200000" flipH="1">
              <a:off x="61872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C3A7092C-212F-3730-A7A6-8C584BAE4283}"/>
                </a:ext>
              </a:extLst>
            </p:cNvPr>
            <p:cNvSpPr/>
            <p:nvPr/>
          </p:nvSpPr>
          <p:spPr bwMode="auto">
            <a:xfrm flipH="1">
              <a:off x="729910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12ED967-98EA-7F85-0868-E80276A0BAC9}"/>
                </a:ext>
              </a:extLst>
            </p:cNvPr>
            <p:cNvSpPr/>
            <p:nvPr/>
          </p:nvSpPr>
          <p:spPr bwMode="auto">
            <a:xfrm rot="16200000" flipH="1">
              <a:off x="766973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F251AF1B-67A0-6343-D19A-B9BA44690D42}"/>
                </a:ext>
              </a:extLst>
            </p:cNvPr>
            <p:cNvSpPr/>
            <p:nvPr/>
          </p:nvSpPr>
          <p:spPr bwMode="auto">
            <a:xfrm rot="16200000" flipH="1">
              <a:off x="804036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036B1FA-9118-7392-802E-F7856BBF7515}"/>
                </a:ext>
              </a:extLst>
            </p:cNvPr>
            <p:cNvSpPr/>
            <p:nvPr/>
          </p:nvSpPr>
          <p:spPr bwMode="auto">
            <a:xfrm rot="16200000" flipH="1">
              <a:off x="84110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073763-3649-CC03-CBC8-723B2E6792E7}"/>
                </a:ext>
              </a:extLst>
            </p:cNvPr>
            <p:cNvSpPr/>
            <p:nvPr/>
          </p:nvSpPr>
          <p:spPr bwMode="auto">
            <a:xfrm flipH="1">
              <a:off x="692847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A374FDD-BAA4-371C-CC42-BA6EB27DC8D7}"/>
                </a:ext>
              </a:extLst>
            </p:cNvPr>
            <p:cNvSpPr/>
            <p:nvPr/>
          </p:nvSpPr>
          <p:spPr bwMode="auto">
            <a:xfrm flipH="1">
              <a:off x="655784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8FED1891-7910-423A-B412-31C9F6A3F168}"/>
                </a:ext>
              </a:extLst>
            </p:cNvPr>
            <p:cNvSpPr/>
            <p:nvPr/>
          </p:nvSpPr>
          <p:spPr bwMode="auto">
            <a:xfrm rot="16200000" flipH="1">
              <a:off x="544594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4E014EFB-467C-ECCB-7962-C767F03D682D}"/>
                </a:ext>
              </a:extLst>
            </p:cNvPr>
            <p:cNvSpPr/>
            <p:nvPr/>
          </p:nvSpPr>
          <p:spPr bwMode="auto">
            <a:xfrm rot="16200000" flipH="1">
              <a:off x="581657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80BB61A-BA3B-0441-BDCE-B312AC39D15F}"/>
                </a:ext>
              </a:extLst>
            </p:cNvPr>
            <p:cNvSpPr/>
            <p:nvPr/>
          </p:nvSpPr>
          <p:spPr bwMode="auto">
            <a:xfrm rot="16200000" flipH="1">
              <a:off x="61872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9828A16C-4250-F81A-4756-F0BB5781CB09}"/>
                </a:ext>
              </a:extLst>
            </p:cNvPr>
            <p:cNvSpPr/>
            <p:nvPr/>
          </p:nvSpPr>
          <p:spPr bwMode="auto">
            <a:xfrm flipH="1">
              <a:off x="729910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69F02B4D-05F2-907F-FA80-146C2407926B}"/>
                </a:ext>
              </a:extLst>
            </p:cNvPr>
            <p:cNvSpPr/>
            <p:nvPr/>
          </p:nvSpPr>
          <p:spPr bwMode="auto">
            <a:xfrm rot="16200000" flipH="1">
              <a:off x="766973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359AB73-768C-5A56-ADDA-87F0576AB605}"/>
                </a:ext>
              </a:extLst>
            </p:cNvPr>
            <p:cNvSpPr/>
            <p:nvPr/>
          </p:nvSpPr>
          <p:spPr bwMode="auto">
            <a:xfrm rot="16200000" flipH="1">
              <a:off x="804036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07682A51-2BAE-D9F2-517F-04C7E0CB82BA}"/>
                </a:ext>
              </a:extLst>
            </p:cNvPr>
            <p:cNvSpPr/>
            <p:nvPr/>
          </p:nvSpPr>
          <p:spPr bwMode="auto">
            <a:xfrm rot="16200000" flipH="1">
              <a:off x="84110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A25FB99-1C34-2689-DE7D-23F96876F28B}"/>
                </a:ext>
              </a:extLst>
            </p:cNvPr>
            <p:cNvSpPr/>
            <p:nvPr/>
          </p:nvSpPr>
          <p:spPr bwMode="auto">
            <a:xfrm flipH="1">
              <a:off x="692847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76316FF-8C95-5855-6E47-7A2400E4D2E7}"/>
                </a:ext>
              </a:extLst>
            </p:cNvPr>
            <p:cNvSpPr/>
            <p:nvPr/>
          </p:nvSpPr>
          <p:spPr bwMode="auto">
            <a:xfrm flipH="1">
              <a:off x="655784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D1804F6-8356-8A39-2957-654FFA8EE4EA}"/>
                </a:ext>
              </a:extLst>
            </p:cNvPr>
            <p:cNvSpPr/>
            <p:nvPr/>
          </p:nvSpPr>
          <p:spPr bwMode="auto">
            <a:xfrm rot="16200000" flipH="1">
              <a:off x="211025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697BC876-FF0A-5AAC-5C72-BE0B08F6B307}"/>
                </a:ext>
              </a:extLst>
            </p:cNvPr>
            <p:cNvSpPr/>
            <p:nvPr/>
          </p:nvSpPr>
          <p:spPr bwMode="auto">
            <a:xfrm rot="16200000" flipH="1">
              <a:off x="248088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71B1C47F-E934-7BF1-A303-81689FCE3BBF}"/>
                </a:ext>
              </a:extLst>
            </p:cNvPr>
            <p:cNvSpPr/>
            <p:nvPr/>
          </p:nvSpPr>
          <p:spPr bwMode="auto">
            <a:xfrm rot="16200000" flipH="1">
              <a:off x="285152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86A8F46-B481-C7BB-3082-D8622C53C252}"/>
                </a:ext>
              </a:extLst>
            </p:cNvPr>
            <p:cNvSpPr/>
            <p:nvPr/>
          </p:nvSpPr>
          <p:spPr bwMode="auto">
            <a:xfrm flipH="1">
              <a:off x="396341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5BCF7037-DADA-4A96-F7DC-AB443E05FA5C}"/>
                </a:ext>
              </a:extLst>
            </p:cNvPr>
            <p:cNvSpPr/>
            <p:nvPr/>
          </p:nvSpPr>
          <p:spPr bwMode="auto">
            <a:xfrm rot="16200000" flipH="1">
              <a:off x="433404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AD6D1AA5-7D71-C1CB-C470-378A60914442}"/>
                </a:ext>
              </a:extLst>
            </p:cNvPr>
            <p:cNvSpPr/>
            <p:nvPr/>
          </p:nvSpPr>
          <p:spPr bwMode="auto">
            <a:xfrm rot="16200000" flipH="1">
              <a:off x="470468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77500A5D-B3AA-309C-3D1E-105F945788B7}"/>
                </a:ext>
              </a:extLst>
            </p:cNvPr>
            <p:cNvSpPr/>
            <p:nvPr/>
          </p:nvSpPr>
          <p:spPr bwMode="auto">
            <a:xfrm rot="16200000" flipH="1">
              <a:off x="507531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D7997A35-F408-AE73-AA8E-15EF5E248C92}"/>
                </a:ext>
              </a:extLst>
            </p:cNvPr>
            <p:cNvSpPr/>
            <p:nvPr/>
          </p:nvSpPr>
          <p:spPr bwMode="auto">
            <a:xfrm flipH="1">
              <a:off x="359278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97B6D733-4487-637F-11CF-C9EA4143B76F}"/>
                </a:ext>
              </a:extLst>
            </p:cNvPr>
            <p:cNvSpPr/>
            <p:nvPr/>
          </p:nvSpPr>
          <p:spPr bwMode="auto">
            <a:xfrm flipH="1">
              <a:off x="322215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94CE726B-FFF4-BD97-D30C-5B0898B39919}"/>
                </a:ext>
              </a:extLst>
            </p:cNvPr>
            <p:cNvSpPr/>
            <p:nvPr/>
          </p:nvSpPr>
          <p:spPr bwMode="auto">
            <a:xfrm rot="16200000" flipH="1">
              <a:off x="211025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7D58717A-C73E-4A61-33DB-0D734732426B}"/>
                </a:ext>
              </a:extLst>
            </p:cNvPr>
            <p:cNvSpPr/>
            <p:nvPr/>
          </p:nvSpPr>
          <p:spPr bwMode="auto">
            <a:xfrm rot="16200000" flipH="1">
              <a:off x="248088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1EAFAD89-4A4F-F63D-0ECB-810ED30921EC}"/>
                </a:ext>
              </a:extLst>
            </p:cNvPr>
            <p:cNvSpPr/>
            <p:nvPr/>
          </p:nvSpPr>
          <p:spPr bwMode="auto">
            <a:xfrm rot="16200000" flipH="1">
              <a:off x="285152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1DFDC77-6E9C-4015-060B-10E5C49E35D0}"/>
                </a:ext>
              </a:extLst>
            </p:cNvPr>
            <p:cNvSpPr/>
            <p:nvPr/>
          </p:nvSpPr>
          <p:spPr bwMode="auto">
            <a:xfrm flipH="1">
              <a:off x="396341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CF452185-1B91-EE5D-DC9E-F6E1D4A7A7A9}"/>
                </a:ext>
              </a:extLst>
            </p:cNvPr>
            <p:cNvSpPr/>
            <p:nvPr/>
          </p:nvSpPr>
          <p:spPr bwMode="auto">
            <a:xfrm rot="16200000" flipH="1">
              <a:off x="433404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17748EFE-0A2B-A83A-D005-BC9D09AE4E02}"/>
                </a:ext>
              </a:extLst>
            </p:cNvPr>
            <p:cNvSpPr/>
            <p:nvPr/>
          </p:nvSpPr>
          <p:spPr bwMode="auto">
            <a:xfrm rot="16200000" flipH="1">
              <a:off x="470468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138668CA-F054-E0EA-D6C2-910ADF8B020F}"/>
                </a:ext>
              </a:extLst>
            </p:cNvPr>
            <p:cNvSpPr/>
            <p:nvPr/>
          </p:nvSpPr>
          <p:spPr bwMode="auto">
            <a:xfrm rot="16200000" flipH="1">
              <a:off x="507531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85DB7F3E-FAB7-FCFC-11EB-E2A53EE8EDFD}"/>
                </a:ext>
              </a:extLst>
            </p:cNvPr>
            <p:cNvSpPr/>
            <p:nvPr/>
          </p:nvSpPr>
          <p:spPr bwMode="auto">
            <a:xfrm flipH="1">
              <a:off x="359278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5" name="Oval 94">
              <a:extLst>
                <a:ext uri="{FF2B5EF4-FFF2-40B4-BE49-F238E27FC236}">
                  <a16:creationId xmlns:a16="http://schemas.microsoft.com/office/drawing/2014/main" id="{88B7CBBC-283E-38E4-EE8C-E594B7BAAF7E}"/>
                </a:ext>
              </a:extLst>
            </p:cNvPr>
            <p:cNvSpPr/>
            <p:nvPr/>
          </p:nvSpPr>
          <p:spPr bwMode="auto">
            <a:xfrm flipH="1">
              <a:off x="322215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1B2B4742-47FE-AAE8-AB75-F345D93381BB}"/>
                </a:ext>
              </a:extLst>
            </p:cNvPr>
            <p:cNvSpPr/>
            <p:nvPr/>
          </p:nvSpPr>
          <p:spPr bwMode="auto">
            <a:xfrm rot="16200000" flipH="1">
              <a:off x="211025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7" name="Oval 96">
              <a:extLst>
                <a:ext uri="{FF2B5EF4-FFF2-40B4-BE49-F238E27FC236}">
                  <a16:creationId xmlns:a16="http://schemas.microsoft.com/office/drawing/2014/main" id="{5E08CE76-1221-787E-AA99-3E2E6AEC20A0}"/>
                </a:ext>
              </a:extLst>
            </p:cNvPr>
            <p:cNvSpPr/>
            <p:nvPr/>
          </p:nvSpPr>
          <p:spPr bwMode="auto">
            <a:xfrm rot="16200000" flipH="1">
              <a:off x="248088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8" name="Oval 97">
              <a:extLst>
                <a:ext uri="{FF2B5EF4-FFF2-40B4-BE49-F238E27FC236}">
                  <a16:creationId xmlns:a16="http://schemas.microsoft.com/office/drawing/2014/main" id="{B633EE0B-4B44-00A0-EC81-00D8CE72E24E}"/>
                </a:ext>
              </a:extLst>
            </p:cNvPr>
            <p:cNvSpPr/>
            <p:nvPr/>
          </p:nvSpPr>
          <p:spPr bwMode="auto">
            <a:xfrm rot="16200000" flipH="1">
              <a:off x="285152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B2C4282A-0E57-F3DA-B1B3-E74657C9CF9F}"/>
                </a:ext>
              </a:extLst>
            </p:cNvPr>
            <p:cNvSpPr/>
            <p:nvPr/>
          </p:nvSpPr>
          <p:spPr bwMode="auto">
            <a:xfrm flipH="1">
              <a:off x="396341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8D7E182-1229-E958-38C9-EC1269F52A0C}"/>
                </a:ext>
              </a:extLst>
            </p:cNvPr>
            <p:cNvSpPr/>
            <p:nvPr/>
          </p:nvSpPr>
          <p:spPr bwMode="auto">
            <a:xfrm rot="16200000" flipH="1">
              <a:off x="433404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D9EED7B3-88D9-E868-F290-F95A30153EB4}"/>
                </a:ext>
              </a:extLst>
            </p:cNvPr>
            <p:cNvSpPr/>
            <p:nvPr/>
          </p:nvSpPr>
          <p:spPr bwMode="auto">
            <a:xfrm rot="16200000" flipH="1">
              <a:off x="470468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A5E49765-F8F1-BC30-FD19-4563677004B7}"/>
                </a:ext>
              </a:extLst>
            </p:cNvPr>
            <p:cNvSpPr/>
            <p:nvPr/>
          </p:nvSpPr>
          <p:spPr bwMode="auto">
            <a:xfrm rot="16200000" flipH="1">
              <a:off x="507531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19555EF8-509A-3BC1-5804-7A421197FD14}"/>
                </a:ext>
              </a:extLst>
            </p:cNvPr>
            <p:cNvSpPr/>
            <p:nvPr/>
          </p:nvSpPr>
          <p:spPr bwMode="auto">
            <a:xfrm flipH="1">
              <a:off x="359278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5F332CD8-B317-D8B1-73C4-69BCE8AC9160}"/>
                </a:ext>
              </a:extLst>
            </p:cNvPr>
            <p:cNvSpPr/>
            <p:nvPr/>
          </p:nvSpPr>
          <p:spPr bwMode="auto">
            <a:xfrm flipH="1">
              <a:off x="322215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E35483CB-DB85-8D97-1410-97D711A1933F}"/>
                </a:ext>
              </a:extLst>
            </p:cNvPr>
            <p:cNvSpPr/>
            <p:nvPr/>
          </p:nvSpPr>
          <p:spPr bwMode="auto">
            <a:xfrm rot="16200000" flipH="1">
              <a:off x="211025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83E05CCD-6AB6-1284-5692-FE3075A7EA0C}"/>
                </a:ext>
              </a:extLst>
            </p:cNvPr>
            <p:cNvSpPr/>
            <p:nvPr/>
          </p:nvSpPr>
          <p:spPr bwMode="auto">
            <a:xfrm rot="16200000" flipH="1">
              <a:off x="248088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64E278F-A1A5-7C94-CBF9-B070B4F59A85}"/>
                </a:ext>
              </a:extLst>
            </p:cNvPr>
            <p:cNvSpPr/>
            <p:nvPr/>
          </p:nvSpPr>
          <p:spPr bwMode="auto">
            <a:xfrm rot="16200000" flipH="1">
              <a:off x="285152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90C9DA85-89FF-8E64-E13D-5FB5C73A6C5D}"/>
                </a:ext>
              </a:extLst>
            </p:cNvPr>
            <p:cNvSpPr/>
            <p:nvPr/>
          </p:nvSpPr>
          <p:spPr bwMode="auto">
            <a:xfrm flipH="1">
              <a:off x="396341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BAF7D82C-32D1-C55E-1E83-0B75C464BBFD}"/>
                </a:ext>
              </a:extLst>
            </p:cNvPr>
            <p:cNvSpPr/>
            <p:nvPr/>
          </p:nvSpPr>
          <p:spPr bwMode="auto">
            <a:xfrm rot="16200000" flipH="1">
              <a:off x="433404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3A35B21D-43A8-2FA7-EE08-99F8CC443016}"/>
                </a:ext>
              </a:extLst>
            </p:cNvPr>
            <p:cNvSpPr/>
            <p:nvPr/>
          </p:nvSpPr>
          <p:spPr bwMode="auto">
            <a:xfrm rot="16200000" flipH="1">
              <a:off x="470468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3EF25148-3009-5BD3-26B2-AD564F818F01}"/>
                </a:ext>
              </a:extLst>
            </p:cNvPr>
            <p:cNvSpPr/>
            <p:nvPr/>
          </p:nvSpPr>
          <p:spPr bwMode="auto">
            <a:xfrm rot="16200000" flipH="1">
              <a:off x="507531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9E44A32A-8EFF-9D5A-CC62-CB6E5C07FFA4}"/>
                </a:ext>
              </a:extLst>
            </p:cNvPr>
            <p:cNvSpPr/>
            <p:nvPr/>
          </p:nvSpPr>
          <p:spPr bwMode="auto">
            <a:xfrm flipH="1">
              <a:off x="359278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A237C9E-A97B-17DC-BE74-AE292C924D32}"/>
                </a:ext>
              </a:extLst>
            </p:cNvPr>
            <p:cNvSpPr/>
            <p:nvPr/>
          </p:nvSpPr>
          <p:spPr bwMode="auto">
            <a:xfrm flipH="1">
              <a:off x="322215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4" name="Free-form: Shape 113">
            <a:extLst>
              <a:ext uri="{FF2B5EF4-FFF2-40B4-BE49-F238E27FC236}">
                <a16:creationId xmlns:a16="http://schemas.microsoft.com/office/drawing/2014/main" id="{2E6C32E4-EB6B-6A10-3124-64148B97C9B2}"/>
              </a:ext>
            </a:extLst>
          </p:cNvPr>
          <p:cNvSpPr/>
          <p:nvPr userDrawn="1"/>
        </p:nvSpPr>
        <p:spPr bwMode="auto">
          <a:xfrm flipH="1" flipV="1">
            <a:off x="9301878" y="0"/>
            <a:ext cx="2890119" cy="1296237"/>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Up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Title 116">
            <a:extLst>
              <a:ext uri="{FF2B5EF4-FFF2-40B4-BE49-F238E27FC236}">
                <a16:creationId xmlns:a16="http://schemas.microsoft.com/office/drawing/2014/main" id="{726A0F59-738A-17C3-7A2E-64FBCC1117B8}"/>
              </a:ext>
            </a:extLst>
          </p:cNvPr>
          <p:cNvSpPr>
            <a:spLocks noGrp="1"/>
          </p:cNvSpPr>
          <p:nvPr>
            <p:ph type="title" hasCustomPrompt="1"/>
          </p:nvPr>
        </p:nvSpPr>
        <p:spPr>
          <a:xfrm>
            <a:off x="5007430" y="2880351"/>
            <a:ext cx="6061176" cy="123110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0" kern="1200" spc="0" baseline="0" dirty="0">
                <a:solidFill>
                  <a:schemeClr val="bg2"/>
                </a:solidFill>
                <a:latin typeface="Segoe UI Semibold"/>
                <a:ea typeface="+mn-ea"/>
                <a:cs typeface="Segoe UI" panose="020B0502040204020203" pitchFamily="34" charset="0"/>
              </a:defRPr>
            </a:lvl1pPr>
          </a:lstStyle>
          <a:p>
            <a:r>
              <a:rPr lang="en-GB"/>
              <a:t>Thank You!</a:t>
            </a:r>
            <a:endParaRPr lang="en-US"/>
          </a:p>
        </p:txBody>
      </p:sp>
    </p:spTree>
    <p:extLst>
      <p:ext uri="{BB962C8B-B14F-4D97-AF65-F5344CB8AC3E}">
        <p14:creationId xmlns:p14="http://schemas.microsoft.com/office/powerpoint/2010/main" val="324926058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Case Study">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906836D4-9650-99C4-65C5-3B7068D380B8}"/>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71" name="Picture Placeholder 56">
            <a:extLst>
              <a:ext uri="{FF2B5EF4-FFF2-40B4-BE49-F238E27FC236}">
                <a16:creationId xmlns:a16="http://schemas.microsoft.com/office/drawing/2014/main" id="{1CC7473D-C9C8-1A3A-EC7E-C52F57C95770}"/>
              </a:ext>
            </a:extLst>
          </p:cNvPr>
          <p:cNvSpPr>
            <a:spLocks noGrp="1"/>
          </p:cNvSpPr>
          <p:nvPr>
            <p:ph type="pic" sz="quarter" idx="16" hasCustomPrompt="1"/>
          </p:nvPr>
        </p:nvSpPr>
        <p:spPr>
          <a:xfrm>
            <a:off x="884739" y="654733"/>
            <a:ext cx="1007561" cy="1007561"/>
          </a:xfrm>
          <a:prstGeom prst="ellipse">
            <a:avLst/>
          </a:prstGeom>
        </p:spPr>
        <p:txBody>
          <a:bodyPr anchor="ctr">
            <a:noAutofit/>
          </a:bodyPr>
          <a:lstStyle>
            <a:lvl1pPr marL="0" indent="0" algn="ctr">
              <a:buNone/>
              <a:defRPr sz="1200">
                <a:latin typeface="+mj-lt"/>
              </a:defRPr>
            </a:lvl1pPr>
          </a:lstStyle>
          <a:p>
            <a:r>
              <a:rPr lang="en-US"/>
              <a:t>Customer Logo</a:t>
            </a:r>
          </a:p>
        </p:txBody>
      </p:sp>
      <p:sp>
        <p:nvSpPr>
          <p:cNvPr id="54" name="Rectangle: Rounded Corners 53">
            <a:extLst>
              <a:ext uri="{FF2B5EF4-FFF2-40B4-BE49-F238E27FC236}">
                <a16:creationId xmlns:a16="http://schemas.microsoft.com/office/drawing/2014/main" id="{D6FF23F7-0179-D465-734F-A0770053D887}"/>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2" name="Text Placeholder 61">
            <a:extLst>
              <a:ext uri="{FF2B5EF4-FFF2-40B4-BE49-F238E27FC236}">
                <a16:creationId xmlns:a16="http://schemas.microsoft.com/office/drawing/2014/main" id="{937ACF11-830E-2F0E-DF5A-0EF9D7F71F30}"/>
              </a:ext>
            </a:extLst>
          </p:cNvPr>
          <p:cNvSpPr>
            <a:spLocks noGrp="1"/>
          </p:cNvSpPr>
          <p:nvPr userDrawn="1">
            <p:ph type="body" sz="quarter" idx="10" hasCustomPrompt="1"/>
          </p:nvPr>
        </p:nvSpPr>
        <p:spPr>
          <a:xfrm>
            <a:off x="6096000" y="620645"/>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userDrawn="1">
            <p:ph type="body" sz="quarter" idx="11" hasCustomPrompt="1"/>
          </p:nvPr>
        </p:nvSpPr>
        <p:spPr>
          <a:xfrm>
            <a:off x="6096000" y="252927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userDrawn="1">
            <p:ph type="body" sz="quarter" idx="12" hasCustomPrompt="1"/>
          </p:nvPr>
        </p:nvSpPr>
        <p:spPr>
          <a:xfrm>
            <a:off x="6096000" y="443790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9" name="Text Placeholder 61">
            <a:extLst>
              <a:ext uri="{FF2B5EF4-FFF2-40B4-BE49-F238E27FC236}">
                <a16:creationId xmlns:a16="http://schemas.microsoft.com/office/drawing/2014/main" id="{20199137-1F97-7000-2257-B8E31B6B0380}"/>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2" name="Text Placeholder 23">
            <a:extLst>
              <a:ext uri="{FF2B5EF4-FFF2-40B4-BE49-F238E27FC236}">
                <a16:creationId xmlns:a16="http://schemas.microsoft.com/office/drawing/2014/main" id="{C6AF23F4-F4F6-9427-C132-5DBD2F7CBE9A}"/>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211292766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824">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ustomer Story with Challenges and Solutions">
    <p:spTree>
      <p:nvGrpSpPr>
        <p:cNvPr id="1" name=""/>
        <p:cNvGrpSpPr/>
        <p:nvPr/>
      </p:nvGrpSpPr>
      <p:grpSpPr>
        <a:xfrm>
          <a:off x="0" y="0"/>
          <a:ext cx="0" cy="0"/>
          <a:chOff x="0" y="0"/>
          <a:chExt cx="0" cy="0"/>
        </a:xfrm>
      </p:grpSpPr>
      <p:sp>
        <p:nvSpPr>
          <p:cNvPr id="11" name="Text Placeholder 36">
            <a:extLst>
              <a:ext uri="{FF2B5EF4-FFF2-40B4-BE49-F238E27FC236}">
                <a16:creationId xmlns:a16="http://schemas.microsoft.com/office/drawing/2014/main" id="{478BC982-2A36-795E-AC8C-1ED253B2485C}"/>
              </a:ext>
            </a:extLst>
          </p:cNvPr>
          <p:cNvSpPr txBox="1">
            <a:spLocks/>
          </p:cNvSpPr>
          <p:nvPr userDrawn="1"/>
        </p:nvSpPr>
        <p:spPr>
          <a:xfrm>
            <a:off x="0" y="6577011"/>
            <a:ext cx="1943415" cy="280989"/>
          </a:xfrm>
          <a:prstGeom prst="round1Rect">
            <a:avLst>
              <a:gd name="adj" fmla="val 23446"/>
            </a:avLst>
          </a:prstGeom>
          <a:solidFill>
            <a:schemeClr val="bg2"/>
          </a:solidFill>
        </p:spPr>
        <p:txBody>
          <a:bodyPr vert="horz" wrap="square" lIns="91440" tIns="0" rIns="9144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bg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hlinkClick r:id="rId2">
                <a:extLst>
                  <a:ext uri="{A12FA001-AC4F-418D-AE19-62706E023703}">
                    <ahyp:hlinkClr xmlns:ahyp="http://schemas.microsoft.com/office/drawing/2018/hyperlinkcolor" val="tx"/>
                  </a:ext>
                </a:extLst>
              </a:hlinkClick>
            </a:endParaRPr>
          </a:p>
        </p:txBody>
      </p:sp>
      <p:sp>
        <p:nvSpPr>
          <p:cNvPr id="62" name="Text Placeholder 42">
            <a:extLst>
              <a:ext uri="{FF2B5EF4-FFF2-40B4-BE49-F238E27FC236}">
                <a16:creationId xmlns:a16="http://schemas.microsoft.com/office/drawing/2014/main" id="{07BCA9C2-6910-568D-333B-1A854A41C3C3}"/>
              </a:ext>
            </a:extLst>
          </p:cNvPr>
          <p:cNvSpPr>
            <a:spLocks noGrp="1"/>
          </p:cNvSpPr>
          <p:nvPr>
            <p:ph type="body" sz="quarter" idx="28" hasCustomPrompt="1"/>
          </p:nvPr>
        </p:nvSpPr>
        <p:spPr>
          <a:xfrm>
            <a:off x="420796" y="6577011"/>
            <a:ext cx="1522620" cy="280989"/>
          </a:xfrm>
          <a:noFill/>
        </p:spPr>
        <p:txBody>
          <a:bodyPr wrap="square" lIns="0" rIns="91440" anchor="ctr">
            <a:noAutofit/>
          </a:bodyPr>
          <a:lstStyle>
            <a:lvl1pPr marL="0" indent="0">
              <a:buNone/>
              <a:defRPr sz="1100">
                <a:solidFill>
                  <a:schemeClr val="bg1"/>
                </a:solidFill>
                <a:latin typeface="+mj-lt"/>
              </a:defRPr>
            </a:lvl1pPr>
          </a:lstStyle>
          <a:p>
            <a:pPr lvl="0"/>
            <a:r>
              <a:rPr lang="en-US"/>
              <a:t>Link to story here</a:t>
            </a:r>
          </a:p>
        </p:txBody>
      </p:sp>
      <p:sp>
        <p:nvSpPr>
          <p:cNvPr id="3" name="Rectangle: Rounded Corners 2">
            <a:extLst>
              <a:ext uri="{FF2B5EF4-FFF2-40B4-BE49-F238E27FC236}">
                <a16:creationId xmlns:a16="http://schemas.microsoft.com/office/drawing/2014/main" id="{1FEDC275-2207-E6FD-F6F4-A1651D76CE63}"/>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C072B63B-C396-DF4A-3BD9-6A1CF32C5077}"/>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43" name="Text Placeholder 42">
            <a:extLst>
              <a:ext uri="{FF2B5EF4-FFF2-40B4-BE49-F238E27FC236}">
                <a16:creationId xmlns:a16="http://schemas.microsoft.com/office/drawing/2014/main" id="{E19DFBAC-8894-430B-C66E-65F124E386B9}"/>
              </a:ext>
            </a:extLst>
          </p:cNvPr>
          <p:cNvSpPr>
            <a:spLocks noGrp="1"/>
          </p:cNvSpPr>
          <p:nvPr>
            <p:ph type="body" sz="quarter" idx="17"/>
          </p:nvPr>
        </p:nvSpPr>
        <p:spPr>
          <a:xfrm>
            <a:off x="588263" y="1903420"/>
            <a:ext cx="4064698" cy="276999"/>
          </a:xfrm>
        </p:spPr>
        <p:txBody>
          <a:bodyPr>
            <a:spAutoFit/>
          </a:bodyPr>
          <a:lstStyle>
            <a:lvl1pPr marL="0" indent="0">
              <a:spcBef>
                <a:spcPts val="0"/>
              </a:spcBef>
              <a:buNone/>
              <a:defRPr sz="1800">
                <a:latin typeface="+mj-lt"/>
              </a:defRPr>
            </a:lvl1pPr>
          </a:lstStyle>
          <a:p>
            <a:pPr lvl="0"/>
            <a:r>
              <a:rPr lang="en-US"/>
              <a:t>Click to edit Master text styles</a:t>
            </a:r>
          </a:p>
        </p:txBody>
      </p:sp>
      <p:sp>
        <p:nvSpPr>
          <p:cNvPr id="44" name="Text Placeholder 42">
            <a:extLst>
              <a:ext uri="{FF2B5EF4-FFF2-40B4-BE49-F238E27FC236}">
                <a16:creationId xmlns:a16="http://schemas.microsoft.com/office/drawing/2014/main" id="{74693372-C7CF-271D-C913-E49A35829D11}"/>
              </a:ext>
            </a:extLst>
          </p:cNvPr>
          <p:cNvSpPr>
            <a:spLocks noGrp="1"/>
          </p:cNvSpPr>
          <p:nvPr>
            <p:ph type="body" sz="quarter" idx="18"/>
          </p:nvPr>
        </p:nvSpPr>
        <p:spPr>
          <a:xfrm>
            <a:off x="588263" y="2248919"/>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54" name="Picture Placeholder 56">
            <a:extLst>
              <a:ext uri="{FF2B5EF4-FFF2-40B4-BE49-F238E27FC236}">
                <a16:creationId xmlns:a16="http://schemas.microsoft.com/office/drawing/2014/main" id="{B4FCB2C3-CA55-303A-D13A-D71F3A8414A6}"/>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sp>
        <p:nvSpPr>
          <p:cNvPr id="9" name="Picture Placeholder 71">
            <a:extLst>
              <a:ext uri="{FF2B5EF4-FFF2-40B4-BE49-F238E27FC236}">
                <a16:creationId xmlns:a16="http://schemas.microsoft.com/office/drawing/2014/main" id="{B9943F8F-FC84-1B6B-4173-0985783BB9A7}"/>
              </a:ext>
            </a:extLst>
          </p:cNvPr>
          <p:cNvSpPr>
            <a:spLocks noGrp="1"/>
          </p:cNvSpPr>
          <p:nvPr>
            <p:ph type="pic" sz="quarter" idx="30" hasCustomPrompt="1"/>
          </p:nvPr>
        </p:nvSpPr>
        <p:spPr>
          <a:xfrm rot="5400000">
            <a:off x="5440746" y="-54044"/>
            <a:ext cx="5841861" cy="6807201"/>
          </a:xfrm>
          <a:prstGeom prst="round2SameRect">
            <a:avLst>
              <a:gd name="adj1" fmla="val 3406"/>
              <a:gd name="adj2" fmla="val 0"/>
            </a:avLst>
          </a:prstGeom>
          <a:solidFill>
            <a:schemeClr val="bg1">
              <a:lumMod val="95000"/>
            </a:schemeClr>
          </a:solidFill>
        </p:spPr>
        <p:txBody>
          <a:bodyPr vert="vert270"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241746994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6117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51044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3483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B1BA-BA8F-427E-3613-C9E25E230DBD}"/>
              </a:ext>
            </a:extLst>
          </p:cNvPr>
          <p:cNvSpPr>
            <a:spLocks noGrp="1"/>
          </p:cNvSpPr>
          <p:nvPr>
            <p:ph type="title"/>
          </p:nvPr>
        </p:nvSpPr>
        <p:spPr>
          <a:xfrm>
            <a:off x="588263" y="457200"/>
            <a:ext cx="5029200" cy="492443"/>
          </a:xfrm>
        </p:spPr>
        <p:txBody>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6251E416-A8C3-10DF-2148-1E524ADBD1EB}"/>
              </a:ext>
            </a:extLst>
          </p:cNvPr>
          <p:cNvSpPr>
            <a:spLocks noGrp="1"/>
          </p:cNvSpPr>
          <p:nvPr>
            <p:ph type="pic" sz="quarter" idx="10"/>
          </p:nvPr>
        </p:nvSpPr>
        <p:spPr>
          <a:xfrm>
            <a:off x="6096000" y="0"/>
            <a:ext cx="6096000" cy="6858000"/>
          </a:xfrm>
        </p:spPr>
        <p:txBody>
          <a:bodyPr/>
          <a:lstStyle/>
          <a:p>
            <a:endParaRPr lang="en-US"/>
          </a:p>
        </p:txBody>
      </p:sp>
      <p:sp>
        <p:nvSpPr>
          <p:cNvPr id="14" name="Text Placeholder 13">
            <a:extLst>
              <a:ext uri="{FF2B5EF4-FFF2-40B4-BE49-F238E27FC236}">
                <a16:creationId xmlns:a16="http://schemas.microsoft.com/office/drawing/2014/main" id="{E39FFECB-9444-690A-0B15-2ADEA9B47CE3}"/>
              </a:ext>
            </a:extLst>
          </p:cNvPr>
          <p:cNvSpPr>
            <a:spLocks noGrp="1"/>
          </p:cNvSpPr>
          <p:nvPr>
            <p:ph type="body" sz="quarter" idx="11"/>
          </p:nvPr>
        </p:nvSpPr>
        <p:spPr>
          <a:xfrm>
            <a:off x="588262" y="2449513"/>
            <a:ext cx="5074920" cy="4114800"/>
          </a:xfrm>
          <a:solidFill>
            <a:schemeClr val="bg1"/>
          </a:solidFill>
          <a:effectLst>
            <a:outerShdw blurRad="254000" algn="ctr" rotWithShape="0">
              <a:prstClr val="black">
                <a:alpha val="20000"/>
              </a:prstClr>
            </a:outerShdw>
          </a:effectLst>
        </p:spPr>
        <p:txBody>
          <a:bodyPr lIns="365760" tIns="228600" rIns="182880" bIns="228600">
            <a:noAutofit/>
          </a:bodyPr>
          <a:lstStyle>
            <a:lvl1pPr marL="0" indent="0">
              <a:buNone/>
              <a:defRPr sz="1600"/>
            </a:lvl1pPr>
            <a:lvl2pPr marL="228600" indent="0">
              <a:buNone/>
              <a:defRPr sz="1400"/>
            </a:lvl2pPr>
            <a:lvl3pPr marL="457200" indent="0">
              <a:buNone/>
              <a:defRPr sz="1100"/>
            </a:lvl3pPr>
            <a:lvl4pPr marL="661988" indent="0">
              <a:buNone/>
              <a:defRPr sz="1050"/>
            </a:lvl4pPr>
            <a:lvl5pPr marL="855663"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4228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2008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6359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68457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38197" y="260049"/>
            <a:ext cx="6337904" cy="63379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1597083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4393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71468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10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6720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2649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3E1232D7-156C-D962-60CF-298181917F06}"/>
              </a:ext>
            </a:extLst>
          </p:cNvPr>
          <p:cNvSpPr>
            <a:spLocks noGrp="1"/>
          </p:cNvSpPr>
          <p:nvPr>
            <p:ph type="body" sz="quarter" idx="10"/>
          </p:nvPr>
        </p:nvSpPr>
        <p:spPr>
          <a:xfrm>
            <a:off x="584200" y="1067356"/>
            <a:ext cx="11025188" cy="369332"/>
          </a:xfrm>
        </p:spPr>
        <p:txBody>
          <a:bodyPr/>
          <a:lstStyle>
            <a:lvl1pPr marL="0" indent="0">
              <a:buNone/>
              <a:defRPr sz="2400" spc="-20" baseline="0">
                <a:solidFill>
                  <a:schemeClr val="tx2"/>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1540449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4B426E-6B8A-3A28-C1F9-08B57628A60D}"/>
              </a:ext>
            </a:extLst>
          </p:cNvPr>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logo&#10;">
            <a:extLst>
              <a:ext uri="{FF2B5EF4-FFF2-40B4-BE49-F238E27FC236}">
                <a16:creationId xmlns:a16="http://schemas.microsoft.com/office/drawing/2014/main" id="{014E4AC0-20E8-C5B0-3F93-30EEC20FA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585788"/>
            <a:ext cx="1399875" cy="299573"/>
          </a:xfrm>
          <a:prstGeom prst="rect">
            <a:avLst/>
          </a:prstGeom>
        </p:spPr>
      </p:pic>
    </p:spTree>
    <p:extLst>
      <p:ext uri="{BB962C8B-B14F-4D97-AF65-F5344CB8AC3E}">
        <p14:creationId xmlns:p14="http://schemas.microsoft.com/office/powerpoint/2010/main" val="8553122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07743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40990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65381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80702" y="194129"/>
            <a:ext cx="6311298" cy="63112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525734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81150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4031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200912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365345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910112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6473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618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03908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7473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086175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56117" y="53298"/>
            <a:ext cx="6592960" cy="659296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056759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82794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4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0716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28604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3921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24613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38130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375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27324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848227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Titl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6" name="Dark: Create impact faster">
            <a:extLst>
              <a:ext uri="{FF2B5EF4-FFF2-40B4-BE49-F238E27FC236}">
                <a16:creationId xmlns:a16="http://schemas.microsoft.com/office/drawing/2014/main" id="{CFC91BBC-1960-4789-9C92-73EDA57735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ltGray">
          <a:xfrm>
            <a:off x="5852811" y="266700"/>
            <a:ext cx="6324600" cy="6324600"/>
          </a:xfrm>
          <a:prstGeom prst="rect">
            <a:avLst/>
          </a:prstGeom>
        </p:spPr>
      </p:pic>
    </p:spTree>
    <p:extLst>
      <p:ext uri="{BB962C8B-B14F-4D97-AF65-F5344CB8AC3E}">
        <p14:creationId xmlns:p14="http://schemas.microsoft.com/office/powerpoint/2010/main" val="1609940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753072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142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994817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286182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586393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8375" y="1033463"/>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8375" y="44249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8375" y="48313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69912" y="1047750"/>
            <a:ext cx="1270000" cy="1133475"/>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2928509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3126844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2928102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064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66800" y="1623526"/>
            <a:ext cx="10540999" cy="421753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66801" y="2191554"/>
            <a:ext cx="10058399" cy="2195395"/>
          </a:xfrm>
          <a:noFill/>
        </p:spPr>
        <p:txBody>
          <a:bodyPr wrap="square" lIns="457200" tIns="0" rIns="182880" bIns="0" anchor="b" anchorCtr="0">
            <a:normAutofit/>
          </a:bodyPr>
          <a:lstStyle>
            <a:lvl1pPr algn="l" defTabSz="932742" rtl="0" eaLnBrk="1" latinLnBrk="0" hangingPunct="1">
              <a:lnSpc>
                <a:spcPct val="9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66801" y="4705389"/>
            <a:ext cx="10056883"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66801" y="5111789"/>
            <a:ext cx="10056882"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84200" y="866944"/>
            <a:ext cx="1460500" cy="1463040"/>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a:stretch>
            <a:fillRect/>
          </a:stretch>
        </p:blipFill>
        <p:spPr>
          <a:xfrm>
            <a:off x="862537" y="1222206"/>
            <a:ext cx="1079086" cy="969348"/>
          </a:xfrm>
          <a:prstGeom prst="rect">
            <a:avLst/>
          </a:prstGeom>
        </p:spPr>
      </p:pic>
    </p:spTree>
    <p:extLst>
      <p:ext uri="{BB962C8B-B14F-4D97-AF65-F5344CB8AC3E}">
        <p14:creationId xmlns:p14="http://schemas.microsoft.com/office/powerpoint/2010/main" val="1988751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15711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title 2">
    <p:bg>
      <p:bgRef idx="1001">
        <a:schemeClr val="bg2"/>
      </p:bgRef>
    </p:bg>
    <p:spTree>
      <p:nvGrpSpPr>
        <p:cNvPr id="1" name=""/>
        <p:cNvGrpSpPr/>
        <p:nvPr/>
      </p:nvGrpSpPr>
      <p:grpSpPr>
        <a:xfrm>
          <a:off x="0" y="0"/>
          <a:ext cx="0" cy="0"/>
          <a:chOff x="0" y="0"/>
          <a:chExt cx="0" cy="0"/>
        </a:xfrm>
      </p:grpSpPr>
      <p:pic>
        <p:nvPicPr>
          <p:cNvPr id="7" name="Dark: Break through barriers">
            <a:extLst>
              <a:ext uri="{FF2B5EF4-FFF2-40B4-BE49-F238E27FC236}">
                <a16:creationId xmlns:a16="http://schemas.microsoft.com/office/drawing/2014/main" id="{DD933C26-17AD-4009-92E5-51D531D61A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ltGray">
          <a:xfrm>
            <a:off x="5693594" y="292101"/>
            <a:ext cx="6271552" cy="627154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4005208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33695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63493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08572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56007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30524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3771901" y="0"/>
            <a:ext cx="8420100" cy="6858000"/>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8191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161"/>
          <a:stretch/>
        </p:blipFill>
        <p:spPr bwMode="ltGray">
          <a:xfrm>
            <a:off x="0" y="-1"/>
            <a:ext cx="12192001"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8914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5334001" y="-1"/>
            <a:ext cx="6858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36481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57"/>
          <a:stretch/>
        </p:blipFill>
        <p:spPr bwMode="ltGray">
          <a:xfrm>
            <a:off x="0" y="-1"/>
            <a:ext cx="12192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08621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202937" y="1464400"/>
            <a:ext cx="6989063" cy="3929199"/>
          </a:xfrm>
          <a:prstGeom prst="roundRect">
            <a:avLst>
              <a:gd name="adj" fmla="val 0"/>
            </a:avLst>
          </a:prstGeom>
          <a:blipFill>
            <a:blip r:embed="rId2"/>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42607774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ltGray">
          <a:xfrm>
            <a:off x="5854695" y="152401"/>
            <a:ext cx="6347416" cy="634740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spTree>
    <p:extLst>
      <p:ext uri="{BB962C8B-B14F-4D97-AF65-F5344CB8AC3E}">
        <p14:creationId xmlns:p14="http://schemas.microsoft.com/office/powerpoint/2010/main" val="1678928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713894" y="585216"/>
            <a:ext cx="2625967" cy="5687568"/>
          </a:xfrm>
          <a:prstGeom prst="roundRect">
            <a:avLst>
              <a:gd name="adj" fmla="val 8222"/>
            </a:avLst>
          </a:prstGeom>
          <a:blipFill>
            <a:blip r:embed="rId2"/>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6356476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395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6405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220476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18638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7515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175997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1453289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sp>
        <p:nvSpPr>
          <p:cNvPr id="35" name="Freeform: Shape 7">
            <a:extLst>
              <a:ext uri="{FF2B5EF4-FFF2-40B4-BE49-F238E27FC236}">
                <a16:creationId xmlns:a16="http://schemas.microsoft.com/office/drawing/2014/main" id="{88D7459A-787E-7208-CE84-4169E8DAAF16}"/>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C6EEFF52-3FE4-7FB1-488F-DDEC308643F7}"/>
              </a:ext>
            </a:extLst>
          </p:cNvPr>
          <p:cNvSpPr/>
          <p:nvPr userDrawn="1"/>
        </p:nvSpPr>
        <p:spPr>
          <a:xfrm rot="10800000" flipH="1">
            <a:off x="1" y="1959429"/>
            <a:ext cx="293688" cy="3547068"/>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4" name="Graphic 33">
            <a:extLst>
              <a:ext uri="{FF2B5EF4-FFF2-40B4-BE49-F238E27FC236}">
                <a16:creationId xmlns:a16="http://schemas.microsoft.com/office/drawing/2014/main" id="{6621EBC7-D089-A311-51C8-34B5C7C4FF2B}"/>
              </a:ext>
            </a:extLst>
          </p:cNvPr>
          <p:cNvPicPr>
            <a:picLocks noChangeAspect="1"/>
          </p:cNvPicPr>
          <p:nvPr userDrawn="1"/>
        </p:nvPicPr>
        <p:blipFill rotWithShape="1">
          <a:blip r:embed="rId2">
            <a:alphaModFix amt="44000"/>
            <a:extLst>
              <a:ext uri="{96DAC541-7B7A-43D3-8B79-37D633B846F1}">
                <asvg:svgBlip xmlns:asvg="http://schemas.microsoft.com/office/drawing/2016/SVG/main" r:embed="rId3"/>
              </a:ext>
            </a:extLst>
          </a:blip>
          <a:srcRect r="13100"/>
          <a:stretch/>
        </p:blipFill>
        <p:spPr>
          <a:xfrm>
            <a:off x="4044201" y="0"/>
            <a:ext cx="8166849" cy="6864864"/>
          </a:xfrm>
          <a:prstGeom prst="rect">
            <a:avLst/>
          </a:prstGeom>
        </p:spPr>
      </p:pic>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4">
              <a:lum bright="100000"/>
              <a:extLst>
                <a:ext uri="{96DAC541-7B7A-43D3-8B79-37D633B846F1}">
                  <asvg:svgBlip xmlns:asvg="http://schemas.microsoft.com/office/drawing/2016/SVG/main" r:embed="rId5"/>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1648202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rgbClr val="0098FF"/>
                </a:gs>
                <a:gs pos="50000">
                  <a:srgbClr val="00BCFF"/>
                </a:gs>
                <a:gs pos="100000">
                  <a:srgbClr val="00E1FF"/>
                </a:gs>
              </a:gsLst>
              <a:lin ang="18899822"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rgbClr val="0098FF"/>
                </a:gs>
                <a:gs pos="50000">
                  <a:srgbClr val="00BCFF"/>
                </a:gs>
                <a:gs pos="100000">
                  <a:srgbClr val="00E1FF"/>
                </a:gs>
              </a:gsLst>
              <a:lin ang="162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rgbClr val="0098FF"/>
                </a:gs>
                <a:gs pos="50000">
                  <a:srgbClr val="00BCFF"/>
                </a:gs>
                <a:gs pos="100000">
                  <a:srgbClr val="00E1FF"/>
                </a:gs>
              </a:gsLst>
              <a:lin ang="1350049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rgbClr val="0098FF"/>
                </a:gs>
                <a:gs pos="50000">
                  <a:srgbClr val="00BCFF"/>
                </a:gs>
                <a:gs pos="100000">
                  <a:srgbClr val="00E1FF"/>
                </a:gs>
              </a:gsLst>
              <a:lin ang="1349949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rgbClr val="0098FF"/>
                </a:gs>
                <a:gs pos="50000">
                  <a:srgbClr val="00BCFF"/>
                </a:gs>
                <a:gs pos="100000">
                  <a:srgbClr val="00E1FF"/>
                </a:gs>
              </a:gsLst>
              <a:lin ang="1349949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0" y="-3432"/>
            <a:ext cx="121815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742826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584200" y="585788"/>
            <a:ext cx="2855205" cy="28932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ltGray">
          <a:xfrm>
            <a:off x="5453615" y="50801"/>
            <a:ext cx="6597966" cy="6597956"/>
          </a:xfrm>
          <a:prstGeom prst="rect">
            <a:avLst/>
          </a:prstGeom>
        </p:spPr>
      </p:pic>
    </p:spTree>
    <p:extLst>
      <p:ext uri="{BB962C8B-B14F-4D97-AF65-F5344CB8AC3E}">
        <p14:creationId xmlns:p14="http://schemas.microsoft.com/office/powerpoint/2010/main" val="475848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EDDFD20-6820-7614-53E3-FB6B5F7B094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4" t="4578" r="2556" b="4398"/>
          <a:stretch/>
        </p:blipFill>
        <p:spPr>
          <a:xfrm>
            <a:off x="-1" y="0"/>
            <a:ext cx="12235543" cy="6969760"/>
          </a:xfrm>
          <a:prstGeom prst="rect">
            <a:avLst/>
          </a:prstGeom>
        </p:spPr>
      </p:pic>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4">
              <a:lum bright="100000"/>
              <a:extLst>
                <a:ext uri="{96DAC541-7B7A-43D3-8B79-37D633B846F1}">
                  <asvg:svgBlip xmlns:asvg="http://schemas.microsoft.com/office/drawing/2016/SVG/main" r:embed="rId5"/>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168003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rgbClr val="3377A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rgbClr val="1083C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rgbClr val="1083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rgbClr val="3377A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807475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1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pic>
        <p:nvPicPr>
          <p:cNvPr id="10" name="Graphic 9">
            <a:extLst>
              <a:ext uri="{FF2B5EF4-FFF2-40B4-BE49-F238E27FC236}">
                <a16:creationId xmlns:a16="http://schemas.microsoft.com/office/drawing/2014/main" id="{D63CE7AC-DABC-6528-332D-B1D2ED70E3B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9425"/>
          <a:stretch/>
        </p:blipFill>
        <p:spPr>
          <a:xfrm>
            <a:off x="3673215" y="0"/>
            <a:ext cx="8518786" cy="6870188"/>
          </a:xfrm>
          <a:prstGeom prst="rect">
            <a:avLst/>
          </a:prstGeom>
        </p:spPr>
      </p:pic>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597907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rgbClr val="057BC4"/>
              </a:gs>
              <a:gs pos="50000">
                <a:srgbClr val="025083"/>
              </a:gs>
              <a:gs pos="100000">
                <a:srgbClr val="00264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rgbClr val="4CB1FF"/>
              </a:gs>
              <a:gs pos="63000">
                <a:srgbClr val="0088EE"/>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gradFill>
            <a:gsLst>
              <a:gs pos="0">
                <a:srgbClr val="00BFEC"/>
              </a:gs>
              <a:gs pos="50000">
                <a:srgbClr val="008EC9"/>
              </a:gs>
              <a:gs pos="100000">
                <a:srgbClr val="005EA6"/>
              </a:gs>
            </a:gsLst>
            <a:lin ang="18939291"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11618" y="0"/>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rgbClr val="0A2A53"/>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179920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r:embed="rId4">
            <a:grayscl/>
            <a:alphaModFix amt="4000"/>
            <a:extLst>
              <a:ext uri="{96DAC541-7B7A-43D3-8B79-37D633B846F1}">
                <asvg:svgBlip xmlns:asvg="http://schemas.microsoft.com/office/drawing/2016/SVG/main" r:embed="rId5"/>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224675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06ECE1D-8677-BBB5-4B8C-8B79C77928E7}"/>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3" name="Freeform: Shape 2">
            <a:extLst>
              <a:ext uri="{FF2B5EF4-FFF2-40B4-BE49-F238E27FC236}">
                <a16:creationId xmlns:a16="http://schemas.microsoft.com/office/drawing/2014/main" id="{B1BB3C6A-CD88-BA7F-FDD5-766DB2850DCF}"/>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Freeform: Shape 3">
            <a:extLst>
              <a:ext uri="{FF2B5EF4-FFF2-40B4-BE49-F238E27FC236}">
                <a16:creationId xmlns:a16="http://schemas.microsoft.com/office/drawing/2014/main" id="{DF69AE36-ABC0-A0B5-13F2-73AFBA4E6484}"/>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7" name="Group 6">
            <a:extLst>
              <a:ext uri="{FF2B5EF4-FFF2-40B4-BE49-F238E27FC236}">
                <a16:creationId xmlns:a16="http://schemas.microsoft.com/office/drawing/2014/main" id="{CD0F9DFA-B0C9-1937-80E5-EA456BAF951E}"/>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18E258A2-A83D-6978-F256-633D89BA78CE}"/>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8A533A25-F914-A9A5-D84A-ABC9EEC08341}"/>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ECA051C-090C-899C-CBE2-FAE5D15C197C}"/>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8EE1125-D59B-5748-163B-4E0B86A09A5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7F66EB3-F27A-3DA9-9DAD-88A6C0178165}"/>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D2F46483-8FB7-2F57-3F95-FF57C18153ED}"/>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2B7E7AA8-1F3D-2007-E572-37DAA0AE6FCC}"/>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80F600B-49DE-1101-D909-296849FE7D45}"/>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9E6E00F-F05F-6D76-DA36-61817B43FCB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BBB7E2B-5BA6-CD57-275B-046906683F48}"/>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91F8438C-7CCE-EA71-2D22-E0363782C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9" name="Title 1"/>
          <p:cNvSpPr>
            <a:spLocks noGrp="1"/>
          </p:cNvSpPr>
          <p:nvPr>
            <p:ph type="title" hasCustomPrompt="1"/>
          </p:nvPr>
        </p:nvSpPr>
        <p:spPr>
          <a:xfrm>
            <a:off x="604894" y="2896041"/>
            <a:ext cx="8374006" cy="1661993"/>
          </a:xfrm>
          <a:noFill/>
        </p:spPr>
        <p:txBody>
          <a:bodyPr wrap="square" lIns="0" tIns="0" rIns="0" bIns="0" anchor="ctr" anchorCtr="0">
            <a:spAutoFit/>
          </a:bodyPr>
          <a:lstStyle>
            <a:lvl1pPr marL="0" algn="l" defTabSz="932742" rtl="0" eaLnBrk="1" latinLnBrk="0" hangingPunct="1">
              <a:lnSpc>
                <a:spcPct val="100000"/>
              </a:lnSpc>
              <a:spcBef>
                <a:spcPct val="0"/>
              </a:spcBef>
              <a:buNone/>
              <a:defRPr lang="en-US" sz="5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Tree>
    <p:extLst>
      <p:ext uri="{BB962C8B-B14F-4D97-AF65-F5344CB8AC3E}">
        <p14:creationId xmlns:p14="http://schemas.microsoft.com/office/powerpoint/2010/main" val="1850210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65549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543678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060590"/>
      </p:ext>
    </p:extLst>
  </p:cSld>
  <p:clrMapOvr>
    <a:masterClrMapping/>
  </p:clrMapOvr>
  <p:transition>
    <p:fade/>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81450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2042" y="581026"/>
            <a:ext cx="2857363" cy="295064"/>
          </a:xfrm>
          <a:prstGeom prst="rect">
            <a:avLst/>
          </a:prstGeom>
        </p:spPr>
      </p:pic>
    </p:spTree>
    <p:extLst>
      <p:ext uri="{BB962C8B-B14F-4D97-AF65-F5344CB8AC3E}">
        <p14:creationId xmlns:p14="http://schemas.microsoft.com/office/powerpoint/2010/main" val="2031193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6691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7AC9E-719B-4D69-53BF-147A8845414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85777" y="674359"/>
            <a:ext cx="841172" cy="475075"/>
          </a:xfrm>
          <a:prstGeom prst="rect">
            <a:avLst/>
          </a:prstGeom>
        </p:spPr>
      </p:pic>
      <p:pic>
        <p:nvPicPr>
          <p:cNvPr id="4" name="Picture 3">
            <a:extLst>
              <a:ext uri="{FF2B5EF4-FFF2-40B4-BE49-F238E27FC236}">
                <a16:creationId xmlns:a16="http://schemas.microsoft.com/office/drawing/2014/main" id="{B0EA57A7-89E2-A1E6-1C5C-F607D84BDB4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6889" y="699829"/>
            <a:ext cx="724398" cy="424136"/>
          </a:xfrm>
          <a:prstGeom prst="rect">
            <a:avLst/>
          </a:prstGeom>
        </p:spPr>
      </p:pic>
      <p:pic>
        <p:nvPicPr>
          <p:cNvPr id="5" name="Picture 4">
            <a:extLst>
              <a:ext uri="{FF2B5EF4-FFF2-40B4-BE49-F238E27FC236}">
                <a16:creationId xmlns:a16="http://schemas.microsoft.com/office/drawing/2014/main" id="{3700ACFA-B572-CAFD-A9CB-FDBFFB4C9A23}"/>
              </a:ext>
            </a:extLst>
          </p:cNvPr>
          <p:cNvPicPr>
            <a:picLocks noChangeAspect="1"/>
          </p:cNvPicPr>
          <p:nvPr userDrawn="1"/>
        </p:nvPicPr>
        <p:blipFill>
          <a:blip r:embed="rId4"/>
          <a:stretch>
            <a:fillRect/>
          </a:stretch>
        </p:blipFill>
        <p:spPr>
          <a:xfrm>
            <a:off x="3066876" y="676524"/>
            <a:ext cx="841555" cy="470745"/>
          </a:xfrm>
          <a:prstGeom prst="rect">
            <a:avLst/>
          </a:prstGeom>
        </p:spPr>
      </p:pic>
      <p:pic>
        <p:nvPicPr>
          <p:cNvPr id="6" name="Picture 8" descr="G &amp; J Pepsi-Cola Bottlers Inc. BizSpotlight - Cincinnati Business Courier">
            <a:extLst>
              <a:ext uri="{FF2B5EF4-FFF2-40B4-BE49-F238E27FC236}">
                <a16:creationId xmlns:a16="http://schemas.microsoft.com/office/drawing/2014/main" id="{597B572E-72DD-C1E0-C6A8-9B0B2B1EF447}"/>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1477" y="754806"/>
            <a:ext cx="1155685" cy="314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374B1A-1F04-9DA9-8134-2B44B2BD48F9}"/>
              </a:ext>
            </a:extLst>
          </p:cNvPr>
          <p:cNvPicPr>
            <a:picLocks noChangeAspect="1"/>
          </p:cNvPicPr>
          <p:nvPr userDrawn="1"/>
        </p:nvPicPr>
        <p:blipFill>
          <a:blip r:embed="rId6"/>
          <a:stretch>
            <a:fillRect/>
          </a:stretch>
        </p:blipFill>
        <p:spPr>
          <a:xfrm>
            <a:off x="5570207" y="629984"/>
            <a:ext cx="562524" cy="563825"/>
          </a:xfrm>
          <a:prstGeom prst="rect">
            <a:avLst/>
          </a:prstGeom>
        </p:spPr>
      </p:pic>
      <p:pic>
        <p:nvPicPr>
          <p:cNvPr id="8" name="Picture 7">
            <a:extLst>
              <a:ext uri="{FF2B5EF4-FFF2-40B4-BE49-F238E27FC236}">
                <a16:creationId xmlns:a16="http://schemas.microsoft.com/office/drawing/2014/main" id="{98583E63-2423-9B58-C4A6-D16ADD7830AF}"/>
              </a:ext>
            </a:extLst>
          </p:cNvPr>
          <p:cNvPicPr>
            <a:picLocks noChangeAspect="1"/>
          </p:cNvPicPr>
          <p:nvPr userDrawn="1"/>
        </p:nvPicPr>
        <p:blipFill>
          <a:blip r:embed="rId7"/>
          <a:stretch>
            <a:fillRect/>
          </a:stretch>
        </p:blipFill>
        <p:spPr>
          <a:xfrm>
            <a:off x="7479994" y="792278"/>
            <a:ext cx="971894" cy="239235"/>
          </a:xfrm>
          <a:prstGeom prst="rect">
            <a:avLst/>
          </a:prstGeom>
        </p:spPr>
      </p:pic>
      <p:pic>
        <p:nvPicPr>
          <p:cNvPr id="9" name="Picture 8">
            <a:extLst>
              <a:ext uri="{FF2B5EF4-FFF2-40B4-BE49-F238E27FC236}">
                <a16:creationId xmlns:a16="http://schemas.microsoft.com/office/drawing/2014/main" id="{ADB46EA7-8C38-39B4-892A-2CA2F932B212}"/>
              </a:ext>
            </a:extLst>
          </p:cNvPr>
          <p:cNvPicPr>
            <a:picLocks noChangeAspect="1"/>
          </p:cNvPicPr>
          <p:nvPr userDrawn="1"/>
        </p:nvPicPr>
        <p:blipFill>
          <a:blip r:embed="rId8"/>
          <a:stretch>
            <a:fillRect/>
          </a:stretch>
        </p:blipFill>
        <p:spPr>
          <a:xfrm>
            <a:off x="8704933" y="793724"/>
            <a:ext cx="858910" cy="236344"/>
          </a:xfrm>
          <a:prstGeom prst="rect">
            <a:avLst/>
          </a:prstGeom>
        </p:spPr>
      </p:pic>
      <p:pic>
        <p:nvPicPr>
          <p:cNvPr id="10" name="Picture 9">
            <a:extLst>
              <a:ext uri="{FF2B5EF4-FFF2-40B4-BE49-F238E27FC236}">
                <a16:creationId xmlns:a16="http://schemas.microsoft.com/office/drawing/2014/main" id="{E5B34B87-FA76-8B58-0757-1D6D8D7255A2}"/>
              </a:ext>
            </a:extLst>
          </p:cNvPr>
          <p:cNvPicPr>
            <a:picLocks noChangeAspect="1"/>
          </p:cNvPicPr>
          <p:nvPr userDrawn="1"/>
        </p:nvPicPr>
        <p:blipFill>
          <a:blip r:embed="rId9"/>
          <a:stretch>
            <a:fillRect/>
          </a:stretch>
        </p:blipFill>
        <p:spPr>
          <a:xfrm>
            <a:off x="10794334" y="738731"/>
            <a:ext cx="615348" cy="346327"/>
          </a:xfrm>
          <a:prstGeom prst="rect">
            <a:avLst/>
          </a:prstGeom>
        </p:spPr>
      </p:pic>
      <p:pic>
        <p:nvPicPr>
          <p:cNvPr id="11" name="Picture 10">
            <a:extLst>
              <a:ext uri="{FF2B5EF4-FFF2-40B4-BE49-F238E27FC236}">
                <a16:creationId xmlns:a16="http://schemas.microsoft.com/office/drawing/2014/main" id="{27C6AE27-F40F-A73C-F508-DFB3870D3BCC}"/>
              </a:ext>
              <a:ext uri="{C183D7F6-B498-43B3-948B-1728B52AA6E4}">
                <adec:decorative xmlns:adec="http://schemas.microsoft.com/office/drawing/2017/decorative" val="1"/>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l="5906" r="5906"/>
          <a:stretch/>
        </p:blipFill>
        <p:spPr>
          <a:xfrm>
            <a:off x="8366424" y="4004305"/>
            <a:ext cx="1145701" cy="523715"/>
          </a:xfrm>
          <a:prstGeom prst="rect">
            <a:avLst/>
          </a:prstGeom>
        </p:spPr>
      </p:pic>
      <p:pic>
        <p:nvPicPr>
          <p:cNvPr id="12" name="Picture 11">
            <a:extLst>
              <a:ext uri="{FF2B5EF4-FFF2-40B4-BE49-F238E27FC236}">
                <a16:creationId xmlns:a16="http://schemas.microsoft.com/office/drawing/2014/main" id="{571D6FF2-EA46-E624-8C13-0332D968A7E0}"/>
              </a:ext>
              <a:ext uri="{C183D7F6-B498-43B3-948B-1728B52AA6E4}">
                <adec:decorative xmlns:adec="http://schemas.microsoft.com/office/drawing/2017/decorative" val="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208875" y="4083647"/>
            <a:ext cx="911057" cy="365031"/>
          </a:xfrm>
          <a:prstGeom prst="rect">
            <a:avLst/>
          </a:prstGeom>
        </p:spPr>
      </p:pic>
      <p:pic>
        <p:nvPicPr>
          <p:cNvPr id="13" name="Picture 12">
            <a:extLst>
              <a:ext uri="{FF2B5EF4-FFF2-40B4-BE49-F238E27FC236}">
                <a16:creationId xmlns:a16="http://schemas.microsoft.com/office/drawing/2014/main" id="{85C81737-DC27-8FE8-E2CB-6782D21A1C99}"/>
              </a:ext>
              <a:ext uri="{C183D7F6-B498-43B3-948B-1728B52AA6E4}">
                <adec:decorative xmlns:adec="http://schemas.microsoft.com/office/drawing/2017/decorative" val="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9758615" y="4108150"/>
            <a:ext cx="1651067" cy="316024"/>
          </a:xfrm>
          <a:prstGeom prst="rect">
            <a:avLst/>
          </a:prstGeom>
        </p:spPr>
      </p:pic>
      <p:pic>
        <p:nvPicPr>
          <p:cNvPr id="14" name="Picture 13">
            <a:extLst>
              <a:ext uri="{FF2B5EF4-FFF2-40B4-BE49-F238E27FC236}">
                <a16:creationId xmlns:a16="http://schemas.microsoft.com/office/drawing/2014/main" id="{DE6CF98A-3C92-2EA3-2610-47DC378FD10B}"/>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92445" y="4160147"/>
            <a:ext cx="1121643" cy="212032"/>
          </a:xfrm>
          <a:prstGeom prst="rect">
            <a:avLst/>
          </a:prstGeom>
        </p:spPr>
      </p:pic>
      <p:pic>
        <p:nvPicPr>
          <p:cNvPr id="15" name="Picture 14">
            <a:extLst>
              <a:ext uri="{FF2B5EF4-FFF2-40B4-BE49-F238E27FC236}">
                <a16:creationId xmlns:a16="http://schemas.microsoft.com/office/drawing/2014/main" id="{43FA39BA-F637-2CA7-7DFE-55876DBD815E}"/>
              </a:ext>
              <a:ext uri="{C183D7F6-B498-43B3-948B-1728B52AA6E4}">
                <adec:decorative xmlns:adec="http://schemas.microsoft.com/office/drawing/2017/decorative" val="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860579" y="4158026"/>
            <a:ext cx="1101806" cy="216274"/>
          </a:xfrm>
          <a:prstGeom prst="rect">
            <a:avLst/>
          </a:prstGeom>
        </p:spPr>
      </p:pic>
      <p:pic>
        <p:nvPicPr>
          <p:cNvPr id="16" name="Picture 2">
            <a:extLst>
              <a:ext uri="{FF2B5EF4-FFF2-40B4-BE49-F238E27FC236}">
                <a16:creationId xmlns:a16="http://schemas.microsoft.com/office/drawing/2014/main" id="{1D0F1A57-0EE1-B274-C995-DC93FB02963B}"/>
              </a:ext>
              <a:ext uri="{C183D7F6-B498-43B3-948B-1728B52AA6E4}">
                <adec:decorative xmlns:adec="http://schemas.microsoft.com/office/drawing/2017/decorative" val="1"/>
              </a:ext>
            </a:extLst>
          </p:cNvPr>
          <p:cNvPicPr>
            <a:picLocks noChangeAspect="1" noChangeArrowheads="1"/>
          </p:cNvPicPr>
          <p:nvPr userDrawn="1"/>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66876" y="4121873"/>
            <a:ext cx="1179078" cy="288579"/>
          </a:xfrm>
          <a:prstGeom prst="rect">
            <a:avLst/>
          </a:prstGeom>
          <a:noFill/>
        </p:spPr>
      </p:pic>
      <p:pic>
        <p:nvPicPr>
          <p:cNvPr id="17" name="!!NorthwellHealthLogo">
            <a:extLst>
              <a:ext uri="{FF2B5EF4-FFF2-40B4-BE49-F238E27FC236}">
                <a16:creationId xmlns:a16="http://schemas.microsoft.com/office/drawing/2014/main" id="{3D04B04E-B4E8-EB72-F946-8ED8DBD1310E}"/>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626072" y="2279056"/>
            <a:ext cx="906328" cy="488352"/>
          </a:xfrm>
          <a:prstGeom prst="rect">
            <a:avLst/>
          </a:prstGeom>
          <a:ln>
            <a:noFill/>
          </a:ln>
        </p:spPr>
      </p:pic>
      <p:pic>
        <p:nvPicPr>
          <p:cNvPr id="18" name="object 5">
            <a:extLst>
              <a:ext uri="{FF2B5EF4-FFF2-40B4-BE49-F238E27FC236}">
                <a16:creationId xmlns:a16="http://schemas.microsoft.com/office/drawing/2014/main" id="{C8B99F1C-1487-55D9-31EF-2649E4ABE680}"/>
              </a:ext>
              <a:ext uri="{C183D7F6-B498-43B3-948B-1728B52AA6E4}">
                <adec:decorative xmlns:adec="http://schemas.microsoft.com/office/drawing/2017/decorative" val="1"/>
              </a:ext>
            </a:extLst>
          </p:cNvPr>
          <p:cNvPicPr/>
          <p:nvPr userDrawn="1"/>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4862" r="4862"/>
          <a:stretch/>
        </p:blipFill>
        <p:spPr>
          <a:xfrm>
            <a:off x="3066876" y="2356084"/>
            <a:ext cx="1350667" cy="334294"/>
          </a:xfrm>
          <a:prstGeom prst="rect">
            <a:avLst/>
          </a:prstGeom>
        </p:spPr>
      </p:pic>
      <p:pic>
        <p:nvPicPr>
          <p:cNvPr id="19" name="Picture 18">
            <a:extLst>
              <a:ext uri="{FF2B5EF4-FFF2-40B4-BE49-F238E27FC236}">
                <a16:creationId xmlns:a16="http://schemas.microsoft.com/office/drawing/2014/main" id="{539F9863-5185-DCE4-3648-454A49B0415C}"/>
              </a:ext>
              <a:ext uri="{C183D7F6-B498-43B3-948B-1728B52AA6E4}">
                <adec:decorative xmlns:adec="http://schemas.microsoft.com/office/drawing/2017/decorative" val="1"/>
              </a:ext>
            </a:extLst>
          </p:cNvPr>
          <p:cNvPicPr>
            <a:picLocks noChangeAspect="1"/>
          </p:cNvPicPr>
          <p:nvPr userDrawn="1"/>
        </p:nvPicPr>
        <p:blipFill rotWithShape="1">
          <a:blip r:embed="rId18">
            <a:clrChange>
              <a:clrFrom>
                <a:srgbClr val="FFFFFF"/>
              </a:clrFrom>
              <a:clrTo>
                <a:srgbClr val="FFFFFF">
                  <a:alpha val="0"/>
                </a:srgbClr>
              </a:clrTo>
            </a:clrChange>
          </a:blip>
          <a:srcRect l="2130" r="2130"/>
          <a:stretch/>
        </p:blipFill>
        <p:spPr>
          <a:xfrm>
            <a:off x="4722710" y="2378560"/>
            <a:ext cx="1136851" cy="289344"/>
          </a:xfrm>
          <a:prstGeom prst="rect">
            <a:avLst/>
          </a:prstGeom>
        </p:spPr>
      </p:pic>
      <p:pic>
        <p:nvPicPr>
          <p:cNvPr id="20" name="Picture 19">
            <a:extLst>
              <a:ext uri="{FF2B5EF4-FFF2-40B4-BE49-F238E27FC236}">
                <a16:creationId xmlns:a16="http://schemas.microsoft.com/office/drawing/2014/main" id="{7258E780-0A82-FB9E-82C4-639B1053B500}"/>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164729" y="2328127"/>
            <a:ext cx="1156175" cy="390209"/>
          </a:xfrm>
          <a:prstGeom prst="rect">
            <a:avLst/>
          </a:prstGeom>
        </p:spPr>
      </p:pic>
      <p:pic>
        <p:nvPicPr>
          <p:cNvPr id="21" name="Picture 8">
            <a:extLst>
              <a:ext uri="{FF2B5EF4-FFF2-40B4-BE49-F238E27FC236}">
                <a16:creationId xmlns:a16="http://schemas.microsoft.com/office/drawing/2014/main" id="{C22ECFAD-775D-9AB2-9942-247383499F51}"/>
              </a:ext>
              <a:ext uri="{C183D7F6-B498-43B3-948B-1728B52AA6E4}">
                <adec:decorative xmlns:adec="http://schemas.microsoft.com/office/drawing/2017/decorative" val="1"/>
              </a:ext>
            </a:extLst>
          </p:cNvPr>
          <p:cNvPicPr>
            <a:picLocks noChangeAspect="1" noChangeArrowheads="1"/>
          </p:cNvPicPr>
          <p:nvPr userDrawn="1"/>
        </p:nvPicPr>
        <p:blipFill>
          <a:blip r:embed="rId20">
            <a:clrChange>
              <a:clrFrom>
                <a:srgbClr val="FFFFFF"/>
              </a:clrFrom>
              <a:clrTo>
                <a:srgbClr val="FFFFFF">
                  <a:alpha val="0"/>
                </a:srgbClr>
              </a:clrTo>
            </a:clrChange>
          </a:blip>
          <a:srcRect/>
          <a:stretch/>
        </p:blipFill>
        <p:spPr bwMode="auto">
          <a:xfrm>
            <a:off x="8837567" y="2268195"/>
            <a:ext cx="510074" cy="5100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78187E3-5870-F53A-1E22-50A54FC5FFC9}"/>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9652808" y="2356335"/>
            <a:ext cx="634790" cy="333794"/>
          </a:xfrm>
          <a:prstGeom prst="rect">
            <a:avLst/>
          </a:prstGeom>
        </p:spPr>
      </p:pic>
      <p:pic>
        <p:nvPicPr>
          <p:cNvPr id="23" name="Picture 22" descr="A black circle with white text&#10;&#10;Description automatically generated with medium confidence">
            <a:extLst>
              <a:ext uri="{FF2B5EF4-FFF2-40B4-BE49-F238E27FC236}">
                <a16:creationId xmlns:a16="http://schemas.microsoft.com/office/drawing/2014/main" id="{46B2D7E1-0A68-522E-550E-4DF38F977B7E}"/>
              </a:ext>
            </a:extLst>
          </p:cNvPr>
          <p:cNvPicPr>
            <a:picLocks noChangeAspect="1"/>
          </p:cNvPicPr>
          <p:nvPr userDrawn="1"/>
        </p:nvPicPr>
        <p:blipFill rotWithShape="1">
          <a:blip r:embed="rId22">
            <a:clrChange>
              <a:clrFrom>
                <a:srgbClr val="FDFDFD"/>
              </a:clrFrom>
              <a:clrTo>
                <a:srgbClr val="FDFDFD">
                  <a:alpha val="0"/>
                </a:srgbClr>
              </a:clrTo>
            </a:clrChange>
          </a:blip>
          <a:srcRect l="26962" t="28935" r="17740" b="28935"/>
          <a:stretch/>
        </p:blipFill>
        <p:spPr>
          <a:xfrm>
            <a:off x="10592765" y="2212037"/>
            <a:ext cx="816917" cy="622388"/>
          </a:xfrm>
          <a:prstGeom prst="rect">
            <a:avLst/>
          </a:prstGeom>
        </p:spPr>
      </p:pic>
      <p:pic>
        <p:nvPicPr>
          <p:cNvPr id="24" name="Picture 2">
            <a:extLst>
              <a:ext uri="{FF2B5EF4-FFF2-40B4-BE49-F238E27FC236}">
                <a16:creationId xmlns:a16="http://schemas.microsoft.com/office/drawing/2014/main" id="{93F83441-B3AF-CB3A-8E46-1C4ACA1915B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a:ext>
            </a:extLst>
          </a:blip>
          <a:srcRect l="19275" t="8940" r="19275" b="8940"/>
          <a:stretch/>
        </p:blipFill>
        <p:spPr bwMode="auto">
          <a:xfrm>
            <a:off x="9981849" y="3047373"/>
            <a:ext cx="556712" cy="7439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719D8998-375D-BA4C-1834-B56EC086D4F5}"/>
              </a:ext>
              <a:ext uri="{C183D7F6-B498-43B3-948B-1728B52AA6E4}">
                <adec:decorative xmlns:adec="http://schemas.microsoft.com/office/drawing/2017/decorative" val="1"/>
              </a:ext>
            </a:extLst>
          </p:cNvPr>
          <p:cNvPicPr>
            <a:picLocks noChangeAspect="1" noChangeArrowheads="1"/>
          </p:cNvPicPr>
          <p:nvPr userDrawn="1"/>
        </p:nvPicPr>
        <p:blipFill>
          <a:blip r:embed="rId24" cstate="print">
            <a:extLst>
              <a:ext uri="{28A0092B-C50C-407E-A947-70E740481C1C}">
                <a14:useLocalDpi xmlns:a14="http://schemas.microsoft.com/office/drawing/2010/main"/>
              </a:ext>
            </a:extLst>
          </a:blip>
          <a:srcRect/>
          <a:stretch>
            <a:fillRect/>
          </a:stretch>
        </p:blipFill>
        <p:spPr bwMode="auto">
          <a:xfrm>
            <a:off x="10854893" y="3107615"/>
            <a:ext cx="560359" cy="623498"/>
          </a:xfrm>
          <a:prstGeom prst="rect">
            <a:avLst/>
          </a:prstGeom>
          <a:noFill/>
        </p:spPr>
      </p:pic>
      <p:pic>
        <p:nvPicPr>
          <p:cNvPr id="26" name="Picture 2">
            <a:extLst>
              <a:ext uri="{FF2B5EF4-FFF2-40B4-BE49-F238E27FC236}">
                <a16:creationId xmlns:a16="http://schemas.microsoft.com/office/drawing/2014/main" id="{0691AC02-7FC8-5C8B-BEF1-9189F292C8D6}"/>
              </a:ext>
              <a:ext uri="{C183D7F6-B498-43B3-948B-1728B52AA6E4}">
                <adec:decorative xmlns:adec="http://schemas.microsoft.com/office/drawing/2017/decorative" val="1"/>
              </a:ext>
            </a:extLst>
          </p:cNvPr>
          <p:cNvPicPr>
            <a:picLocks noChangeAspect="1" noChangeArrowheads="1"/>
          </p:cNvPicPr>
          <p:nvPr userDrawn="1"/>
        </p:nvPicPr>
        <p:blipFill>
          <a:blip r:embed="rId25" cstate="print">
            <a:extLst>
              <a:ext uri="{28A0092B-C50C-407E-A947-70E740481C1C}">
                <a14:useLocalDpi xmlns:a14="http://schemas.microsoft.com/office/drawing/2010/main"/>
              </a:ext>
            </a:extLst>
          </a:blip>
          <a:srcRect/>
          <a:stretch>
            <a:fillRect/>
          </a:stretch>
        </p:blipFill>
        <p:spPr bwMode="auto">
          <a:xfrm>
            <a:off x="9134769" y="3155172"/>
            <a:ext cx="530746" cy="528385"/>
          </a:xfrm>
          <a:prstGeom prst="rect">
            <a:avLst/>
          </a:prstGeom>
          <a:noFill/>
        </p:spPr>
      </p:pic>
      <p:pic>
        <p:nvPicPr>
          <p:cNvPr id="27" name="Picture 20" descr="Success Stories - Degrees of change">
            <a:extLst>
              <a:ext uri="{FF2B5EF4-FFF2-40B4-BE49-F238E27FC236}">
                <a16:creationId xmlns:a16="http://schemas.microsoft.com/office/drawing/2014/main" id="{D8693FC2-8A7F-5358-CC23-4F6E5930BE45}"/>
              </a:ext>
            </a:extLst>
          </p:cNvPr>
          <p:cNvPicPr>
            <a:picLocks noChangeAspect="1" noChangeArrowheads="1"/>
          </p:cNvPicPr>
          <p:nvPr userDrawn="1"/>
        </p:nvPicPr>
        <p:blipFill rotWithShape="1">
          <a:blip r:embed="rId26">
            <a:extLst>
              <a:ext uri="{28A0092B-C50C-407E-A947-70E740481C1C}">
                <a14:useLocalDpi xmlns:a14="http://schemas.microsoft.com/office/drawing/2010/main" val="0"/>
              </a:ext>
            </a:extLst>
          </a:blip>
          <a:srcRect l="5197"/>
          <a:stretch/>
        </p:blipFill>
        <p:spPr bwMode="auto">
          <a:xfrm>
            <a:off x="7964280" y="3131050"/>
            <a:ext cx="854156" cy="5766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1EFD8E5-ACA3-7D99-CC4B-91D1E6E1C692}"/>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188971" y="3213727"/>
            <a:ext cx="1458976" cy="411276"/>
          </a:xfrm>
          <a:prstGeom prst="rect">
            <a:avLst/>
          </a:prstGeom>
        </p:spPr>
      </p:pic>
      <p:pic>
        <p:nvPicPr>
          <p:cNvPr id="29" name="Picture 28">
            <a:extLst>
              <a:ext uri="{FF2B5EF4-FFF2-40B4-BE49-F238E27FC236}">
                <a16:creationId xmlns:a16="http://schemas.microsoft.com/office/drawing/2014/main" id="{FF80F2F8-6F8D-6064-5763-6A3258932544}"/>
              </a:ext>
              <a:ext uri="{C183D7F6-B498-43B3-948B-1728B52AA6E4}">
                <adec:decorative xmlns:adec="http://schemas.microsoft.com/office/drawing/2017/decorative" val="1"/>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4804810" y="3292978"/>
            <a:ext cx="1067827" cy="252774"/>
          </a:xfrm>
          <a:prstGeom prst="rect">
            <a:avLst/>
          </a:prstGeom>
        </p:spPr>
      </p:pic>
      <p:pic>
        <p:nvPicPr>
          <p:cNvPr id="30" name="Picture 29">
            <a:extLst>
              <a:ext uri="{FF2B5EF4-FFF2-40B4-BE49-F238E27FC236}">
                <a16:creationId xmlns:a16="http://schemas.microsoft.com/office/drawing/2014/main" id="{779AC6A1-1637-1CB2-2415-8EE8247C1C3F}"/>
              </a:ext>
            </a:extLst>
          </p:cNvPr>
          <p:cNvPicPr>
            <a:picLocks noChangeAspect="1"/>
          </p:cNvPicPr>
          <p:nvPr userDrawn="1"/>
        </p:nvPicPr>
        <p:blipFill rotWithShape="1">
          <a:blip r:embed="rId29"/>
          <a:srcRect l="2175" t="29589" r="2731" b="29589"/>
          <a:stretch/>
        </p:blipFill>
        <p:spPr>
          <a:xfrm>
            <a:off x="3066876" y="3228787"/>
            <a:ext cx="1421601" cy="381155"/>
          </a:xfrm>
          <a:prstGeom prst="rect">
            <a:avLst/>
          </a:prstGeom>
        </p:spPr>
      </p:pic>
      <p:pic>
        <p:nvPicPr>
          <p:cNvPr id="31" name="Picture 30">
            <a:extLst>
              <a:ext uri="{FF2B5EF4-FFF2-40B4-BE49-F238E27FC236}">
                <a16:creationId xmlns:a16="http://schemas.microsoft.com/office/drawing/2014/main" id="{9CDCEECD-2CEA-3072-3307-60CF2772342E}"/>
              </a:ext>
              <a:ext uri="{C183D7F6-B498-43B3-948B-1728B52AA6E4}">
                <adec:decorative xmlns:adec="http://schemas.microsoft.com/office/drawing/2017/decorative" val="1"/>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9938180" y="1476195"/>
            <a:ext cx="518233" cy="453455"/>
          </a:xfrm>
          <a:prstGeom prst="rect">
            <a:avLst/>
          </a:prstGeom>
        </p:spPr>
      </p:pic>
      <p:pic>
        <p:nvPicPr>
          <p:cNvPr id="32" name="Picture 2">
            <a:extLst>
              <a:ext uri="{FF2B5EF4-FFF2-40B4-BE49-F238E27FC236}">
                <a16:creationId xmlns:a16="http://schemas.microsoft.com/office/drawing/2014/main" id="{E8CA1C16-9DCA-B8B4-254A-FF2EA207A28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1" cstate="print">
            <a:extLst>
              <a:ext uri="{BEBA8EAE-BF5A-486C-A8C5-ECC9F3942E4B}">
                <a14:imgProps xmlns:a14="http://schemas.microsoft.com/office/drawing/2010/main">
                  <a14:imgLayer r:embed="rId32">
                    <a14:imgEffect>
                      <a14:backgroundRemoval t="10000" b="90000" l="10000" r="90000">
                        <a14:foregroundMark x1="37185" y1="29717" x2="37185" y2="29717"/>
                        <a14:foregroundMark x1="37185" y1="29717" x2="37185" y2="29717"/>
                        <a14:foregroundMark x1="17111" y1="75094" x2="17111" y2="75094"/>
                        <a14:foregroundMark x1="17111" y1="75094" x2="17111" y2="75094"/>
                        <a14:foregroundMark x1="31519" y1="69963" x2="31519" y2="69963"/>
                        <a14:foregroundMark x1="40593" y1="73918" x2="40593" y2="73918"/>
                        <a14:foregroundMark x1="56630" y1="69482" x2="56630" y2="69482"/>
                        <a14:foregroundMark x1="68333" y1="70176" x2="68333" y2="70176"/>
                        <a14:foregroundMark x1="80481" y1="73918" x2="80481" y2="73918"/>
                      </a14:backgroundRemoval>
                    </a14:imgEffect>
                  </a14:imgLayer>
                </a14:imgProps>
              </a:ext>
              <a:ext uri="{28A0092B-C50C-407E-A947-70E740481C1C}">
                <a14:useLocalDpi xmlns:a14="http://schemas.microsoft.com/office/drawing/2010/main"/>
              </a:ext>
            </a:extLst>
          </a:blip>
          <a:srcRect l="10720" t="9553" r="14560" b="12913"/>
          <a:stretch/>
        </p:blipFill>
        <p:spPr bwMode="auto">
          <a:xfrm>
            <a:off x="10764737" y="1471044"/>
            <a:ext cx="644945" cy="4637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89D7B32-B048-997C-6FC1-3516D0DBF010}"/>
              </a:ext>
              <a:ext uri="{C183D7F6-B498-43B3-948B-1728B52AA6E4}">
                <adec:decorative xmlns:adec="http://schemas.microsoft.com/office/drawing/2017/decorative" val="1"/>
              </a:ext>
            </a:extLst>
          </p:cNvPr>
          <p:cNvPicPr>
            <a:picLocks noChangeAspect="1"/>
          </p:cNvPicPr>
          <p:nvPr userDrawn="1"/>
        </p:nvPicPr>
        <p:blipFill rotWithShape="1">
          <a:blip r:embed="rId33" cstate="print">
            <a:extLst>
              <a:ext uri="{28A0092B-C50C-407E-A947-70E740481C1C}">
                <a14:useLocalDpi xmlns:a14="http://schemas.microsoft.com/office/drawing/2010/main"/>
              </a:ext>
            </a:extLst>
          </a:blip>
          <a:srcRect l="4907" t="26806" r="4907" b="18939"/>
          <a:stretch/>
        </p:blipFill>
        <p:spPr>
          <a:xfrm>
            <a:off x="4218184" y="1406757"/>
            <a:ext cx="984630" cy="592332"/>
          </a:xfrm>
          <a:prstGeom prst="rect">
            <a:avLst/>
          </a:prstGeom>
        </p:spPr>
      </p:pic>
      <p:pic>
        <p:nvPicPr>
          <p:cNvPr id="34" name="!!TacomaLogo">
            <a:extLst>
              <a:ext uri="{FF2B5EF4-FFF2-40B4-BE49-F238E27FC236}">
                <a16:creationId xmlns:a16="http://schemas.microsoft.com/office/drawing/2014/main" id="{383FAFBA-CD08-E060-4A57-42F36296EAD5}"/>
              </a:ext>
              <a:ext uri="{C183D7F6-B498-43B3-948B-1728B52AA6E4}">
                <adec:decorative xmlns:adec="http://schemas.microsoft.com/office/drawing/2017/decorative" val="1"/>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2129" t="24350" r="964" b="24350"/>
          <a:stretch/>
        </p:blipFill>
        <p:spPr>
          <a:xfrm>
            <a:off x="3066876" y="1538364"/>
            <a:ext cx="842985" cy="329118"/>
          </a:xfrm>
          <a:prstGeom prst="rect">
            <a:avLst/>
          </a:prstGeom>
        </p:spPr>
      </p:pic>
      <p:pic>
        <p:nvPicPr>
          <p:cNvPr id="35" name="Picture 2">
            <a:extLst>
              <a:ext uri="{FF2B5EF4-FFF2-40B4-BE49-F238E27FC236}">
                <a16:creationId xmlns:a16="http://schemas.microsoft.com/office/drawing/2014/main" id="{4081051E-4314-1C62-EE81-7ECC9EF4DAB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5" cstate="print">
            <a:extLst>
              <a:ext uri="{28A0092B-C50C-407E-A947-70E740481C1C}">
                <a14:useLocalDpi xmlns:a14="http://schemas.microsoft.com/office/drawing/2010/main"/>
              </a:ext>
            </a:extLst>
          </a:blip>
          <a:srcRect l="9034" t="43079" r="9469" b="42967"/>
          <a:stretch/>
        </p:blipFill>
        <p:spPr bwMode="auto">
          <a:xfrm>
            <a:off x="8679658" y="1597934"/>
            <a:ext cx="950199" cy="2099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7B571B7-B8DB-D8E7-5247-5ECCB6E0686F}"/>
              </a:ext>
            </a:extLst>
          </p:cNvPr>
          <p:cNvPicPr>
            <a:picLocks noChangeAspect="1"/>
          </p:cNvPicPr>
          <p:nvPr userDrawn="1"/>
        </p:nvPicPr>
        <p:blipFill>
          <a:blip r:embed="rId36"/>
          <a:stretch>
            <a:fillRect/>
          </a:stretch>
        </p:blipFill>
        <p:spPr>
          <a:xfrm>
            <a:off x="7845442" y="1529584"/>
            <a:ext cx="525893" cy="346678"/>
          </a:xfrm>
          <a:prstGeom prst="rect">
            <a:avLst/>
          </a:prstGeom>
        </p:spPr>
      </p:pic>
      <p:pic>
        <p:nvPicPr>
          <p:cNvPr id="37" name="Picture 36">
            <a:extLst>
              <a:ext uri="{FF2B5EF4-FFF2-40B4-BE49-F238E27FC236}">
                <a16:creationId xmlns:a16="http://schemas.microsoft.com/office/drawing/2014/main" id="{2B562DF7-8214-F2F7-BC48-86EA869D39C6}"/>
              </a:ext>
            </a:extLst>
          </p:cNvPr>
          <p:cNvPicPr>
            <a:picLocks noChangeAspect="1"/>
          </p:cNvPicPr>
          <p:nvPr userDrawn="1"/>
        </p:nvPicPr>
        <p:blipFill>
          <a:blip r:embed="rId37"/>
          <a:stretch>
            <a:fillRect/>
          </a:stretch>
        </p:blipFill>
        <p:spPr>
          <a:xfrm>
            <a:off x="5511137" y="1453948"/>
            <a:ext cx="522003" cy="497949"/>
          </a:xfrm>
          <a:prstGeom prst="rect">
            <a:avLst/>
          </a:prstGeom>
        </p:spPr>
      </p:pic>
      <p:pic>
        <p:nvPicPr>
          <p:cNvPr id="38" name="Picture 37">
            <a:extLst>
              <a:ext uri="{FF2B5EF4-FFF2-40B4-BE49-F238E27FC236}">
                <a16:creationId xmlns:a16="http://schemas.microsoft.com/office/drawing/2014/main" id="{FBC49D49-18CD-F9F4-C0F9-0A6882457C3E}"/>
              </a:ext>
            </a:extLst>
          </p:cNvPr>
          <p:cNvPicPr>
            <a:picLocks noChangeAspect="1"/>
          </p:cNvPicPr>
          <p:nvPr userDrawn="1"/>
        </p:nvPicPr>
        <p:blipFill>
          <a:blip r:embed="rId38"/>
          <a:stretch>
            <a:fillRect/>
          </a:stretch>
        </p:blipFill>
        <p:spPr>
          <a:xfrm>
            <a:off x="6341464" y="1536011"/>
            <a:ext cx="1195655" cy="333823"/>
          </a:xfrm>
          <a:prstGeom prst="rect">
            <a:avLst/>
          </a:prstGeom>
        </p:spPr>
      </p:pic>
      <p:pic>
        <p:nvPicPr>
          <p:cNvPr id="39" name="Picture 38">
            <a:extLst>
              <a:ext uri="{FF2B5EF4-FFF2-40B4-BE49-F238E27FC236}">
                <a16:creationId xmlns:a16="http://schemas.microsoft.com/office/drawing/2014/main" id="{4879A263-3D39-B7F5-C654-44A9E3399110}"/>
              </a:ext>
            </a:extLst>
          </p:cNvPr>
          <p:cNvPicPr>
            <a:picLocks noChangeAspect="1"/>
          </p:cNvPicPr>
          <p:nvPr userDrawn="1"/>
        </p:nvPicPr>
        <p:blipFill rotWithShape="1">
          <a:blip r:embed="rId39"/>
          <a:srcRect l="27462" r="27462"/>
          <a:stretch/>
        </p:blipFill>
        <p:spPr>
          <a:xfrm>
            <a:off x="9186126" y="5504911"/>
            <a:ext cx="602882" cy="742017"/>
          </a:xfrm>
          <a:prstGeom prst="rect">
            <a:avLst/>
          </a:prstGeom>
        </p:spPr>
      </p:pic>
      <p:pic>
        <p:nvPicPr>
          <p:cNvPr id="40" name="Picture 4">
            <a:extLst>
              <a:ext uri="{FF2B5EF4-FFF2-40B4-BE49-F238E27FC236}">
                <a16:creationId xmlns:a16="http://schemas.microsoft.com/office/drawing/2014/main" id="{3CB34553-8EDC-9541-93D7-27B0B86F7A11}"/>
              </a:ext>
              <a:ext uri="{C183D7F6-B498-43B3-948B-1728B52AA6E4}">
                <adec:decorative xmlns:adec="http://schemas.microsoft.com/office/drawing/2017/decorative" val="1"/>
              </a:ext>
            </a:extLst>
          </p:cNvPr>
          <p:cNvPicPr>
            <a:picLocks noChangeAspect="1" noChangeArrowheads="1"/>
          </p:cNvPicPr>
          <p:nvPr userDrawn="1"/>
        </p:nvPicPr>
        <p:blipFill rotWithShape="1">
          <a:blip r:embed="rId40" cstate="print">
            <a:extLst>
              <a:ext uri="{28A0092B-C50C-407E-A947-70E740481C1C}">
                <a14:useLocalDpi xmlns:a14="http://schemas.microsoft.com/office/drawing/2010/main"/>
              </a:ext>
            </a:extLst>
          </a:blip>
          <a:srcRect l="18615" t="14119" r="9207" b="10794"/>
          <a:stretch/>
        </p:blipFill>
        <p:spPr bwMode="auto">
          <a:xfrm>
            <a:off x="3066876" y="5583664"/>
            <a:ext cx="698870" cy="5845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2B46A5F-E23C-E8DA-4FE1-717AEA68A15D}"/>
              </a:ext>
              <a:ext uri="{C183D7F6-B498-43B3-948B-1728B52AA6E4}">
                <adec:decorative xmlns:adec="http://schemas.microsoft.com/office/drawing/2017/decorative" val="1"/>
              </a:ext>
            </a:extLst>
          </p:cNvPr>
          <p:cNvPicPr>
            <a:picLocks noChangeAspect="1"/>
          </p:cNvPicPr>
          <p:nvPr userDrawn="1"/>
        </p:nvPicPr>
        <p:blipFill rotWithShape="1">
          <a:blip r:embed="rId41" cstate="print">
            <a:extLst>
              <a:ext uri="{28A0092B-C50C-407E-A947-70E740481C1C}">
                <a14:useLocalDpi xmlns:a14="http://schemas.microsoft.com/office/drawing/2010/main"/>
              </a:ext>
            </a:extLst>
          </a:blip>
          <a:srcRect l="803" t="23337" r="5553" b="14280"/>
          <a:stretch/>
        </p:blipFill>
        <p:spPr>
          <a:xfrm>
            <a:off x="9913450" y="5736253"/>
            <a:ext cx="1496232" cy="279332"/>
          </a:xfrm>
          <a:prstGeom prst="rect">
            <a:avLst/>
          </a:prstGeom>
        </p:spPr>
      </p:pic>
      <p:pic>
        <p:nvPicPr>
          <p:cNvPr id="42" name="Picture 41">
            <a:extLst>
              <a:ext uri="{FF2B5EF4-FFF2-40B4-BE49-F238E27FC236}">
                <a16:creationId xmlns:a16="http://schemas.microsoft.com/office/drawing/2014/main" id="{F359B8A9-2809-E0BF-8BAB-33AE83DBC2FE}"/>
              </a:ext>
              <a:ext uri="{C183D7F6-B498-43B3-948B-1728B52AA6E4}">
                <adec:decorative xmlns:adec="http://schemas.microsoft.com/office/drawing/2017/decorative" val="1"/>
              </a:ext>
            </a:extLst>
          </p:cNvPr>
          <p:cNvPicPr>
            <a:picLocks noChangeAspect="1"/>
          </p:cNvPicPr>
          <p:nvPr userDrawn="1"/>
        </p:nvPicPr>
        <p:blipFill rotWithShape="1">
          <a:blip r:embed="rId42">
            <a:extLst>
              <a:ext uri="{28A0092B-C50C-407E-A947-70E740481C1C}">
                <a14:useLocalDpi xmlns:a14="http://schemas.microsoft.com/office/drawing/2010/main"/>
              </a:ext>
            </a:extLst>
          </a:blip>
          <a:srcRect l="679" r="1068"/>
          <a:stretch/>
        </p:blipFill>
        <p:spPr>
          <a:xfrm>
            <a:off x="7572743" y="5675884"/>
            <a:ext cx="1488941" cy="400071"/>
          </a:xfrm>
          <a:prstGeom prst="rect">
            <a:avLst/>
          </a:prstGeom>
        </p:spPr>
      </p:pic>
      <p:pic>
        <p:nvPicPr>
          <p:cNvPr id="43" name="Picture 2">
            <a:extLst>
              <a:ext uri="{FF2B5EF4-FFF2-40B4-BE49-F238E27FC236}">
                <a16:creationId xmlns:a16="http://schemas.microsoft.com/office/drawing/2014/main" id="{8FA5A0AF-C58F-E047-0C8F-E57B5FB408A6}"/>
              </a:ext>
              <a:ext uri="{C183D7F6-B498-43B3-948B-1728B52AA6E4}">
                <adec:decorative xmlns:adec="http://schemas.microsoft.com/office/drawing/2017/decorative" val="1"/>
              </a:ext>
            </a:extLst>
          </p:cNvPr>
          <p:cNvPicPr>
            <a:picLocks noChangeAspect="1" noChangeArrowheads="1"/>
          </p:cNvPicPr>
          <p:nvPr userDrawn="1"/>
        </p:nvPicPr>
        <p:blipFill rotWithShape="1">
          <a:blip r:embed="rId43" cstate="print">
            <a:extLst>
              <a:ext uri="{BEBA8EAE-BF5A-486C-A8C5-ECC9F3942E4B}">
                <a14:imgProps xmlns:a14="http://schemas.microsoft.com/office/drawing/2010/main">
                  <a14:imgLayer r:embed="rId44">
                    <a14:imgEffect>
                      <a14:backgroundRemoval t="10000" b="90000" l="10000" r="90000">
                        <a14:foregroundMark x1="18548" y1="66970" x2="18548" y2="66970"/>
                        <a14:foregroundMark x1="45645" y1="49697" x2="45645" y2="49697"/>
                        <a14:foregroundMark x1="60000" y1="54848" x2="60000" y2="54848"/>
                        <a14:foregroundMark x1="74677" y1="53636" x2="74677" y2="53636"/>
                        <a14:foregroundMark x1="86129" y1="45152" x2="86129" y2="45152"/>
                      </a14:backgroundRemoval>
                    </a14:imgEffect>
                  </a14:imgLayer>
                </a14:imgProps>
              </a:ext>
              <a:ext uri="{28A0092B-C50C-407E-A947-70E740481C1C}">
                <a14:useLocalDpi xmlns:a14="http://schemas.microsoft.com/office/drawing/2010/main"/>
              </a:ext>
            </a:extLst>
          </a:blip>
          <a:srcRect l="12016" t="24285" r="12016" b="24285"/>
          <a:stretch/>
        </p:blipFill>
        <p:spPr bwMode="auto">
          <a:xfrm>
            <a:off x="6556040" y="5715160"/>
            <a:ext cx="892261" cy="3215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A39185C-062A-B535-5F3A-994561F6C424}"/>
              </a:ext>
              <a:ext uri="{C183D7F6-B498-43B3-948B-1728B52AA6E4}">
                <adec:decorative xmlns:adec="http://schemas.microsoft.com/office/drawing/2017/decorative" val="1"/>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3890187" y="5671583"/>
            <a:ext cx="1006547" cy="408672"/>
          </a:xfrm>
          <a:prstGeom prst="rect">
            <a:avLst/>
          </a:prstGeom>
        </p:spPr>
      </p:pic>
      <p:pic>
        <p:nvPicPr>
          <p:cNvPr id="45" name="Picture 44">
            <a:extLst>
              <a:ext uri="{FF2B5EF4-FFF2-40B4-BE49-F238E27FC236}">
                <a16:creationId xmlns:a16="http://schemas.microsoft.com/office/drawing/2014/main" id="{BEF0AEB3-011F-8833-A03B-1018B2AC96E5}"/>
              </a:ext>
              <a:ext uri="{C183D7F6-B498-43B3-948B-1728B52AA6E4}">
                <adec:decorative xmlns:adec="http://schemas.microsoft.com/office/drawing/2017/decorative" val="1"/>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a:off x="5021176" y="5746797"/>
            <a:ext cx="1410423" cy="258246"/>
          </a:xfrm>
          <a:prstGeom prst="rect">
            <a:avLst/>
          </a:prstGeom>
        </p:spPr>
      </p:pic>
      <p:pic>
        <p:nvPicPr>
          <p:cNvPr id="46" name="Picture 2">
            <a:extLst>
              <a:ext uri="{FF2B5EF4-FFF2-40B4-BE49-F238E27FC236}">
                <a16:creationId xmlns:a16="http://schemas.microsoft.com/office/drawing/2014/main" id="{F3C7117A-6899-7156-1E4F-15AB5111E26A}"/>
              </a:ext>
              <a:ext uri="{C183D7F6-B498-43B3-948B-1728B52AA6E4}">
                <adec:decorative xmlns:adec="http://schemas.microsoft.com/office/drawing/2017/decorative" val="1"/>
              </a:ext>
            </a:extLst>
          </p:cNvPr>
          <p:cNvPicPr>
            <a:picLocks noChangeAspect="1" noChangeArrowheads="1"/>
          </p:cNvPicPr>
          <p:nvPr userDrawn="1"/>
        </p:nvPicPr>
        <p:blipFill rotWithShape="1">
          <a:blip r:embed="rId47" cstate="print">
            <a:extLst>
              <a:ext uri="{28A0092B-C50C-407E-A947-70E740481C1C}">
                <a14:useLocalDpi xmlns:a14="http://schemas.microsoft.com/office/drawing/2010/main"/>
              </a:ext>
            </a:extLst>
          </a:blip>
          <a:srcRect/>
          <a:stretch/>
        </p:blipFill>
        <p:spPr bwMode="auto">
          <a:xfrm>
            <a:off x="3066876" y="4864385"/>
            <a:ext cx="1544512" cy="3041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A49C18A7-FE6F-3CA1-9343-4507185F807B}"/>
              </a:ext>
              <a:ext uri="{C183D7F6-B498-43B3-948B-1728B52AA6E4}">
                <adec:decorative xmlns:adec="http://schemas.microsoft.com/office/drawing/2017/decorative" val="1"/>
              </a:ext>
            </a:extLst>
          </p:cNvPr>
          <p:cNvPicPr>
            <a:picLocks noChangeAspect="1"/>
          </p:cNvPicPr>
          <p:nvPr userDrawn="1"/>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1425" y="4862741"/>
            <a:ext cx="839465" cy="307447"/>
          </a:xfrm>
          <a:prstGeom prst="rect">
            <a:avLst/>
          </a:prstGeom>
        </p:spPr>
      </p:pic>
      <p:pic>
        <p:nvPicPr>
          <p:cNvPr id="48" name="Picture 47">
            <a:extLst>
              <a:ext uri="{FF2B5EF4-FFF2-40B4-BE49-F238E27FC236}">
                <a16:creationId xmlns:a16="http://schemas.microsoft.com/office/drawing/2014/main" id="{74E03229-1DFE-75BE-24DE-4FABFD45752C}"/>
              </a:ext>
              <a:ext uri="{C183D7F6-B498-43B3-948B-1728B52AA6E4}">
                <adec:decorative xmlns:adec="http://schemas.microsoft.com/office/drawing/2017/decorative" val="1"/>
              </a:ext>
            </a:extLst>
          </p:cNvPr>
          <p:cNvPicPr>
            <a:picLocks noChangeAspect="1"/>
          </p:cNvPicPr>
          <p:nvPr userDrawn="1"/>
        </p:nvPicPr>
        <p:blipFill>
          <a:blip r:embed="rId49" cstate="print">
            <a:extLst>
              <a:ext uri="{28A0092B-C50C-407E-A947-70E740481C1C}">
                <a14:useLocalDpi xmlns:a14="http://schemas.microsoft.com/office/drawing/2010/main"/>
              </a:ext>
            </a:extLst>
          </a:blip>
          <a:stretch>
            <a:fillRect/>
          </a:stretch>
        </p:blipFill>
        <p:spPr>
          <a:xfrm>
            <a:off x="9099586" y="4740968"/>
            <a:ext cx="660044" cy="550993"/>
          </a:xfrm>
          <a:prstGeom prst="rect">
            <a:avLst/>
          </a:prstGeom>
        </p:spPr>
      </p:pic>
      <p:pic>
        <p:nvPicPr>
          <p:cNvPr id="49" name="Picture 48">
            <a:extLst>
              <a:ext uri="{FF2B5EF4-FFF2-40B4-BE49-F238E27FC236}">
                <a16:creationId xmlns:a16="http://schemas.microsoft.com/office/drawing/2014/main" id="{D7D4BC87-3F98-BB3C-7574-79C09FF5FD50}"/>
              </a:ext>
              <a:ext uri="{C183D7F6-B498-43B3-948B-1728B52AA6E4}">
                <adec:decorative xmlns:adec="http://schemas.microsoft.com/office/drawing/2017/decorative" val="1"/>
              </a:ext>
            </a:extLst>
          </p:cNvPr>
          <p:cNvPicPr>
            <a:picLocks noChangeAspect="1"/>
          </p:cNvPicPr>
          <p:nvPr userDrawn="1"/>
        </p:nvPicPr>
        <p:blipFill>
          <a:blip r:embed="rId50"/>
          <a:stretch>
            <a:fillRect/>
          </a:stretch>
        </p:blipFill>
        <p:spPr>
          <a:xfrm>
            <a:off x="5930927" y="4823691"/>
            <a:ext cx="1410423" cy="385548"/>
          </a:xfrm>
          <a:prstGeom prst="rect">
            <a:avLst/>
          </a:prstGeom>
        </p:spPr>
      </p:pic>
      <p:pic>
        <p:nvPicPr>
          <p:cNvPr id="50" name="Picture 2">
            <a:extLst>
              <a:ext uri="{FF2B5EF4-FFF2-40B4-BE49-F238E27FC236}">
                <a16:creationId xmlns:a16="http://schemas.microsoft.com/office/drawing/2014/main" id="{7A8B946B-51F4-4620-053E-CDC64133882E}"/>
              </a:ext>
              <a:ext uri="{C183D7F6-B498-43B3-948B-1728B52AA6E4}">
                <adec:decorative xmlns:adec="http://schemas.microsoft.com/office/drawing/2017/decorative" val="1"/>
              </a:ext>
            </a:extLst>
          </p:cNvPr>
          <p:cNvPicPr>
            <a:picLocks noChangeAspect="1" noChangeArrowheads="1"/>
          </p:cNvPicPr>
          <p:nvPr userDrawn="1"/>
        </p:nvPicPr>
        <p:blipFill>
          <a:blip r:embed="rId51" cstate="print">
            <a:extLst>
              <a:ext uri="{28A0092B-C50C-407E-A947-70E740481C1C}">
                <a14:useLocalDpi xmlns:a14="http://schemas.microsoft.com/office/drawing/2010/main"/>
              </a:ext>
            </a:extLst>
          </a:blip>
          <a:srcRect/>
          <a:stretch>
            <a:fillRect/>
          </a:stretch>
        </p:blipFill>
        <p:spPr bwMode="auto">
          <a:xfrm>
            <a:off x="7581387" y="4851355"/>
            <a:ext cx="1278162" cy="3302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CD93A427-D575-25E0-4997-30D5468482BD}"/>
              </a:ext>
            </a:extLst>
          </p:cNvPr>
          <p:cNvPicPr>
            <a:picLocks noChangeAspect="1"/>
          </p:cNvPicPr>
          <p:nvPr userDrawn="1"/>
        </p:nvPicPr>
        <p:blipFill rotWithShape="1">
          <a:blip r:embed="rId52"/>
          <a:srcRect l="1749" r="1749"/>
          <a:stretch/>
        </p:blipFill>
        <p:spPr>
          <a:xfrm>
            <a:off x="9999667" y="4843214"/>
            <a:ext cx="1410015" cy="346503"/>
          </a:xfrm>
          <a:prstGeom prst="rect">
            <a:avLst/>
          </a:prstGeom>
        </p:spPr>
      </p:pic>
      <p:sp>
        <p:nvSpPr>
          <p:cNvPr id="52" name="Arrow: U-Turn 51">
            <a:extLst>
              <a:ext uri="{FF2B5EF4-FFF2-40B4-BE49-F238E27FC236}">
                <a16:creationId xmlns:a16="http://schemas.microsoft.com/office/drawing/2014/main" id="{61FD4C69-F2A6-891D-396C-269DEEFA1967}"/>
              </a:ext>
            </a:extLst>
          </p:cNvPr>
          <p:cNvSpPr/>
          <p:nvPr userDrawn="1"/>
        </p:nvSpPr>
        <p:spPr bwMode="auto">
          <a:xfrm rot="5400000">
            <a:off x="4278858" y="-929868"/>
            <a:ext cx="5924412" cy="8736648"/>
          </a:xfrm>
          <a:prstGeom prst="uturnArrow">
            <a:avLst>
              <a:gd name="adj1" fmla="val 0"/>
              <a:gd name="adj2" fmla="val 0"/>
              <a:gd name="adj3" fmla="val 25000"/>
              <a:gd name="adj4" fmla="val 1845"/>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Top Corners Rounded 52">
            <a:extLst>
              <a:ext uri="{FF2B5EF4-FFF2-40B4-BE49-F238E27FC236}">
                <a16:creationId xmlns:a16="http://schemas.microsoft.com/office/drawing/2014/main" id="{66F5A7B1-441A-8691-B010-14486A20813D}"/>
              </a:ext>
            </a:extLst>
          </p:cNvPr>
          <p:cNvSpPr/>
          <p:nvPr userDrawn="1"/>
        </p:nvSpPr>
        <p:spPr bwMode="auto">
          <a:xfrm rot="5400000">
            <a:off x="-1689104" y="1992630"/>
            <a:ext cx="6250948" cy="2872739"/>
          </a:xfrm>
          <a:prstGeom prst="round2SameRect">
            <a:avLst>
              <a:gd name="adj1" fmla="val 6337"/>
              <a:gd name="adj2" fmla="val 0"/>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75299BAD-7529-D436-C494-0BF6ED12423B}"/>
              </a:ext>
            </a:extLst>
          </p:cNvPr>
          <p:cNvCxnSpPr>
            <a:cxnSpLocks/>
          </p:cNvCxnSpPr>
          <p:nvPr userDrawn="1"/>
        </p:nvCxnSpPr>
        <p:spPr>
          <a:xfrm>
            <a:off x="584202" y="2486558"/>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A4E158-D1CE-B068-94BE-D4B337FE5654}"/>
              </a:ext>
            </a:extLst>
          </p:cNvPr>
          <p:cNvCxnSpPr>
            <a:cxnSpLocks/>
          </p:cNvCxnSpPr>
          <p:nvPr userDrawn="1"/>
        </p:nvCxnSpPr>
        <p:spPr>
          <a:xfrm>
            <a:off x="584202" y="4395187"/>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 Placeholder 61">
            <a:extLst>
              <a:ext uri="{FF2B5EF4-FFF2-40B4-BE49-F238E27FC236}">
                <a16:creationId xmlns:a16="http://schemas.microsoft.com/office/drawing/2014/main" id="{937ACF11-830E-2F0E-DF5A-0EF9D7F71F30}"/>
              </a:ext>
            </a:extLst>
          </p:cNvPr>
          <p:cNvSpPr>
            <a:spLocks noGrp="1"/>
          </p:cNvSpPr>
          <p:nvPr>
            <p:ph type="body" sz="quarter" idx="10" hasCustomPrompt="1"/>
          </p:nvPr>
        </p:nvSpPr>
        <p:spPr>
          <a:xfrm>
            <a:off x="584202" y="634760"/>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p:ph type="body" sz="quarter" idx="11" hasCustomPrompt="1"/>
          </p:nvPr>
        </p:nvSpPr>
        <p:spPr>
          <a:xfrm>
            <a:off x="584202" y="2543389"/>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p:ph type="body" sz="quarter" idx="12" hasCustomPrompt="1"/>
          </p:nvPr>
        </p:nvSpPr>
        <p:spPr>
          <a:xfrm>
            <a:off x="584202" y="4452018"/>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Tree>
    <p:extLst>
      <p:ext uri="{BB962C8B-B14F-4D97-AF65-F5344CB8AC3E}">
        <p14:creationId xmlns:p14="http://schemas.microsoft.com/office/powerpoint/2010/main" val="166614443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ovati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D1DFA42-D058-78B6-F8BB-CC21A3B6DBBF}"/>
              </a:ext>
            </a:extLst>
          </p:cNvPr>
          <p:cNvSpPr/>
          <p:nvPr userDrawn="1"/>
        </p:nvSpPr>
        <p:spPr bwMode="auto">
          <a:xfrm>
            <a:off x="0" y="-1"/>
            <a:ext cx="12192000" cy="6858000"/>
          </a:xfrm>
          <a:custGeom>
            <a:avLst/>
            <a:gdLst>
              <a:gd name="connsiteX0" fmla="*/ 1 w 12192000"/>
              <a:gd name="connsiteY0" fmla="*/ 2204720 h 6858000"/>
              <a:gd name="connsiteX1" fmla="*/ 1 w 12192000"/>
              <a:gd name="connsiteY1" fmla="*/ 6857996 h 6858000"/>
              <a:gd name="connsiteX2" fmla="*/ 7965440 w 12192000"/>
              <a:gd name="connsiteY2" fmla="*/ 6857996 h 6858000"/>
              <a:gd name="connsiteX3" fmla="*/ 7965440 w 12192000"/>
              <a:gd name="connsiteY3" fmla="*/ 2398855 h 6858000"/>
              <a:gd name="connsiteX4" fmla="*/ 7771305 w 12192000"/>
              <a:gd name="connsiteY4" fmla="*/ 2204720 h 6858000"/>
              <a:gd name="connsiteX5" fmla="*/ 0 w 12192000"/>
              <a:gd name="connsiteY5" fmla="*/ 0 h 6858000"/>
              <a:gd name="connsiteX6" fmla="*/ 8153400 w 12192000"/>
              <a:gd name="connsiteY6" fmla="*/ 0 h 6858000"/>
              <a:gd name="connsiteX7" fmla="*/ 12192000 w 12192000"/>
              <a:gd name="connsiteY7" fmla="*/ 0 h 6858000"/>
              <a:gd name="connsiteX8" fmla="*/ 12192000 w 12192000"/>
              <a:gd name="connsiteY8" fmla="*/ 6858000 h 6858000"/>
              <a:gd name="connsiteX9" fmla="*/ 81534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 y="2204720"/>
                </a:moveTo>
                <a:lnTo>
                  <a:pt x="1" y="6857996"/>
                </a:lnTo>
                <a:lnTo>
                  <a:pt x="7965440" y="6857996"/>
                </a:lnTo>
                <a:lnTo>
                  <a:pt x="7965440" y="2398855"/>
                </a:lnTo>
                <a:cubicBezTo>
                  <a:pt x="7965440" y="2291637"/>
                  <a:pt x="7878523" y="2204720"/>
                  <a:pt x="7771305" y="2204720"/>
                </a:cubicBezTo>
                <a:close/>
                <a:moveTo>
                  <a:pt x="0" y="0"/>
                </a:moveTo>
                <a:lnTo>
                  <a:pt x="8153400" y="0"/>
                </a:lnTo>
                <a:lnTo>
                  <a:pt x="12192000" y="0"/>
                </a:lnTo>
                <a:lnTo>
                  <a:pt x="12192000" y="6858000"/>
                </a:lnTo>
                <a:lnTo>
                  <a:pt x="8153400" y="6858000"/>
                </a:lnTo>
                <a:lnTo>
                  <a:pt x="0" y="6858000"/>
                </a:lnTo>
                <a:close/>
              </a:path>
            </a:pathLst>
          </a:custGeom>
          <a:solidFill>
            <a:schemeClr val="bg1"/>
          </a:solidFill>
          <a:ln w="15875">
            <a:noFill/>
            <a:headEnd type="none" w="med" len="med"/>
            <a:tailEnd type="none" w="med" len="med"/>
          </a:ln>
          <a:effectLst>
            <a:outerShdw blurRad="2794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Freeform: Shape 3">
            <a:extLst>
              <a:ext uri="{FF2B5EF4-FFF2-40B4-BE49-F238E27FC236}">
                <a16:creationId xmlns:a16="http://schemas.microsoft.com/office/drawing/2014/main" id="{CA4BEBF2-68E8-9F0C-C6A7-57CEFFDF4719}"/>
              </a:ext>
            </a:extLst>
          </p:cNvPr>
          <p:cNvSpPr/>
          <p:nvPr userDrawn="1"/>
        </p:nvSpPr>
        <p:spPr bwMode="auto">
          <a:xfrm>
            <a:off x="0" y="0"/>
            <a:ext cx="12192000" cy="2610460"/>
          </a:xfrm>
          <a:custGeom>
            <a:avLst/>
            <a:gdLst>
              <a:gd name="connsiteX0" fmla="*/ 0 w 12192000"/>
              <a:gd name="connsiteY0" fmla="*/ 0 h 2610460"/>
              <a:gd name="connsiteX1" fmla="*/ 12192000 w 12192000"/>
              <a:gd name="connsiteY1" fmla="*/ 0 h 2610460"/>
              <a:gd name="connsiteX2" fmla="*/ 12192000 w 12192000"/>
              <a:gd name="connsiteY2" fmla="*/ 2610460 h 2610460"/>
              <a:gd name="connsiteX3" fmla="*/ 7965440 w 12192000"/>
              <a:gd name="connsiteY3" fmla="*/ 2610460 h 2610460"/>
              <a:gd name="connsiteX4" fmla="*/ 7965440 w 12192000"/>
              <a:gd name="connsiteY4" fmla="*/ 2436042 h 2610460"/>
              <a:gd name="connsiteX5" fmla="*/ 7731578 w 12192000"/>
              <a:gd name="connsiteY5" fmla="*/ 2202180 h 2610460"/>
              <a:gd name="connsiteX6" fmla="*/ 1 w 12192000"/>
              <a:gd name="connsiteY6" fmla="*/ 2202180 h 2610460"/>
              <a:gd name="connsiteX7" fmla="*/ 1 w 12192000"/>
              <a:gd name="connsiteY7" fmla="*/ 2610460 h 2610460"/>
              <a:gd name="connsiteX8" fmla="*/ 0 w 12192000"/>
              <a:gd name="connsiteY8" fmla="*/ 2610460 h 26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610460">
                <a:moveTo>
                  <a:pt x="0" y="0"/>
                </a:moveTo>
                <a:lnTo>
                  <a:pt x="12192000" y="0"/>
                </a:lnTo>
                <a:lnTo>
                  <a:pt x="12192000" y="2610460"/>
                </a:lnTo>
                <a:lnTo>
                  <a:pt x="7965440" y="2610460"/>
                </a:lnTo>
                <a:lnTo>
                  <a:pt x="7965440" y="2436042"/>
                </a:lnTo>
                <a:cubicBezTo>
                  <a:pt x="7965440" y="2306884"/>
                  <a:pt x="7860736" y="2202180"/>
                  <a:pt x="7731578" y="2202180"/>
                </a:cubicBezTo>
                <a:lnTo>
                  <a:pt x="1" y="2202180"/>
                </a:lnTo>
                <a:lnTo>
                  <a:pt x="1" y="2610460"/>
                </a:lnTo>
                <a:lnTo>
                  <a:pt x="0" y="261046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Single Corner Rounded 5">
            <a:extLst>
              <a:ext uri="{FF2B5EF4-FFF2-40B4-BE49-F238E27FC236}">
                <a16:creationId xmlns:a16="http://schemas.microsoft.com/office/drawing/2014/main" id="{C13EC120-D262-139D-DB70-6DC1B67B31EC}"/>
              </a:ext>
              <a:ext uri="{C183D7F6-B498-43B3-948B-1728B52AA6E4}">
                <adec:decorative xmlns:adec="http://schemas.microsoft.com/office/drawing/2017/decorative" val="1"/>
              </a:ext>
            </a:extLst>
          </p:cNvPr>
          <p:cNvSpPr/>
          <p:nvPr/>
        </p:nvSpPr>
        <p:spPr bwMode="auto">
          <a:xfrm rot="5400000" flipH="1">
            <a:off x="1650999" y="716278"/>
            <a:ext cx="4490723" cy="7792720"/>
          </a:xfrm>
          <a:prstGeom prst="round1Rect">
            <a:avLst>
              <a:gd name="adj" fmla="val 3941"/>
            </a:avLst>
          </a:prstGeom>
          <a:solidFill>
            <a:schemeClr val="tx1">
              <a:lumMod val="85000"/>
              <a:lumOff val="1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1F94872B-5B1A-EB54-4008-468F16FAF2E4}"/>
              </a:ext>
            </a:extLst>
          </p:cNvPr>
          <p:cNvSpPr/>
          <p:nvPr userDrawn="1"/>
        </p:nvSpPr>
        <p:spPr bwMode="auto">
          <a:xfrm rot="10800000">
            <a:off x="293687" y="-1"/>
            <a:ext cx="1249362" cy="1910236"/>
          </a:xfrm>
          <a:prstGeom prst="round2SameRect">
            <a:avLst>
              <a:gd name="adj1" fmla="val 50000"/>
              <a:gd name="adj2" fmla="val 0"/>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BDA439A-FD63-4563-8EEF-7F05ACFD010F}"/>
              </a:ext>
            </a:extLst>
          </p:cNvPr>
          <p:cNvSpPr/>
          <p:nvPr userDrawn="1"/>
        </p:nvSpPr>
        <p:spPr bwMode="auto">
          <a:xfrm>
            <a:off x="413224" y="780450"/>
            <a:ext cx="1010286" cy="101028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1836735" y="731595"/>
            <a:ext cx="9770048" cy="55399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EFE3B4FE-D208-9C2E-578F-0187912D69C9}"/>
              </a:ext>
            </a:extLst>
          </p:cNvPr>
          <p:cNvSpPr>
            <a:spLocks noGrp="1"/>
          </p:cNvSpPr>
          <p:nvPr userDrawn="1">
            <p:ph type="body" sz="quarter" idx="11" hasCustomPrompt="1"/>
          </p:nvPr>
        </p:nvSpPr>
        <p:spPr>
          <a:xfrm>
            <a:off x="436560" y="-1"/>
            <a:ext cx="963616" cy="892471"/>
          </a:xfrm>
          <a:custGeom>
            <a:avLst/>
            <a:gdLst>
              <a:gd name="connsiteX0" fmla="*/ 0 w 963616"/>
              <a:gd name="connsiteY0" fmla="*/ 0 h 892471"/>
              <a:gd name="connsiteX1" fmla="*/ 963616 w 963616"/>
              <a:gd name="connsiteY1" fmla="*/ 0 h 892471"/>
              <a:gd name="connsiteX2" fmla="*/ 963616 w 963616"/>
              <a:gd name="connsiteY2" fmla="*/ 892471 h 892471"/>
              <a:gd name="connsiteX3" fmla="*/ 923523 w 963616"/>
              <a:gd name="connsiteY3" fmla="*/ 843878 h 892471"/>
              <a:gd name="connsiteX4" fmla="*/ 481807 w 963616"/>
              <a:gd name="connsiteY4" fmla="*/ 660913 h 892471"/>
              <a:gd name="connsiteX5" fmla="*/ 40091 w 963616"/>
              <a:gd name="connsiteY5" fmla="*/ 843878 h 892471"/>
              <a:gd name="connsiteX6" fmla="*/ 0 w 963616"/>
              <a:gd name="connsiteY6" fmla="*/ 892468 h 8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616" h="892471">
                <a:moveTo>
                  <a:pt x="0" y="0"/>
                </a:moveTo>
                <a:lnTo>
                  <a:pt x="963616" y="0"/>
                </a:lnTo>
                <a:lnTo>
                  <a:pt x="963616" y="892471"/>
                </a:lnTo>
                <a:lnTo>
                  <a:pt x="923523" y="843878"/>
                </a:lnTo>
                <a:cubicBezTo>
                  <a:pt x="810478" y="730833"/>
                  <a:pt x="654308" y="660913"/>
                  <a:pt x="481807" y="660913"/>
                </a:cubicBezTo>
                <a:cubicBezTo>
                  <a:pt x="309306" y="660913"/>
                  <a:pt x="153136" y="730833"/>
                  <a:pt x="40091" y="843878"/>
                </a:cubicBezTo>
                <a:lnTo>
                  <a:pt x="0" y="892468"/>
                </a:lnTo>
                <a:close/>
              </a:path>
            </a:pathLst>
          </a:custGeom>
          <a:solidFill>
            <a:srgbClr val="0066FF"/>
          </a:solidFill>
        </p:spPr>
        <p:txBody>
          <a:bodyPr wrap="square" tIns="91440">
            <a:noAutofit/>
          </a:bodyPr>
          <a:lstStyle>
            <a:lvl1pPr marL="0" indent="0" algn="ctr">
              <a:buNone/>
              <a:defRPr kumimoji="0" lang="en-US" sz="2400" b="1" i="0" u="none" strike="noStrike" kern="0" cap="all" spc="0" normalizeH="0" baseline="0" dirty="0">
                <a:ln>
                  <a:noFill/>
                </a:ln>
                <a:solidFill>
                  <a:srgbClr val="FFFFFF"/>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NEW</a:t>
            </a:r>
          </a:p>
        </p:txBody>
      </p:sp>
      <p:sp>
        <p:nvSpPr>
          <p:cNvPr id="23" name="Picture Placeholder 56">
            <a:extLst>
              <a:ext uri="{FF2B5EF4-FFF2-40B4-BE49-F238E27FC236}">
                <a16:creationId xmlns:a16="http://schemas.microsoft.com/office/drawing/2014/main" id="{2F7848A5-D4DF-727B-AC27-6B3F24B6C4E3}"/>
              </a:ext>
            </a:extLst>
          </p:cNvPr>
          <p:cNvSpPr>
            <a:spLocks noGrp="1"/>
          </p:cNvSpPr>
          <p:nvPr>
            <p:ph type="pic" sz="quarter" idx="17" hasCustomPrompt="1"/>
          </p:nvPr>
        </p:nvSpPr>
        <p:spPr>
          <a:xfrm>
            <a:off x="413222" y="780450"/>
            <a:ext cx="1010287" cy="1010287"/>
          </a:xfrm>
          <a:prstGeom prst="ellipse">
            <a:avLst/>
          </a:prstGeom>
        </p:spPr>
        <p:txBody>
          <a:bodyPr wrap="none" anchor="ctr">
            <a:noAutofit/>
          </a:bodyPr>
          <a:lstStyle>
            <a:lvl1pPr marL="0" indent="0" algn="ctr">
              <a:buNone/>
              <a:defRPr sz="2000">
                <a:latin typeface="+mj-lt"/>
              </a:defRPr>
            </a:lvl1pPr>
          </a:lstStyle>
          <a:p>
            <a:r>
              <a:rPr lang="en-US"/>
              <a:t>Logo</a:t>
            </a:r>
            <a:br>
              <a:rPr lang="en-US"/>
            </a:br>
            <a:r>
              <a:rPr lang="en-US"/>
              <a:t>here</a:t>
            </a:r>
          </a:p>
        </p:txBody>
      </p:sp>
      <p:sp>
        <p:nvSpPr>
          <p:cNvPr id="24" name="Text Placeholder 11">
            <a:extLst>
              <a:ext uri="{FF2B5EF4-FFF2-40B4-BE49-F238E27FC236}">
                <a16:creationId xmlns:a16="http://schemas.microsoft.com/office/drawing/2014/main" id="{B2FE68DC-314D-7B0B-1425-10D93CFE740D}"/>
              </a:ext>
            </a:extLst>
          </p:cNvPr>
          <p:cNvSpPr>
            <a:spLocks noGrp="1"/>
          </p:cNvSpPr>
          <p:nvPr>
            <p:ph type="body" sz="quarter" idx="16" hasCustomPrompt="1"/>
          </p:nvPr>
        </p:nvSpPr>
        <p:spPr>
          <a:xfrm>
            <a:off x="8300718" y="2954878"/>
            <a:ext cx="3310128" cy="3314159"/>
          </a:xfrm>
        </p:spPr>
        <p:txBody>
          <a:bodyPr anchor="t"/>
          <a:lstStyle>
            <a:lvl1pPr marL="0" indent="0">
              <a:spcBef>
                <a:spcPts val="0"/>
              </a:spcBef>
              <a:buNone/>
              <a:defRPr kumimoji="0" lang="en-US" sz="2800" b="0" i="0" u="none" strike="noStrike" kern="1200" cap="none" spc="0" normalizeH="0" baseline="0" dirty="0">
                <a:ln>
                  <a:noFill/>
                </a:ln>
                <a:solidFill>
                  <a:srgbClr val="000000"/>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5" name="Picture Placeholder 56">
            <a:extLst>
              <a:ext uri="{FF2B5EF4-FFF2-40B4-BE49-F238E27FC236}">
                <a16:creationId xmlns:a16="http://schemas.microsoft.com/office/drawing/2014/main" id="{81B5CAC0-347D-D423-878E-E7325C9824D7}"/>
              </a:ext>
            </a:extLst>
          </p:cNvPr>
          <p:cNvSpPr>
            <a:spLocks noGrp="1"/>
          </p:cNvSpPr>
          <p:nvPr>
            <p:ph type="pic" sz="quarter" idx="18" hasCustomPrompt="1"/>
          </p:nvPr>
        </p:nvSpPr>
        <p:spPr>
          <a:xfrm>
            <a:off x="0" y="2606040"/>
            <a:ext cx="7562088" cy="4251960"/>
          </a:xfrm>
          <a:prstGeom prst="rect">
            <a:avLst/>
          </a:prstGeom>
          <a:solidFill>
            <a:schemeClr val="bg1"/>
          </a:solidFill>
        </p:spPr>
        <p:txBody>
          <a:bodyPr anchor="ctr">
            <a:noAutofit/>
          </a:bodyPr>
          <a:lstStyle>
            <a:lvl1pPr marL="0" indent="0" algn="ctr">
              <a:buNone/>
              <a:defRPr sz="3600">
                <a:latin typeface="+mj-lt"/>
              </a:defRPr>
            </a:lvl1pPr>
          </a:lstStyle>
          <a:p>
            <a:r>
              <a:rPr lang="en-US"/>
              <a:t>Image</a:t>
            </a:r>
          </a:p>
        </p:txBody>
      </p:sp>
    </p:spTree>
    <p:extLst>
      <p:ext uri="{BB962C8B-B14F-4D97-AF65-F5344CB8AC3E}">
        <p14:creationId xmlns:p14="http://schemas.microsoft.com/office/powerpoint/2010/main" val="2674911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Arrow: Right 2">
            <a:extLst>
              <a:ext uri="{FF2B5EF4-FFF2-40B4-BE49-F238E27FC236}">
                <a16:creationId xmlns:a16="http://schemas.microsoft.com/office/drawing/2014/main" id="{9AC421B8-2C39-15D6-FC81-127FC4A6A410}"/>
              </a:ext>
            </a:extLst>
          </p:cNvPr>
          <p:cNvSpPr/>
          <p:nvPr userDrawn="1"/>
        </p:nvSpPr>
        <p:spPr bwMode="auto">
          <a:xfrm>
            <a:off x="10188" y="3735646"/>
            <a:ext cx="12048462" cy="3184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D7FA8A09-6617-92BB-F8CF-BB483183A07F}"/>
              </a:ext>
            </a:extLst>
          </p:cNvPr>
          <p:cNvCxnSpPr>
            <a:cxnSpLocks/>
          </p:cNvCxnSpPr>
          <p:nvPr userDrawn="1"/>
        </p:nvCxnSpPr>
        <p:spPr>
          <a:xfrm flipV="1">
            <a:off x="4630329"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7073A2-77E3-8950-299D-3974C95FDD85}"/>
              </a:ext>
            </a:extLst>
          </p:cNvPr>
          <p:cNvCxnSpPr>
            <a:cxnSpLocks/>
          </p:cNvCxnSpPr>
          <p:nvPr userDrawn="1"/>
        </p:nvCxnSpPr>
        <p:spPr>
          <a:xfrm flipH="1" flipV="1">
            <a:off x="6098247"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D6E7C-1965-0D53-B9EB-0EF9764C1E81}"/>
              </a:ext>
            </a:extLst>
          </p:cNvPr>
          <p:cNvCxnSpPr>
            <a:cxnSpLocks/>
          </p:cNvCxnSpPr>
          <p:nvPr userDrawn="1"/>
        </p:nvCxnSpPr>
        <p:spPr>
          <a:xfrm flipV="1">
            <a:off x="7566165"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883AE1-4972-ECD9-D6DD-9C88BBE94D93}"/>
              </a:ext>
            </a:extLst>
          </p:cNvPr>
          <p:cNvCxnSpPr>
            <a:cxnSpLocks/>
            <a:stCxn id="10" idx="0"/>
            <a:endCxn id="20" idx="4"/>
          </p:cNvCxnSpPr>
          <p:nvPr userDrawn="1"/>
        </p:nvCxnSpPr>
        <p:spPr>
          <a:xfrm flipH="1" flipV="1">
            <a:off x="9034083"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F54579-7B37-8E21-055D-F8506DB13437}"/>
              </a:ext>
            </a:extLst>
          </p:cNvPr>
          <p:cNvSpPr/>
          <p:nvPr userDrawn="1"/>
        </p:nvSpPr>
        <p:spPr bwMode="auto">
          <a:xfrm>
            <a:off x="1777211"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C037E56F-ECF6-82CF-5CAD-724709739A83}"/>
              </a:ext>
            </a:extLst>
          </p:cNvPr>
          <p:cNvSpPr/>
          <p:nvPr userDrawn="1"/>
        </p:nvSpPr>
        <p:spPr bwMode="auto">
          <a:xfrm>
            <a:off x="4713047"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4A6BCB98-6F09-6FEA-2E49-AAEFFD627329}"/>
              </a:ext>
            </a:extLst>
          </p:cNvPr>
          <p:cNvSpPr/>
          <p:nvPr userDrawn="1"/>
        </p:nvSpPr>
        <p:spPr bwMode="auto">
          <a:xfrm>
            <a:off x="7648883"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A72CE325-811D-8010-DA2A-D3CE9A919BA4}"/>
              </a:ext>
            </a:extLst>
          </p:cNvPr>
          <p:cNvSpPr/>
          <p:nvPr userDrawn="1"/>
        </p:nvSpPr>
        <p:spPr bwMode="auto">
          <a:xfrm>
            <a:off x="309293"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9593FB05-820C-513D-A5EB-01D4F19C1E73}"/>
              </a:ext>
            </a:extLst>
          </p:cNvPr>
          <p:cNvSpPr/>
          <p:nvPr userDrawn="1"/>
        </p:nvSpPr>
        <p:spPr bwMode="auto">
          <a:xfrm>
            <a:off x="3245129"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71E0F134-2735-6064-79D5-EEBC32CF5558}"/>
              </a:ext>
            </a:extLst>
          </p:cNvPr>
          <p:cNvSpPr/>
          <p:nvPr userDrawn="1"/>
        </p:nvSpPr>
        <p:spPr bwMode="auto">
          <a:xfrm>
            <a:off x="6180965"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59A5C35-32F2-C019-9466-A8EA5F9F69D7}"/>
              </a:ext>
            </a:extLst>
          </p:cNvPr>
          <p:cNvSpPr/>
          <p:nvPr userDrawn="1"/>
        </p:nvSpPr>
        <p:spPr bwMode="auto">
          <a:xfrm>
            <a:off x="9116800"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Oval 14">
            <a:extLst>
              <a:ext uri="{FF2B5EF4-FFF2-40B4-BE49-F238E27FC236}">
                <a16:creationId xmlns:a16="http://schemas.microsoft.com/office/drawing/2014/main" id="{1FFC58F4-509A-BBC8-740A-DC90026521FF}"/>
              </a:ext>
            </a:extLst>
          </p:cNvPr>
          <p:cNvSpPr/>
          <p:nvPr userDrawn="1"/>
        </p:nvSpPr>
        <p:spPr>
          <a:xfrm>
            <a:off x="147792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0</a:t>
            </a:r>
          </a:p>
        </p:txBody>
      </p:sp>
      <p:sp>
        <p:nvSpPr>
          <p:cNvPr id="16" name="Oval 15">
            <a:extLst>
              <a:ext uri="{FF2B5EF4-FFF2-40B4-BE49-F238E27FC236}">
                <a16:creationId xmlns:a16="http://schemas.microsoft.com/office/drawing/2014/main" id="{76D5866A-5827-FCCE-18B3-513F75186D50}"/>
              </a:ext>
            </a:extLst>
          </p:cNvPr>
          <p:cNvSpPr/>
          <p:nvPr userDrawn="1"/>
        </p:nvSpPr>
        <p:spPr>
          <a:xfrm>
            <a:off x="2945845"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1</a:t>
            </a:r>
          </a:p>
        </p:txBody>
      </p:sp>
      <p:sp>
        <p:nvSpPr>
          <p:cNvPr id="17" name="Oval 16">
            <a:extLst>
              <a:ext uri="{FF2B5EF4-FFF2-40B4-BE49-F238E27FC236}">
                <a16:creationId xmlns:a16="http://schemas.microsoft.com/office/drawing/2014/main" id="{6AD14159-DA23-DEFF-5535-25ED604CA625}"/>
              </a:ext>
            </a:extLst>
          </p:cNvPr>
          <p:cNvSpPr/>
          <p:nvPr userDrawn="1"/>
        </p:nvSpPr>
        <p:spPr>
          <a:xfrm>
            <a:off x="4413763"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2</a:t>
            </a:r>
          </a:p>
        </p:txBody>
      </p:sp>
      <p:sp>
        <p:nvSpPr>
          <p:cNvPr id="18" name="Oval 17">
            <a:extLst>
              <a:ext uri="{FF2B5EF4-FFF2-40B4-BE49-F238E27FC236}">
                <a16:creationId xmlns:a16="http://schemas.microsoft.com/office/drawing/2014/main" id="{92B86796-C689-93E1-AA11-12D316F4C92A}"/>
              </a:ext>
            </a:extLst>
          </p:cNvPr>
          <p:cNvSpPr/>
          <p:nvPr userDrawn="1"/>
        </p:nvSpPr>
        <p:spPr>
          <a:xfrm>
            <a:off x="5881681"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3</a:t>
            </a:r>
          </a:p>
        </p:txBody>
      </p:sp>
      <p:sp>
        <p:nvSpPr>
          <p:cNvPr id="19" name="Oval 18">
            <a:extLst>
              <a:ext uri="{FF2B5EF4-FFF2-40B4-BE49-F238E27FC236}">
                <a16:creationId xmlns:a16="http://schemas.microsoft.com/office/drawing/2014/main" id="{68138B66-3052-5320-EE57-9CB04AA02437}"/>
              </a:ext>
            </a:extLst>
          </p:cNvPr>
          <p:cNvSpPr/>
          <p:nvPr userDrawn="1"/>
        </p:nvSpPr>
        <p:spPr>
          <a:xfrm>
            <a:off x="7349599"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4</a:t>
            </a:r>
          </a:p>
        </p:txBody>
      </p:sp>
      <p:sp>
        <p:nvSpPr>
          <p:cNvPr id="20" name="Oval 19">
            <a:extLst>
              <a:ext uri="{FF2B5EF4-FFF2-40B4-BE49-F238E27FC236}">
                <a16:creationId xmlns:a16="http://schemas.microsoft.com/office/drawing/2014/main" id="{D6521086-AE93-422F-163B-CCD636CC3DC6}"/>
              </a:ext>
            </a:extLst>
          </p:cNvPr>
          <p:cNvSpPr/>
          <p:nvPr userDrawn="1"/>
        </p:nvSpPr>
        <p:spPr>
          <a:xfrm>
            <a:off x="881751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5</a:t>
            </a:r>
          </a:p>
        </p:txBody>
      </p:sp>
      <p:sp>
        <p:nvSpPr>
          <p:cNvPr id="22" name="Oval 21">
            <a:extLst>
              <a:ext uri="{FF2B5EF4-FFF2-40B4-BE49-F238E27FC236}">
                <a16:creationId xmlns:a16="http://schemas.microsoft.com/office/drawing/2014/main" id="{11011F88-B7D0-C6AC-D801-D600EF8310FB}"/>
              </a:ext>
            </a:extLst>
          </p:cNvPr>
          <p:cNvSpPr/>
          <p:nvPr userDrawn="1"/>
        </p:nvSpPr>
        <p:spPr>
          <a:xfrm>
            <a:off x="10285434"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6</a:t>
            </a:r>
          </a:p>
        </p:txBody>
      </p:sp>
      <p:cxnSp>
        <p:nvCxnSpPr>
          <p:cNvPr id="23" name="Straight Connector 22">
            <a:extLst>
              <a:ext uri="{FF2B5EF4-FFF2-40B4-BE49-F238E27FC236}">
                <a16:creationId xmlns:a16="http://schemas.microsoft.com/office/drawing/2014/main" id="{38A18DA3-F323-162B-C7CB-EC86A67CF0D6}"/>
              </a:ext>
            </a:extLst>
          </p:cNvPr>
          <p:cNvCxnSpPr>
            <a:cxnSpLocks/>
            <a:stCxn id="22" idx="0"/>
            <a:endCxn id="14" idx="2"/>
          </p:cNvCxnSpPr>
          <p:nvPr userDrawn="1"/>
        </p:nvCxnSpPr>
        <p:spPr>
          <a:xfrm flipV="1">
            <a:off x="10502000"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8A7FEF-0A9C-D00F-3A6B-E09C73444263}"/>
              </a:ext>
            </a:extLst>
          </p:cNvPr>
          <p:cNvCxnSpPr>
            <a:cxnSpLocks/>
          </p:cNvCxnSpPr>
          <p:nvPr userDrawn="1"/>
        </p:nvCxnSpPr>
        <p:spPr>
          <a:xfrm flipH="1" flipV="1">
            <a:off x="3162411"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ED38E4-0E1C-F23D-9BAE-5FB9C353D678}"/>
              </a:ext>
            </a:extLst>
          </p:cNvPr>
          <p:cNvCxnSpPr>
            <a:cxnSpLocks/>
          </p:cNvCxnSpPr>
          <p:nvPr userDrawn="1"/>
        </p:nvCxnSpPr>
        <p:spPr>
          <a:xfrm flipV="1">
            <a:off x="1694493"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1">
            <a:extLst>
              <a:ext uri="{FF2B5EF4-FFF2-40B4-BE49-F238E27FC236}">
                <a16:creationId xmlns:a16="http://schemas.microsoft.com/office/drawing/2014/main" id="{BC175DF2-4183-BB5C-7ACB-C6684DD0703D}"/>
              </a:ext>
            </a:extLst>
          </p:cNvPr>
          <p:cNvSpPr>
            <a:spLocks noGrp="1"/>
          </p:cNvSpPr>
          <p:nvPr>
            <p:ph type="body" sz="quarter" idx="16" hasCustomPrompt="1"/>
          </p:nvPr>
        </p:nvSpPr>
        <p:spPr>
          <a:xfrm>
            <a:off x="383848"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7" name="Text Placeholder 11">
            <a:extLst>
              <a:ext uri="{FF2B5EF4-FFF2-40B4-BE49-F238E27FC236}">
                <a16:creationId xmlns:a16="http://schemas.microsoft.com/office/drawing/2014/main" id="{1B5A7297-DE91-1A12-172E-0645F3917768}"/>
              </a:ext>
            </a:extLst>
          </p:cNvPr>
          <p:cNvSpPr>
            <a:spLocks noGrp="1"/>
          </p:cNvSpPr>
          <p:nvPr>
            <p:ph type="body" sz="quarter" idx="17" hasCustomPrompt="1"/>
          </p:nvPr>
        </p:nvSpPr>
        <p:spPr>
          <a:xfrm>
            <a:off x="3319684"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8" name="Text Placeholder 11">
            <a:extLst>
              <a:ext uri="{FF2B5EF4-FFF2-40B4-BE49-F238E27FC236}">
                <a16:creationId xmlns:a16="http://schemas.microsoft.com/office/drawing/2014/main" id="{23E91340-EF29-F3DC-3807-6AE7C195E41A}"/>
              </a:ext>
            </a:extLst>
          </p:cNvPr>
          <p:cNvSpPr>
            <a:spLocks noGrp="1"/>
          </p:cNvSpPr>
          <p:nvPr>
            <p:ph type="body" sz="quarter" idx="18" hasCustomPrompt="1"/>
          </p:nvPr>
        </p:nvSpPr>
        <p:spPr>
          <a:xfrm>
            <a:off x="6255520"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9" name="Text Placeholder 11">
            <a:extLst>
              <a:ext uri="{FF2B5EF4-FFF2-40B4-BE49-F238E27FC236}">
                <a16:creationId xmlns:a16="http://schemas.microsoft.com/office/drawing/2014/main" id="{BC4B9C08-2088-DFE3-60E9-2AA79144A73C}"/>
              </a:ext>
            </a:extLst>
          </p:cNvPr>
          <p:cNvSpPr>
            <a:spLocks noGrp="1"/>
          </p:cNvSpPr>
          <p:nvPr>
            <p:ph type="body" sz="quarter" idx="19" hasCustomPrompt="1"/>
          </p:nvPr>
        </p:nvSpPr>
        <p:spPr>
          <a:xfrm>
            <a:off x="9191355"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0" name="Text Placeholder 11">
            <a:extLst>
              <a:ext uri="{FF2B5EF4-FFF2-40B4-BE49-F238E27FC236}">
                <a16:creationId xmlns:a16="http://schemas.microsoft.com/office/drawing/2014/main" id="{D58C93FB-B4A5-AEAC-A785-F557C034E958}"/>
              </a:ext>
            </a:extLst>
          </p:cNvPr>
          <p:cNvSpPr>
            <a:spLocks noGrp="1"/>
          </p:cNvSpPr>
          <p:nvPr>
            <p:ph type="body" sz="quarter" idx="20" hasCustomPrompt="1"/>
          </p:nvPr>
        </p:nvSpPr>
        <p:spPr>
          <a:xfrm>
            <a:off x="1851766"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1" name="Text Placeholder 11">
            <a:extLst>
              <a:ext uri="{FF2B5EF4-FFF2-40B4-BE49-F238E27FC236}">
                <a16:creationId xmlns:a16="http://schemas.microsoft.com/office/drawing/2014/main" id="{EDFA4A35-BF71-058A-B48D-FF0D977DB8EA}"/>
              </a:ext>
            </a:extLst>
          </p:cNvPr>
          <p:cNvSpPr>
            <a:spLocks noGrp="1"/>
          </p:cNvSpPr>
          <p:nvPr>
            <p:ph type="body" sz="quarter" idx="21" hasCustomPrompt="1"/>
          </p:nvPr>
        </p:nvSpPr>
        <p:spPr>
          <a:xfrm>
            <a:off x="4787602"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2" name="Text Placeholder 11">
            <a:extLst>
              <a:ext uri="{FF2B5EF4-FFF2-40B4-BE49-F238E27FC236}">
                <a16:creationId xmlns:a16="http://schemas.microsoft.com/office/drawing/2014/main" id="{E6531D51-5A29-7D2B-74C1-D0CB1DD130B8}"/>
              </a:ext>
            </a:extLst>
          </p:cNvPr>
          <p:cNvSpPr>
            <a:spLocks noGrp="1"/>
          </p:cNvSpPr>
          <p:nvPr>
            <p:ph type="body" sz="quarter" idx="22" hasCustomPrompt="1"/>
          </p:nvPr>
        </p:nvSpPr>
        <p:spPr>
          <a:xfrm>
            <a:off x="7723438"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3" name="Picture Placeholder 56">
            <a:extLst>
              <a:ext uri="{FF2B5EF4-FFF2-40B4-BE49-F238E27FC236}">
                <a16:creationId xmlns:a16="http://schemas.microsoft.com/office/drawing/2014/main" id="{4B7B17AE-9FD4-78FD-625A-BF6DC1970342}"/>
              </a:ext>
            </a:extLst>
          </p:cNvPr>
          <p:cNvSpPr>
            <a:spLocks noGrp="1"/>
          </p:cNvSpPr>
          <p:nvPr>
            <p:ph type="pic" sz="quarter" idx="23" hasCustomPrompt="1"/>
          </p:nvPr>
        </p:nvSpPr>
        <p:spPr>
          <a:xfrm>
            <a:off x="459293"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4" name="Picture Placeholder 56">
            <a:extLst>
              <a:ext uri="{FF2B5EF4-FFF2-40B4-BE49-F238E27FC236}">
                <a16:creationId xmlns:a16="http://schemas.microsoft.com/office/drawing/2014/main" id="{A4FA298A-FDB0-62D1-348C-BA97EE95C963}"/>
              </a:ext>
            </a:extLst>
          </p:cNvPr>
          <p:cNvSpPr>
            <a:spLocks noGrp="1"/>
          </p:cNvSpPr>
          <p:nvPr>
            <p:ph type="pic" sz="quarter" idx="24" hasCustomPrompt="1"/>
          </p:nvPr>
        </p:nvSpPr>
        <p:spPr>
          <a:xfrm>
            <a:off x="3395129"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5" name="Picture Placeholder 56">
            <a:extLst>
              <a:ext uri="{FF2B5EF4-FFF2-40B4-BE49-F238E27FC236}">
                <a16:creationId xmlns:a16="http://schemas.microsoft.com/office/drawing/2014/main" id="{A90042C2-9ECF-07BD-6584-798A2ABE8F73}"/>
              </a:ext>
            </a:extLst>
          </p:cNvPr>
          <p:cNvSpPr>
            <a:spLocks noGrp="1"/>
          </p:cNvSpPr>
          <p:nvPr>
            <p:ph type="pic" sz="quarter" idx="25" hasCustomPrompt="1"/>
          </p:nvPr>
        </p:nvSpPr>
        <p:spPr>
          <a:xfrm>
            <a:off x="6330965"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6" name="Picture Placeholder 56">
            <a:extLst>
              <a:ext uri="{FF2B5EF4-FFF2-40B4-BE49-F238E27FC236}">
                <a16:creationId xmlns:a16="http://schemas.microsoft.com/office/drawing/2014/main" id="{86701723-00E8-A3B0-15A8-A9AED8CC7E9F}"/>
              </a:ext>
            </a:extLst>
          </p:cNvPr>
          <p:cNvSpPr>
            <a:spLocks noGrp="1"/>
          </p:cNvSpPr>
          <p:nvPr>
            <p:ph type="pic" sz="quarter" idx="26" hasCustomPrompt="1"/>
          </p:nvPr>
        </p:nvSpPr>
        <p:spPr>
          <a:xfrm>
            <a:off x="9266800"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7" name="Picture Placeholder 56">
            <a:extLst>
              <a:ext uri="{FF2B5EF4-FFF2-40B4-BE49-F238E27FC236}">
                <a16:creationId xmlns:a16="http://schemas.microsoft.com/office/drawing/2014/main" id="{F3D04200-5627-CE5C-6CE1-16F486651EFE}"/>
              </a:ext>
            </a:extLst>
          </p:cNvPr>
          <p:cNvSpPr>
            <a:spLocks noGrp="1"/>
          </p:cNvSpPr>
          <p:nvPr>
            <p:ph type="pic" sz="quarter" idx="27" hasCustomPrompt="1"/>
          </p:nvPr>
        </p:nvSpPr>
        <p:spPr>
          <a:xfrm>
            <a:off x="7798883"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8" name="Picture Placeholder 56">
            <a:extLst>
              <a:ext uri="{FF2B5EF4-FFF2-40B4-BE49-F238E27FC236}">
                <a16:creationId xmlns:a16="http://schemas.microsoft.com/office/drawing/2014/main" id="{885C2546-BE15-1B4E-2F9E-A906A939426C}"/>
              </a:ext>
            </a:extLst>
          </p:cNvPr>
          <p:cNvSpPr>
            <a:spLocks noGrp="1"/>
          </p:cNvSpPr>
          <p:nvPr>
            <p:ph type="pic" sz="quarter" idx="28" hasCustomPrompt="1"/>
          </p:nvPr>
        </p:nvSpPr>
        <p:spPr>
          <a:xfrm>
            <a:off x="4863047"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9" name="Picture Placeholder 56">
            <a:extLst>
              <a:ext uri="{FF2B5EF4-FFF2-40B4-BE49-F238E27FC236}">
                <a16:creationId xmlns:a16="http://schemas.microsoft.com/office/drawing/2014/main" id="{28DF2A32-A1D1-E469-4143-AF20954B662F}"/>
              </a:ext>
            </a:extLst>
          </p:cNvPr>
          <p:cNvSpPr>
            <a:spLocks noGrp="1"/>
          </p:cNvSpPr>
          <p:nvPr>
            <p:ph type="pic" sz="quarter" idx="29" hasCustomPrompt="1"/>
          </p:nvPr>
        </p:nvSpPr>
        <p:spPr>
          <a:xfrm>
            <a:off x="1927211"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Tree>
    <p:extLst>
      <p:ext uri="{BB962C8B-B14F-4D97-AF65-F5344CB8AC3E}">
        <p14:creationId xmlns:p14="http://schemas.microsoft.com/office/powerpoint/2010/main" val="2165167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s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aphicFrame>
        <p:nvGraphicFramePr>
          <p:cNvPr id="21" name="Table 3">
            <a:extLst>
              <a:ext uri="{FF2B5EF4-FFF2-40B4-BE49-F238E27FC236}">
                <a16:creationId xmlns:a16="http://schemas.microsoft.com/office/drawing/2014/main" id="{2817F29B-59A0-23EA-B9B7-EEDA7BCFB213}"/>
              </a:ext>
            </a:extLst>
          </p:cNvPr>
          <p:cNvGraphicFramePr>
            <a:graphicFrameLocks noGrp="1"/>
          </p:cNvGraphicFramePr>
          <p:nvPr userDrawn="1"/>
        </p:nvGraphicFramePr>
        <p:xfrm>
          <a:off x="585217" y="1200150"/>
          <a:ext cx="11021570" cy="5099052"/>
        </p:xfrm>
        <a:graphic>
          <a:graphicData uri="http://schemas.openxmlformats.org/drawingml/2006/table">
            <a:tbl>
              <a:tblPr firstRow="1" bandRow="1">
                <a:tableStyleId>{5C22544A-7EE6-4342-B048-85BDC9FD1C3A}</a:tableStyleId>
              </a:tblPr>
              <a:tblGrid>
                <a:gridCol w="1102157">
                  <a:extLst>
                    <a:ext uri="{9D8B030D-6E8A-4147-A177-3AD203B41FA5}">
                      <a16:colId xmlns:a16="http://schemas.microsoft.com/office/drawing/2014/main" val="3821760900"/>
                    </a:ext>
                  </a:extLst>
                </a:gridCol>
                <a:gridCol w="1102157">
                  <a:extLst>
                    <a:ext uri="{9D8B030D-6E8A-4147-A177-3AD203B41FA5}">
                      <a16:colId xmlns:a16="http://schemas.microsoft.com/office/drawing/2014/main" val="1007407312"/>
                    </a:ext>
                  </a:extLst>
                </a:gridCol>
                <a:gridCol w="1102157">
                  <a:extLst>
                    <a:ext uri="{9D8B030D-6E8A-4147-A177-3AD203B41FA5}">
                      <a16:colId xmlns:a16="http://schemas.microsoft.com/office/drawing/2014/main" val="2745640533"/>
                    </a:ext>
                  </a:extLst>
                </a:gridCol>
                <a:gridCol w="1102157">
                  <a:extLst>
                    <a:ext uri="{9D8B030D-6E8A-4147-A177-3AD203B41FA5}">
                      <a16:colId xmlns:a16="http://schemas.microsoft.com/office/drawing/2014/main" val="3281569361"/>
                    </a:ext>
                  </a:extLst>
                </a:gridCol>
                <a:gridCol w="1102157">
                  <a:extLst>
                    <a:ext uri="{9D8B030D-6E8A-4147-A177-3AD203B41FA5}">
                      <a16:colId xmlns:a16="http://schemas.microsoft.com/office/drawing/2014/main" val="3587677850"/>
                    </a:ext>
                  </a:extLst>
                </a:gridCol>
                <a:gridCol w="1102157">
                  <a:extLst>
                    <a:ext uri="{9D8B030D-6E8A-4147-A177-3AD203B41FA5}">
                      <a16:colId xmlns:a16="http://schemas.microsoft.com/office/drawing/2014/main" val="405016861"/>
                    </a:ext>
                  </a:extLst>
                </a:gridCol>
                <a:gridCol w="1102157">
                  <a:extLst>
                    <a:ext uri="{9D8B030D-6E8A-4147-A177-3AD203B41FA5}">
                      <a16:colId xmlns:a16="http://schemas.microsoft.com/office/drawing/2014/main" val="2288318"/>
                    </a:ext>
                  </a:extLst>
                </a:gridCol>
                <a:gridCol w="1102157">
                  <a:extLst>
                    <a:ext uri="{9D8B030D-6E8A-4147-A177-3AD203B41FA5}">
                      <a16:colId xmlns:a16="http://schemas.microsoft.com/office/drawing/2014/main" val="2503135418"/>
                    </a:ext>
                  </a:extLst>
                </a:gridCol>
                <a:gridCol w="1102157">
                  <a:extLst>
                    <a:ext uri="{9D8B030D-6E8A-4147-A177-3AD203B41FA5}">
                      <a16:colId xmlns:a16="http://schemas.microsoft.com/office/drawing/2014/main" val="536637327"/>
                    </a:ext>
                  </a:extLst>
                </a:gridCol>
                <a:gridCol w="1102157">
                  <a:extLst>
                    <a:ext uri="{9D8B030D-6E8A-4147-A177-3AD203B41FA5}">
                      <a16:colId xmlns:a16="http://schemas.microsoft.com/office/drawing/2014/main" val="3236046306"/>
                    </a:ext>
                  </a:extLst>
                </a:gridCol>
              </a:tblGrid>
              <a:tr h="1274763">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440470"/>
                  </a:ext>
                </a:extLst>
              </a:tr>
              <a:tr h="1274763">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0530876"/>
                  </a:ext>
                </a:extLst>
              </a:tr>
              <a:tr h="1274763">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7936088"/>
                  </a:ext>
                </a:extLst>
              </a:tr>
              <a:tr h="1274763">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559528"/>
                  </a:ext>
                </a:extLst>
              </a:tr>
            </a:tbl>
          </a:graphicData>
        </a:graphic>
      </p:graphicFrame>
      <p:sp>
        <p:nvSpPr>
          <p:cNvPr id="40" name="Picture Placeholder 56">
            <a:extLst>
              <a:ext uri="{FF2B5EF4-FFF2-40B4-BE49-F238E27FC236}">
                <a16:creationId xmlns:a16="http://schemas.microsoft.com/office/drawing/2014/main" id="{B8896B88-F8CC-FC59-32BE-7AA011166802}"/>
              </a:ext>
            </a:extLst>
          </p:cNvPr>
          <p:cNvSpPr>
            <a:spLocks noGrp="1"/>
          </p:cNvSpPr>
          <p:nvPr>
            <p:ph type="pic" sz="quarter" idx="16" hasCustomPrompt="1"/>
          </p:nvPr>
        </p:nvSpPr>
        <p:spPr>
          <a:xfrm>
            <a:off x="72081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1" name="Picture Placeholder 56">
            <a:extLst>
              <a:ext uri="{FF2B5EF4-FFF2-40B4-BE49-F238E27FC236}">
                <a16:creationId xmlns:a16="http://schemas.microsoft.com/office/drawing/2014/main" id="{1D72A1ED-F6AD-10EE-735F-CDB4CB497B8A}"/>
              </a:ext>
            </a:extLst>
          </p:cNvPr>
          <p:cNvSpPr>
            <a:spLocks noGrp="1"/>
          </p:cNvSpPr>
          <p:nvPr>
            <p:ph type="pic" sz="quarter" idx="17" hasCustomPrompt="1"/>
          </p:nvPr>
        </p:nvSpPr>
        <p:spPr>
          <a:xfrm>
            <a:off x="182328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2" name="Picture Placeholder 56">
            <a:extLst>
              <a:ext uri="{FF2B5EF4-FFF2-40B4-BE49-F238E27FC236}">
                <a16:creationId xmlns:a16="http://schemas.microsoft.com/office/drawing/2014/main" id="{7486495C-5CA3-6CC8-69EF-B25BB03D5E3A}"/>
              </a:ext>
            </a:extLst>
          </p:cNvPr>
          <p:cNvSpPr>
            <a:spLocks noGrp="1"/>
          </p:cNvSpPr>
          <p:nvPr>
            <p:ph type="pic" sz="quarter" idx="18" hasCustomPrompt="1"/>
          </p:nvPr>
        </p:nvSpPr>
        <p:spPr>
          <a:xfrm>
            <a:off x="292575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3" name="Picture Placeholder 56">
            <a:extLst>
              <a:ext uri="{FF2B5EF4-FFF2-40B4-BE49-F238E27FC236}">
                <a16:creationId xmlns:a16="http://schemas.microsoft.com/office/drawing/2014/main" id="{318744A3-48E7-D0BF-9BF5-9537810C295D}"/>
              </a:ext>
            </a:extLst>
          </p:cNvPr>
          <p:cNvSpPr>
            <a:spLocks noGrp="1"/>
          </p:cNvSpPr>
          <p:nvPr>
            <p:ph type="pic" sz="quarter" idx="19" hasCustomPrompt="1"/>
          </p:nvPr>
        </p:nvSpPr>
        <p:spPr>
          <a:xfrm>
            <a:off x="402822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4" name="Picture Placeholder 56">
            <a:extLst>
              <a:ext uri="{FF2B5EF4-FFF2-40B4-BE49-F238E27FC236}">
                <a16:creationId xmlns:a16="http://schemas.microsoft.com/office/drawing/2014/main" id="{572BCFBD-E747-31E5-D14A-5EF7215F7E61}"/>
              </a:ext>
            </a:extLst>
          </p:cNvPr>
          <p:cNvSpPr>
            <a:spLocks noGrp="1"/>
          </p:cNvSpPr>
          <p:nvPr>
            <p:ph type="pic" sz="quarter" idx="20" hasCustomPrompt="1"/>
          </p:nvPr>
        </p:nvSpPr>
        <p:spPr>
          <a:xfrm>
            <a:off x="513069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5" name="Picture Placeholder 56">
            <a:extLst>
              <a:ext uri="{FF2B5EF4-FFF2-40B4-BE49-F238E27FC236}">
                <a16:creationId xmlns:a16="http://schemas.microsoft.com/office/drawing/2014/main" id="{E7D1F599-5BCF-A983-5F08-418F6F0F099C}"/>
              </a:ext>
            </a:extLst>
          </p:cNvPr>
          <p:cNvSpPr>
            <a:spLocks noGrp="1"/>
          </p:cNvSpPr>
          <p:nvPr>
            <p:ph type="pic" sz="quarter" idx="21" hasCustomPrompt="1"/>
          </p:nvPr>
        </p:nvSpPr>
        <p:spPr>
          <a:xfrm>
            <a:off x="623316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6" name="Picture Placeholder 56">
            <a:extLst>
              <a:ext uri="{FF2B5EF4-FFF2-40B4-BE49-F238E27FC236}">
                <a16:creationId xmlns:a16="http://schemas.microsoft.com/office/drawing/2014/main" id="{4A91DB25-3426-C842-260F-852F67B228A5}"/>
              </a:ext>
            </a:extLst>
          </p:cNvPr>
          <p:cNvSpPr>
            <a:spLocks noGrp="1"/>
          </p:cNvSpPr>
          <p:nvPr>
            <p:ph type="pic" sz="quarter" idx="22" hasCustomPrompt="1"/>
          </p:nvPr>
        </p:nvSpPr>
        <p:spPr>
          <a:xfrm>
            <a:off x="733563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7" name="Picture Placeholder 56">
            <a:extLst>
              <a:ext uri="{FF2B5EF4-FFF2-40B4-BE49-F238E27FC236}">
                <a16:creationId xmlns:a16="http://schemas.microsoft.com/office/drawing/2014/main" id="{AEC38CCB-30D9-9DD9-8C3B-884C06630133}"/>
              </a:ext>
            </a:extLst>
          </p:cNvPr>
          <p:cNvSpPr>
            <a:spLocks noGrp="1"/>
          </p:cNvSpPr>
          <p:nvPr>
            <p:ph type="pic" sz="quarter" idx="23" hasCustomPrompt="1"/>
          </p:nvPr>
        </p:nvSpPr>
        <p:spPr>
          <a:xfrm>
            <a:off x="843810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8" name="Picture Placeholder 56">
            <a:extLst>
              <a:ext uri="{FF2B5EF4-FFF2-40B4-BE49-F238E27FC236}">
                <a16:creationId xmlns:a16="http://schemas.microsoft.com/office/drawing/2014/main" id="{13A8576F-0800-48E3-1D51-643064FD795E}"/>
              </a:ext>
            </a:extLst>
          </p:cNvPr>
          <p:cNvSpPr>
            <a:spLocks noGrp="1"/>
          </p:cNvSpPr>
          <p:nvPr>
            <p:ph type="pic" sz="quarter" idx="24" hasCustomPrompt="1"/>
          </p:nvPr>
        </p:nvSpPr>
        <p:spPr>
          <a:xfrm>
            <a:off x="954057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9" name="Picture Placeholder 56">
            <a:extLst>
              <a:ext uri="{FF2B5EF4-FFF2-40B4-BE49-F238E27FC236}">
                <a16:creationId xmlns:a16="http://schemas.microsoft.com/office/drawing/2014/main" id="{74E93D93-5A37-191D-1084-3E063A50CA66}"/>
              </a:ext>
            </a:extLst>
          </p:cNvPr>
          <p:cNvSpPr>
            <a:spLocks noGrp="1"/>
          </p:cNvSpPr>
          <p:nvPr>
            <p:ph type="pic" sz="quarter" idx="25" hasCustomPrompt="1"/>
          </p:nvPr>
        </p:nvSpPr>
        <p:spPr>
          <a:xfrm>
            <a:off x="10643040"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0" name="Picture Placeholder 56">
            <a:extLst>
              <a:ext uri="{FF2B5EF4-FFF2-40B4-BE49-F238E27FC236}">
                <a16:creationId xmlns:a16="http://schemas.microsoft.com/office/drawing/2014/main" id="{47A34BF0-44F9-9EE9-EABF-3538244BB3C6}"/>
              </a:ext>
            </a:extLst>
          </p:cNvPr>
          <p:cNvSpPr>
            <a:spLocks noGrp="1"/>
          </p:cNvSpPr>
          <p:nvPr>
            <p:ph type="pic" sz="quarter" idx="26" hasCustomPrompt="1"/>
          </p:nvPr>
        </p:nvSpPr>
        <p:spPr>
          <a:xfrm>
            <a:off x="72081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1" name="Picture Placeholder 56">
            <a:extLst>
              <a:ext uri="{FF2B5EF4-FFF2-40B4-BE49-F238E27FC236}">
                <a16:creationId xmlns:a16="http://schemas.microsoft.com/office/drawing/2014/main" id="{7825EB94-F383-1019-C061-CCA3C69BB3A0}"/>
              </a:ext>
            </a:extLst>
          </p:cNvPr>
          <p:cNvSpPr>
            <a:spLocks noGrp="1"/>
          </p:cNvSpPr>
          <p:nvPr>
            <p:ph type="pic" sz="quarter" idx="27" hasCustomPrompt="1"/>
          </p:nvPr>
        </p:nvSpPr>
        <p:spPr>
          <a:xfrm>
            <a:off x="182328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2" name="Picture Placeholder 56">
            <a:extLst>
              <a:ext uri="{FF2B5EF4-FFF2-40B4-BE49-F238E27FC236}">
                <a16:creationId xmlns:a16="http://schemas.microsoft.com/office/drawing/2014/main" id="{685FB0EB-DD01-A332-F770-5EC7506B3383}"/>
              </a:ext>
            </a:extLst>
          </p:cNvPr>
          <p:cNvSpPr>
            <a:spLocks noGrp="1"/>
          </p:cNvSpPr>
          <p:nvPr>
            <p:ph type="pic" sz="quarter" idx="28" hasCustomPrompt="1"/>
          </p:nvPr>
        </p:nvSpPr>
        <p:spPr>
          <a:xfrm>
            <a:off x="292575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3" name="Picture Placeholder 56">
            <a:extLst>
              <a:ext uri="{FF2B5EF4-FFF2-40B4-BE49-F238E27FC236}">
                <a16:creationId xmlns:a16="http://schemas.microsoft.com/office/drawing/2014/main" id="{A4D92A04-3BCA-C3F2-12A1-4F48D241C1A8}"/>
              </a:ext>
            </a:extLst>
          </p:cNvPr>
          <p:cNvSpPr>
            <a:spLocks noGrp="1"/>
          </p:cNvSpPr>
          <p:nvPr>
            <p:ph type="pic" sz="quarter" idx="29" hasCustomPrompt="1"/>
          </p:nvPr>
        </p:nvSpPr>
        <p:spPr>
          <a:xfrm>
            <a:off x="402822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4" name="Picture Placeholder 56">
            <a:extLst>
              <a:ext uri="{FF2B5EF4-FFF2-40B4-BE49-F238E27FC236}">
                <a16:creationId xmlns:a16="http://schemas.microsoft.com/office/drawing/2014/main" id="{4B1552C0-16B7-E518-FCDE-B64D1F22BD94}"/>
              </a:ext>
            </a:extLst>
          </p:cNvPr>
          <p:cNvSpPr>
            <a:spLocks noGrp="1"/>
          </p:cNvSpPr>
          <p:nvPr>
            <p:ph type="pic" sz="quarter" idx="30" hasCustomPrompt="1"/>
          </p:nvPr>
        </p:nvSpPr>
        <p:spPr>
          <a:xfrm>
            <a:off x="513069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5" name="Picture Placeholder 56">
            <a:extLst>
              <a:ext uri="{FF2B5EF4-FFF2-40B4-BE49-F238E27FC236}">
                <a16:creationId xmlns:a16="http://schemas.microsoft.com/office/drawing/2014/main" id="{2C546459-8A4E-2582-E053-0D6C5ED264AA}"/>
              </a:ext>
            </a:extLst>
          </p:cNvPr>
          <p:cNvSpPr>
            <a:spLocks noGrp="1"/>
          </p:cNvSpPr>
          <p:nvPr>
            <p:ph type="pic" sz="quarter" idx="31" hasCustomPrompt="1"/>
          </p:nvPr>
        </p:nvSpPr>
        <p:spPr>
          <a:xfrm>
            <a:off x="623316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6" name="Picture Placeholder 56">
            <a:extLst>
              <a:ext uri="{FF2B5EF4-FFF2-40B4-BE49-F238E27FC236}">
                <a16:creationId xmlns:a16="http://schemas.microsoft.com/office/drawing/2014/main" id="{561F03B7-BBAD-324A-2430-EE86505CB402}"/>
              </a:ext>
            </a:extLst>
          </p:cNvPr>
          <p:cNvSpPr>
            <a:spLocks noGrp="1"/>
          </p:cNvSpPr>
          <p:nvPr>
            <p:ph type="pic" sz="quarter" idx="32" hasCustomPrompt="1"/>
          </p:nvPr>
        </p:nvSpPr>
        <p:spPr>
          <a:xfrm>
            <a:off x="733563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7" name="Picture Placeholder 56">
            <a:extLst>
              <a:ext uri="{FF2B5EF4-FFF2-40B4-BE49-F238E27FC236}">
                <a16:creationId xmlns:a16="http://schemas.microsoft.com/office/drawing/2014/main" id="{59D51F8D-AFE8-7F05-EE0A-9219499CFC5C}"/>
              </a:ext>
            </a:extLst>
          </p:cNvPr>
          <p:cNvSpPr>
            <a:spLocks noGrp="1"/>
          </p:cNvSpPr>
          <p:nvPr>
            <p:ph type="pic" sz="quarter" idx="33" hasCustomPrompt="1"/>
          </p:nvPr>
        </p:nvSpPr>
        <p:spPr>
          <a:xfrm>
            <a:off x="843810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8" name="Picture Placeholder 56">
            <a:extLst>
              <a:ext uri="{FF2B5EF4-FFF2-40B4-BE49-F238E27FC236}">
                <a16:creationId xmlns:a16="http://schemas.microsoft.com/office/drawing/2014/main" id="{279FB7B8-E1A6-E2A3-7EFC-1465569F4252}"/>
              </a:ext>
            </a:extLst>
          </p:cNvPr>
          <p:cNvSpPr>
            <a:spLocks noGrp="1"/>
          </p:cNvSpPr>
          <p:nvPr>
            <p:ph type="pic" sz="quarter" idx="34" hasCustomPrompt="1"/>
          </p:nvPr>
        </p:nvSpPr>
        <p:spPr>
          <a:xfrm>
            <a:off x="954057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9" name="Picture Placeholder 56">
            <a:extLst>
              <a:ext uri="{FF2B5EF4-FFF2-40B4-BE49-F238E27FC236}">
                <a16:creationId xmlns:a16="http://schemas.microsoft.com/office/drawing/2014/main" id="{7AD07481-6598-264E-98AD-D58A5E5D0423}"/>
              </a:ext>
            </a:extLst>
          </p:cNvPr>
          <p:cNvSpPr>
            <a:spLocks noGrp="1"/>
          </p:cNvSpPr>
          <p:nvPr>
            <p:ph type="pic" sz="quarter" idx="35" hasCustomPrompt="1"/>
          </p:nvPr>
        </p:nvSpPr>
        <p:spPr>
          <a:xfrm>
            <a:off x="10643040"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1" name="Picture Placeholder 56">
            <a:extLst>
              <a:ext uri="{FF2B5EF4-FFF2-40B4-BE49-F238E27FC236}">
                <a16:creationId xmlns:a16="http://schemas.microsoft.com/office/drawing/2014/main" id="{F25798AD-AA5F-5BF5-72A5-A1A39100A298}"/>
              </a:ext>
            </a:extLst>
          </p:cNvPr>
          <p:cNvSpPr>
            <a:spLocks noGrp="1"/>
          </p:cNvSpPr>
          <p:nvPr>
            <p:ph type="pic" sz="quarter" idx="36" hasCustomPrompt="1"/>
          </p:nvPr>
        </p:nvSpPr>
        <p:spPr>
          <a:xfrm>
            <a:off x="72081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2" name="Picture Placeholder 56">
            <a:extLst>
              <a:ext uri="{FF2B5EF4-FFF2-40B4-BE49-F238E27FC236}">
                <a16:creationId xmlns:a16="http://schemas.microsoft.com/office/drawing/2014/main" id="{B403E493-024B-1A11-FFCB-060C6D03F9AB}"/>
              </a:ext>
            </a:extLst>
          </p:cNvPr>
          <p:cNvSpPr>
            <a:spLocks noGrp="1"/>
          </p:cNvSpPr>
          <p:nvPr>
            <p:ph type="pic" sz="quarter" idx="37" hasCustomPrompt="1"/>
          </p:nvPr>
        </p:nvSpPr>
        <p:spPr>
          <a:xfrm>
            <a:off x="182328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3" name="Picture Placeholder 56">
            <a:extLst>
              <a:ext uri="{FF2B5EF4-FFF2-40B4-BE49-F238E27FC236}">
                <a16:creationId xmlns:a16="http://schemas.microsoft.com/office/drawing/2014/main" id="{22A6B9EC-A38F-11B7-50B9-B4495ECD2E38}"/>
              </a:ext>
            </a:extLst>
          </p:cNvPr>
          <p:cNvSpPr>
            <a:spLocks noGrp="1"/>
          </p:cNvSpPr>
          <p:nvPr>
            <p:ph type="pic" sz="quarter" idx="38" hasCustomPrompt="1"/>
          </p:nvPr>
        </p:nvSpPr>
        <p:spPr>
          <a:xfrm>
            <a:off x="292575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4" name="Picture Placeholder 56">
            <a:extLst>
              <a:ext uri="{FF2B5EF4-FFF2-40B4-BE49-F238E27FC236}">
                <a16:creationId xmlns:a16="http://schemas.microsoft.com/office/drawing/2014/main" id="{42BE6055-43C2-B012-B9F9-A902DDD7C823}"/>
              </a:ext>
            </a:extLst>
          </p:cNvPr>
          <p:cNvSpPr>
            <a:spLocks noGrp="1"/>
          </p:cNvSpPr>
          <p:nvPr>
            <p:ph type="pic" sz="quarter" idx="39" hasCustomPrompt="1"/>
          </p:nvPr>
        </p:nvSpPr>
        <p:spPr>
          <a:xfrm>
            <a:off x="402822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5" name="Picture Placeholder 56">
            <a:extLst>
              <a:ext uri="{FF2B5EF4-FFF2-40B4-BE49-F238E27FC236}">
                <a16:creationId xmlns:a16="http://schemas.microsoft.com/office/drawing/2014/main" id="{8E6C6134-F7C2-F8B3-58E7-63E426C544CF}"/>
              </a:ext>
            </a:extLst>
          </p:cNvPr>
          <p:cNvSpPr>
            <a:spLocks noGrp="1"/>
          </p:cNvSpPr>
          <p:nvPr>
            <p:ph type="pic" sz="quarter" idx="40" hasCustomPrompt="1"/>
          </p:nvPr>
        </p:nvSpPr>
        <p:spPr>
          <a:xfrm>
            <a:off x="513069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6" name="Picture Placeholder 56">
            <a:extLst>
              <a:ext uri="{FF2B5EF4-FFF2-40B4-BE49-F238E27FC236}">
                <a16:creationId xmlns:a16="http://schemas.microsoft.com/office/drawing/2014/main" id="{E456A188-794A-F2BC-2B18-CCAE43D73438}"/>
              </a:ext>
            </a:extLst>
          </p:cNvPr>
          <p:cNvSpPr>
            <a:spLocks noGrp="1"/>
          </p:cNvSpPr>
          <p:nvPr>
            <p:ph type="pic" sz="quarter" idx="41" hasCustomPrompt="1"/>
          </p:nvPr>
        </p:nvSpPr>
        <p:spPr>
          <a:xfrm>
            <a:off x="623316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7" name="Picture Placeholder 56">
            <a:extLst>
              <a:ext uri="{FF2B5EF4-FFF2-40B4-BE49-F238E27FC236}">
                <a16:creationId xmlns:a16="http://schemas.microsoft.com/office/drawing/2014/main" id="{40EDEA5F-F29A-7183-020C-7D4A59CEA6D0}"/>
              </a:ext>
            </a:extLst>
          </p:cNvPr>
          <p:cNvSpPr>
            <a:spLocks noGrp="1"/>
          </p:cNvSpPr>
          <p:nvPr>
            <p:ph type="pic" sz="quarter" idx="42" hasCustomPrompt="1"/>
          </p:nvPr>
        </p:nvSpPr>
        <p:spPr>
          <a:xfrm>
            <a:off x="733563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8" name="Picture Placeholder 56">
            <a:extLst>
              <a:ext uri="{FF2B5EF4-FFF2-40B4-BE49-F238E27FC236}">
                <a16:creationId xmlns:a16="http://schemas.microsoft.com/office/drawing/2014/main" id="{8EB4418F-2018-3F6A-8F87-24876243052D}"/>
              </a:ext>
            </a:extLst>
          </p:cNvPr>
          <p:cNvSpPr>
            <a:spLocks noGrp="1"/>
          </p:cNvSpPr>
          <p:nvPr>
            <p:ph type="pic" sz="quarter" idx="43" hasCustomPrompt="1"/>
          </p:nvPr>
        </p:nvSpPr>
        <p:spPr>
          <a:xfrm>
            <a:off x="843810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9" name="Picture Placeholder 56">
            <a:extLst>
              <a:ext uri="{FF2B5EF4-FFF2-40B4-BE49-F238E27FC236}">
                <a16:creationId xmlns:a16="http://schemas.microsoft.com/office/drawing/2014/main" id="{52A4D7E7-2A37-6DC2-E1E9-39C505B0888D}"/>
              </a:ext>
            </a:extLst>
          </p:cNvPr>
          <p:cNvSpPr>
            <a:spLocks noGrp="1"/>
          </p:cNvSpPr>
          <p:nvPr>
            <p:ph type="pic" sz="quarter" idx="44" hasCustomPrompt="1"/>
          </p:nvPr>
        </p:nvSpPr>
        <p:spPr>
          <a:xfrm>
            <a:off x="954057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0" name="Picture Placeholder 56">
            <a:extLst>
              <a:ext uri="{FF2B5EF4-FFF2-40B4-BE49-F238E27FC236}">
                <a16:creationId xmlns:a16="http://schemas.microsoft.com/office/drawing/2014/main" id="{90C60403-815A-CF99-4F01-47C99AE8EE47}"/>
              </a:ext>
            </a:extLst>
          </p:cNvPr>
          <p:cNvSpPr>
            <a:spLocks noGrp="1"/>
          </p:cNvSpPr>
          <p:nvPr>
            <p:ph type="pic" sz="quarter" idx="45" hasCustomPrompt="1"/>
          </p:nvPr>
        </p:nvSpPr>
        <p:spPr>
          <a:xfrm>
            <a:off x="10643040"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1" name="Picture Placeholder 56">
            <a:extLst>
              <a:ext uri="{FF2B5EF4-FFF2-40B4-BE49-F238E27FC236}">
                <a16:creationId xmlns:a16="http://schemas.microsoft.com/office/drawing/2014/main" id="{7EE98001-940C-4417-FA40-5899255DD768}"/>
              </a:ext>
            </a:extLst>
          </p:cNvPr>
          <p:cNvSpPr>
            <a:spLocks noGrp="1"/>
          </p:cNvSpPr>
          <p:nvPr>
            <p:ph type="pic" sz="quarter" idx="46" hasCustomPrompt="1"/>
          </p:nvPr>
        </p:nvSpPr>
        <p:spPr>
          <a:xfrm>
            <a:off x="72081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2" name="Picture Placeholder 56">
            <a:extLst>
              <a:ext uri="{FF2B5EF4-FFF2-40B4-BE49-F238E27FC236}">
                <a16:creationId xmlns:a16="http://schemas.microsoft.com/office/drawing/2014/main" id="{91AD28D9-24FC-E357-CD0E-919D21210B14}"/>
              </a:ext>
            </a:extLst>
          </p:cNvPr>
          <p:cNvSpPr>
            <a:spLocks noGrp="1"/>
          </p:cNvSpPr>
          <p:nvPr>
            <p:ph type="pic" sz="quarter" idx="47" hasCustomPrompt="1"/>
          </p:nvPr>
        </p:nvSpPr>
        <p:spPr>
          <a:xfrm>
            <a:off x="182328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3" name="Picture Placeholder 56">
            <a:extLst>
              <a:ext uri="{FF2B5EF4-FFF2-40B4-BE49-F238E27FC236}">
                <a16:creationId xmlns:a16="http://schemas.microsoft.com/office/drawing/2014/main" id="{A025560A-3198-C04E-E8AA-3B177E224D9E}"/>
              </a:ext>
            </a:extLst>
          </p:cNvPr>
          <p:cNvSpPr>
            <a:spLocks noGrp="1"/>
          </p:cNvSpPr>
          <p:nvPr>
            <p:ph type="pic" sz="quarter" idx="48" hasCustomPrompt="1"/>
          </p:nvPr>
        </p:nvSpPr>
        <p:spPr>
          <a:xfrm>
            <a:off x="292575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4" name="Picture Placeholder 56">
            <a:extLst>
              <a:ext uri="{FF2B5EF4-FFF2-40B4-BE49-F238E27FC236}">
                <a16:creationId xmlns:a16="http://schemas.microsoft.com/office/drawing/2014/main" id="{0DA4B85E-C84C-1421-AAC4-29998BB85C63}"/>
              </a:ext>
            </a:extLst>
          </p:cNvPr>
          <p:cNvSpPr>
            <a:spLocks noGrp="1"/>
          </p:cNvSpPr>
          <p:nvPr>
            <p:ph type="pic" sz="quarter" idx="49" hasCustomPrompt="1"/>
          </p:nvPr>
        </p:nvSpPr>
        <p:spPr>
          <a:xfrm>
            <a:off x="402822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5" name="Picture Placeholder 56">
            <a:extLst>
              <a:ext uri="{FF2B5EF4-FFF2-40B4-BE49-F238E27FC236}">
                <a16:creationId xmlns:a16="http://schemas.microsoft.com/office/drawing/2014/main" id="{F68CA941-6B7F-6BB0-5756-DF14BA2C6EC4}"/>
              </a:ext>
            </a:extLst>
          </p:cNvPr>
          <p:cNvSpPr>
            <a:spLocks noGrp="1"/>
          </p:cNvSpPr>
          <p:nvPr>
            <p:ph type="pic" sz="quarter" idx="50" hasCustomPrompt="1"/>
          </p:nvPr>
        </p:nvSpPr>
        <p:spPr>
          <a:xfrm>
            <a:off x="513069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6" name="Picture Placeholder 56">
            <a:extLst>
              <a:ext uri="{FF2B5EF4-FFF2-40B4-BE49-F238E27FC236}">
                <a16:creationId xmlns:a16="http://schemas.microsoft.com/office/drawing/2014/main" id="{E3261FBF-8E8E-0563-650F-607FF815208D}"/>
              </a:ext>
            </a:extLst>
          </p:cNvPr>
          <p:cNvSpPr>
            <a:spLocks noGrp="1"/>
          </p:cNvSpPr>
          <p:nvPr>
            <p:ph type="pic" sz="quarter" idx="51" hasCustomPrompt="1"/>
          </p:nvPr>
        </p:nvSpPr>
        <p:spPr>
          <a:xfrm>
            <a:off x="623316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7" name="Picture Placeholder 56">
            <a:extLst>
              <a:ext uri="{FF2B5EF4-FFF2-40B4-BE49-F238E27FC236}">
                <a16:creationId xmlns:a16="http://schemas.microsoft.com/office/drawing/2014/main" id="{4567C4D3-6A23-00B0-8274-913F49009B32}"/>
              </a:ext>
            </a:extLst>
          </p:cNvPr>
          <p:cNvSpPr>
            <a:spLocks noGrp="1"/>
          </p:cNvSpPr>
          <p:nvPr>
            <p:ph type="pic" sz="quarter" idx="52" hasCustomPrompt="1"/>
          </p:nvPr>
        </p:nvSpPr>
        <p:spPr>
          <a:xfrm>
            <a:off x="733563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8" name="Picture Placeholder 56">
            <a:extLst>
              <a:ext uri="{FF2B5EF4-FFF2-40B4-BE49-F238E27FC236}">
                <a16:creationId xmlns:a16="http://schemas.microsoft.com/office/drawing/2014/main" id="{0DE95855-1021-5EA0-CCFA-0F0BA9973F07}"/>
              </a:ext>
            </a:extLst>
          </p:cNvPr>
          <p:cNvSpPr>
            <a:spLocks noGrp="1"/>
          </p:cNvSpPr>
          <p:nvPr>
            <p:ph type="pic" sz="quarter" idx="53" hasCustomPrompt="1"/>
          </p:nvPr>
        </p:nvSpPr>
        <p:spPr>
          <a:xfrm>
            <a:off x="843810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9" name="Picture Placeholder 56">
            <a:extLst>
              <a:ext uri="{FF2B5EF4-FFF2-40B4-BE49-F238E27FC236}">
                <a16:creationId xmlns:a16="http://schemas.microsoft.com/office/drawing/2014/main" id="{31884A08-31D6-7959-CB2C-3D71B30F5454}"/>
              </a:ext>
            </a:extLst>
          </p:cNvPr>
          <p:cNvSpPr>
            <a:spLocks noGrp="1"/>
          </p:cNvSpPr>
          <p:nvPr>
            <p:ph type="pic" sz="quarter" idx="54" hasCustomPrompt="1"/>
          </p:nvPr>
        </p:nvSpPr>
        <p:spPr>
          <a:xfrm>
            <a:off x="954057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0" name="Picture Placeholder 56">
            <a:extLst>
              <a:ext uri="{FF2B5EF4-FFF2-40B4-BE49-F238E27FC236}">
                <a16:creationId xmlns:a16="http://schemas.microsoft.com/office/drawing/2014/main" id="{84C1484D-664C-D315-2D23-D43E41F69517}"/>
              </a:ext>
            </a:extLst>
          </p:cNvPr>
          <p:cNvSpPr>
            <a:spLocks noGrp="1"/>
          </p:cNvSpPr>
          <p:nvPr>
            <p:ph type="pic" sz="quarter" idx="55" hasCustomPrompt="1"/>
          </p:nvPr>
        </p:nvSpPr>
        <p:spPr>
          <a:xfrm>
            <a:off x="10643040"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Tree>
    <p:extLst>
      <p:ext uri="{BB962C8B-B14F-4D97-AF65-F5344CB8AC3E}">
        <p14:creationId xmlns:p14="http://schemas.microsoft.com/office/powerpoint/2010/main" val="277944478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C49E777D-77AE-6C9F-78EB-57FE423DCD21}"/>
              </a:ext>
            </a:extLst>
          </p:cNvPr>
          <p:cNvSpPr/>
          <p:nvPr userDrawn="1"/>
        </p:nvSpPr>
        <p:spPr bwMode="auto">
          <a:xfrm rot="10800000">
            <a:off x="5850946"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Rectangle: Top Corners Rounded 3">
            <a:extLst>
              <a:ext uri="{FF2B5EF4-FFF2-40B4-BE49-F238E27FC236}">
                <a16:creationId xmlns:a16="http://schemas.microsoft.com/office/drawing/2014/main" id="{AA36565A-CC06-8390-77CC-2538A936107E}"/>
              </a:ext>
            </a:extLst>
          </p:cNvPr>
          <p:cNvSpPr/>
          <p:nvPr userDrawn="1"/>
        </p:nvSpPr>
        <p:spPr bwMode="auto">
          <a:xfrm rot="10800000">
            <a:off x="7914477"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869B36D9-3315-FDE0-EDE0-E25464CBBE10}"/>
              </a:ext>
            </a:extLst>
          </p:cNvPr>
          <p:cNvSpPr/>
          <p:nvPr userDrawn="1"/>
        </p:nvSpPr>
        <p:spPr bwMode="auto">
          <a:xfrm rot="10800000">
            <a:off x="9978008"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2052318"/>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262405" y="1741711"/>
            <a:ext cx="11929593" cy="3106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1741709"/>
            <a:ext cx="5457825" cy="4916265"/>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81B4D7F2-B773-83FD-029A-DA9738372797}"/>
              </a:ext>
            </a:extLst>
          </p:cNvPr>
          <p:cNvCxnSpPr>
            <a:cxnSpLocks/>
          </p:cNvCxnSpPr>
          <p:nvPr userDrawn="1"/>
        </p:nvCxnSpPr>
        <p:spPr>
          <a:xfrm>
            <a:off x="7629127" y="3991294"/>
            <a:ext cx="0" cy="228568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26353"/>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C1C5EC6-742E-183C-3DBA-BB6275896828}"/>
              </a:ext>
            </a:extLst>
          </p:cNvPr>
          <p:cNvSpPr/>
          <p:nvPr userDrawn="1"/>
        </p:nvSpPr>
        <p:spPr bwMode="auto">
          <a:xfrm rot="10800000" flipH="1">
            <a:off x="-1" y="1741707"/>
            <a:ext cx="12191999" cy="991967"/>
          </a:xfrm>
          <a:custGeom>
            <a:avLst/>
            <a:gdLst>
              <a:gd name="connsiteX0" fmla="*/ 0 w 12191999"/>
              <a:gd name="connsiteY0" fmla="*/ 991967 h 991967"/>
              <a:gd name="connsiteX1" fmla="*/ 5276851 w 12191999"/>
              <a:gd name="connsiteY1" fmla="*/ 991967 h 991967"/>
              <a:gd name="connsiteX2" fmla="*/ 5276851 w 12191999"/>
              <a:gd name="connsiteY2" fmla="*/ 991964 h 991967"/>
              <a:gd name="connsiteX3" fmla="*/ 12191999 w 12191999"/>
              <a:gd name="connsiteY3" fmla="*/ 991964 h 991967"/>
              <a:gd name="connsiteX4" fmla="*/ 12191999 w 12191999"/>
              <a:gd name="connsiteY4" fmla="*/ 860778 h 991967"/>
              <a:gd name="connsiteX5" fmla="*/ 5539243 w 12191999"/>
              <a:gd name="connsiteY5" fmla="*/ 860778 h 991967"/>
              <a:gd name="connsiteX6" fmla="*/ 5461225 w 12191999"/>
              <a:gd name="connsiteY6" fmla="*/ 848983 h 991967"/>
              <a:gd name="connsiteX7" fmla="*/ 5297470 w 12191999"/>
              <a:gd name="connsiteY7" fmla="*/ 700514 h 991967"/>
              <a:gd name="connsiteX8" fmla="*/ 5276851 w 12191999"/>
              <a:gd name="connsiteY8" fmla="*/ 598383 h 991967"/>
              <a:gd name="connsiteX9" fmla="*/ 5276851 w 12191999"/>
              <a:gd name="connsiteY9" fmla="*/ 165331 h 991967"/>
              <a:gd name="connsiteX10" fmla="*/ 5111520 w 12191999"/>
              <a:gd name="connsiteY10" fmla="*/ 0 h 991967"/>
              <a:gd name="connsiteX11" fmla="*/ 0 w 12191999"/>
              <a:gd name="connsiteY11" fmla="*/ 0 h 99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991967">
                <a:moveTo>
                  <a:pt x="0" y="991967"/>
                </a:moveTo>
                <a:lnTo>
                  <a:pt x="5276851" y="991967"/>
                </a:lnTo>
                <a:lnTo>
                  <a:pt x="5276851" y="991964"/>
                </a:lnTo>
                <a:lnTo>
                  <a:pt x="12191999" y="991964"/>
                </a:lnTo>
                <a:lnTo>
                  <a:pt x="12191999" y="860778"/>
                </a:lnTo>
                <a:lnTo>
                  <a:pt x="5539243" y="860778"/>
                </a:lnTo>
                <a:lnTo>
                  <a:pt x="5461225" y="848983"/>
                </a:lnTo>
                <a:cubicBezTo>
                  <a:pt x="5387274" y="825982"/>
                  <a:pt x="5327347" y="771150"/>
                  <a:pt x="5297470" y="700514"/>
                </a:cubicBezTo>
                <a:lnTo>
                  <a:pt x="5276851" y="598383"/>
                </a:lnTo>
                <a:lnTo>
                  <a:pt x="5276851" y="165331"/>
                </a:lnTo>
                <a:cubicBezTo>
                  <a:pt x="5276851" y="74021"/>
                  <a:pt x="5202830" y="0"/>
                  <a:pt x="5111520" y="0"/>
                </a:cubicBez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1741713"/>
          </a:xfrm>
          <a:prstGeom prst="rect">
            <a:avLst/>
          </a:prstGeom>
          <a:solidFill>
            <a:schemeClr val="bg1"/>
          </a:solidFill>
          <a:ln w="15875">
            <a:no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9" name="Oval 18">
            <a:extLst>
              <a:ext uri="{FF2B5EF4-FFF2-40B4-BE49-F238E27FC236}">
                <a16:creationId xmlns:a16="http://schemas.microsoft.com/office/drawing/2014/main" id="{BDA3D19A-3F82-7B69-BB87-376F70892A58}"/>
              </a:ext>
            </a:extLst>
          </p:cNvPr>
          <p:cNvSpPr/>
          <p:nvPr userDrawn="1"/>
        </p:nvSpPr>
        <p:spPr bwMode="auto">
          <a:xfrm>
            <a:off x="8025382"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4B4A2395-E8B5-44C6-5D16-BB3100547C3A}"/>
              </a:ext>
            </a:extLst>
          </p:cNvPr>
          <p:cNvSpPr/>
          <p:nvPr userDrawn="1"/>
        </p:nvSpPr>
        <p:spPr bwMode="auto">
          <a:xfrm>
            <a:off x="10088913"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2930AEBB-0B3D-35AA-14A4-092156B9EABD}"/>
              </a:ext>
            </a:extLst>
          </p:cNvPr>
          <p:cNvSpPr/>
          <p:nvPr userDrawn="1"/>
        </p:nvSpPr>
        <p:spPr bwMode="auto">
          <a:xfrm>
            <a:off x="5961851"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D7C550B8-64D2-D849-9036-FFF8E6366AE2}"/>
              </a:ext>
            </a:extLst>
          </p:cNvPr>
          <p:cNvCxnSpPr>
            <a:cxnSpLocks/>
          </p:cNvCxnSpPr>
          <p:nvPr userDrawn="1"/>
        </p:nvCxnSpPr>
        <p:spPr>
          <a:xfrm>
            <a:off x="9692658" y="3991294"/>
            <a:ext cx="0" cy="227615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4" name="Text Placeholder 11">
            <a:extLst>
              <a:ext uri="{FF2B5EF4-FFF2-40B4-BE49-F238E27FC236}">
                <a16:creationId xmlns:a16="http://schemas.microsoft.com/office/drawing/2014/main" id="{455F6BBA-1284-8D0A-5612-5126F0347F91}"/>
              </a:ext>
            </a:extLst>
          </p:cNvPr>
          <p:cNvSpPr>
            <a:spLocks noGrp="1"/>
          </p:cNvSpPr>
          <p:nvPr>
            <p:ph type="body" sz="quarter" idx="16" hasCustomPrompt="1"/>
          </p:nvPr>
        </p:nvSpPr>
        <p:spPr>
          <a:xfrm>
            <a:off x="584200" y="2906340"/>
            <a:ext cx="4718304" cy="400110"/>
          </a:xfrm>
        </p:spPr>
        <p:txBody>
          <a:bodyPr anchor="t"/>
          <a:lstStyle>
            <a:lvl1pPr marL="0" indent="0">
              <a:spcBef>
                <a:spcPts val="0"/>
              </a:spcBef>
              <a:buNone/>
              <a:defRPr kumimoji="0" lang="en-US" sz="2600" b="0" i="0" u="none" strike="noStrike" kern="1200" cap="none" spc="0" normalizeH="0" baseline="0" dirty="0">
                <a:ln>
                  <a:noFill/>
                </a:ln>
                <a:solidFill>
                  <a:srgbClr val="000000"/>
                </a:solidFill>
                <a:effectLst/>
                <a:uLnTx/>
                <a:uFillTx/>
                <a:latin typeface="Segoe UI"/>
                <a:ea typeface="Calibri" panose="020F0502020204030204"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66" name="Text Placeholder 11">
            <a:extLst>
              <a:ext uri="{FF2B5EF4-FFF2-40B4-BE49-F238E27FC236}">
                <a16:creationId xmlns:a16="http://schemas.microsoft.com/office/drawing/2014/main" id="{F0F886B2-385B-AAF3-4752-63C8FC93625F}"/>
              </a:ext>
            </a:extLst>
          </p:cNvPr>
          <p:cNvSpPr>
            <a:spLocks noGrp="1"/>
          </p:cNvSpPr>
          <p:nvPr>
            <p:ph type="body" sz="quarter" idx="18" hasCustomPrompt="1"/>
          </p:nvPr>
        </p:nvSpPr>
        <p:spPr>
          <a:xfrm>
            <a:off x="6036574"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7" name="Text Placeholder 11">
            <a:extLst>
              <a:ext uri="{FF2B5EF4-FFF2-40B4-BE49-F238E27FC236}">
                <a16:creationId xmlns:a16="http://schemas.microsoft.com/office/drawing/2014/main" id="{792C0778-6740-A2F2-D9D6-401050247AF5}"/>
              </a:ext>
            </a:extLst>
          </p:cNvPr>
          <p:cNvSpPr>
            <a:spLocks noGrp="1"/>
          </p:cNvSpPr>
          <p:nvPr>
            <p:ph type="body" sz="quarter" idx="19" hasCustomPrompt="1"/>
          </p:nvPr>
        </p:nvSpPr>
        <p:spPr>
          <a:xfrm>
            <a:off x="8100105"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0" name="Text Placeholder 11">
            <a:extLst>
              <a:ext uri="{FF2B5EF4-FFF2-40B4-BE49-F238E27FC236}">
                <a16:creationId xmlns:a16="http://schemas.microsoft.com/office/drawing/2014/main" id="{77A320B2-09D0-2808-D1DA-9D2CDE42A4DC}"/>
              </a:ext>
            </a:extLst>
          </p:cNvPr>
          <p:cNvSpPr>
            <a:spLocks noGrp="1"/>
          </p:cNvSpPr>
          <p:nvPr>
            <p:ph type="body" sz="quarter" idx="20" hasCustomPrompt="1"/>
          </p:nvPr>
        </p:nvSpPr>
        <p:spPr>
          <a:xfrm>
            <a:off x="10163636"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 Placeholder 11">
            <a:extLst>
              <a:ext uri="{FF2B5EF4-FFF2-40B4-BE49-F238E27FC236}">
                <a16:creationId xmlns:a16="http://schemas.microsoft.com/office/drawing/2014/main" id="{BF26DCBC-28FD-8577-EDBA-69DF87E05D4D}"/>
              </a:ext>
            </a:extLst>
          </p:cNvPr>
          <p:cNvSpPr>
            <a:spLocks noGrp="1"/>
          </p:cNvSpPr>
          <p:nvPr>
            <p:ph type="body" sz="quarter" idx="21" hasCustomPrompt="1"/>
          </p:nvPr>
        </p:nvSpPr>
        <p:spPr>
          <a:xfrm>
            <a:off x="5715000"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2" name="Text Placeholder 11">
            <a:extLst>
              <a:ext uri="{FF2B5EF4-FFF2-40B4-BE49-F238E27FC236}">
                <a16:creationId xmlns:a16="http://schemas.microsoft.com/office/drawing/2014/main" id="{F5765622-D82E-D4A9-DC62-8D7CEC03AF2A}"/>
              </a:ext>
            </a:extLst>
          </p:cNvPr>
          <p:cNvSpPr>
            <a:spLocks noGrp="1"/>
          </p:cNvSpPr>
          <p:nvPr>
            <p:ph type="body" sz="quarter" idx="22" hasCustomPrompt="1"/>
          </p:nvPr>
        </p:nvSpPr>
        <p:spPr>
          <a:xfrm>
            <a:off x="777846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3" name="Text Placeholder 11">
            <a:extLst>
              <a:ext uri="{FF2B5EF4-FFF2-40B4-BE49-F238E27FC236}">
                <a16:creationId xmlns:a16="http://schemas.microsoft.com/office/drawing/2014/main" id="{5D1FA0D8-1182-6252-22FC-8FADE3303179}"/>
              </a:ext>
            </a:extLst>
          </p:cNvPr>
          <p:cNvSpPr>
            <a:spLocks noGrp="1"/>
          </p:cNvSpPr>
          <p:nvPr>
            <p:ph type="body" sz="quarter" idx="23" hasCustomPrompt="1"/>
          </p:nvPr>
        </p:nvSpPr>
        <p:spPr>
          <a:xfrm>
            <a:off x="984199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4" name="Text Placeholder 20">
            <a:extLst>
              <a:ext uri="{FF2B5EF4-FFF2-40B4-BE49-F238E27FC236}">
                <a16:creationId xmlns:a16="http://schemas.microsoft.com/office/drawing/2014/main" id="{270BC17B-5220-3D25-2332-C72C0C6B9881}"/>
              </a:ext>
            </a:extLst>
          </p:cNvPr>
          <p:cNvSpPr>
            <a:spLocks noGrp="1"/>
          </p:cNvSpPr>
          <p:nvPr>
            <p:ph type="body" sz="quarter" idx="10" hasCustomPrompt="1"/>
          </p:nvPr>
        </p:nvSpPr>
        <p:spPr>
          <a:xfrm>
            <a:off x="5715000" y="6460362"/>
            <a:ext cx="5891779" cy="138499"/>
          </a:xfrm>
        </p:spPr>
        <p:txBody>
          <a:bodyPr wrap="square"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96" name="Picture Placeholder 56">
            <a:extLst>
              <a:ext uri="{FF2B5EF4-FFF2-40B4-BE49-F238E27FC236}">
                <a16:creationId xmlns:a16="http://schemas.microsoft.com/office/drawing/2014/main" id="{14A7F814-0638-C991-BC38-DD544463328C}"/>
              </a:ext>
            </a:extLst>
          </p:cNvPr>
          <p:cNvSpPr>
            <a:spLocks noGrp="1"/>
          </p:cNvSpPr>
          <p:nvPr>
            <p:ph type="pic" sz="quarter" idx="25" hasCustomPrompt="1"/>
          </p:nvPr>
        </p:nvSpPr>
        <p:spPr>
          <a:xfrm>
            <a:off x="6183321"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7" name="Picture Placeholder 56">
            <a:extLst>
              <a:ext uri="{FF2B5EF4-FFF2-40B4-BE49-F238E27FC236}">
                <a16:creationId xmlns:a16="http://schemas.microsoft.com/office/drawing/2014/main" id="{E119EA91-FE27-B7EC-21E6-9631DC496F90}"/>
              </a:ext>
            </a:extLst>
          </p:cNvPr>
          <p:cNvSpPr>
            <a:spLocks noGrp="1"/>
          </p:cNvSpPr>
          <p:nvPr>
            <p:ph type="pic" sz="quarter" idx="26" hasCustomPrompt="1"/>
          </p:nvPr>
        </p:nvSpPr>
        <p:spPr>
          <a:xfrm>
            <a:off x="824678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8" name="Picture Placeholder 56">
            <a:extLst>
              <a:ext uri="{FF2B5EF4-FFF2-40B4-BE49-F238E27FC236}">
                <a16:creationId xmlns:a16="http://schemas.microsoft.com/office/drawing/2014/main" id="{DA9B98A4-4886-A658-2638-E1EBA92CDCE3}"/>
              </a:ext>
            </a:extLst>
          </p:cNvPr>
          <p:cNvSpPr>
            <a:spLocks noGrp="1"/>
          </p:cNvSpPr>
          <p:nvPr>
            <p:ph type="pic" sz="quarter" idx="27" hasCustomPrompt="1"/>
          </p:nvPr>
        </p:nvSpPr>
        <p:spPr>
          <a:xfrm>
            <a:off x="1031031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Tree>
    <p:extLst>
      <p:ext uri="{BB962C8B-B14F-4D97-AF65-F5344CB8AC3E}">
        <p14:creationId xmlns:p14="http://schemas.microsoft.com/office/powerpoint/2010/main" val="86671134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conomic Impact">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97382247-FCC1-71E5-C33C-03E6BC49D8FE}"/>
              </a:ext>
            </a:extLst>
          </p:cNvPr>
          <p:cNvSpPr/>
          <p:nvPr userDrawn="1"/>
        </p:nvSpPr>
        <p:spPr bwMode="auto">
          <a:xfrm>
            <a:off x="447042" y="2899838"/>
            <a:ext cx="11297918" cy="3371708"/>
          </a:xfrm>
          <a:prstGeom prst="round2SameRect">
            <a:avLst>
              <a:gd name="adj1" fmla="val 2679"/>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85D8AF78-B3DB-39E5-B682-30064CE141D8}"/>
              </a:ext>
            </a:extLst>
          </p:cNvPr>
          <p:cNvSpPr/>
          <p:nvPr userDrawn="1"/>
        </p:nvSpPr>
        <p:spPr bwMode="auto">
          <a:xfrm>
            <a:off x="584200" y="2800952"/>
            <a:ext cx="11018518" cy="3753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0" name="Rectangle 9">
            <a:extLst>
              <a:ext uri="{FF2B5EF4-FFF2-40B4-BE49-F238E27FC236}">
                <a16:creationId xmlns:a16="http://schemas.microsoft.com/office/drawing/2014/main" id="{9C83B5C9-785C-7AC3-62A6-83A48BCF1E67}"/>
              </a:ext>
            </a:extLst>
          </p:cNvPr>
          <p:cNvSpPr/>
          <p:nvPr userDrawn="1"/>
        </p:nvSpPr>
        <p:spPr bwMode="auto">
          <a:xfrm>
            <a:off x="584200" y="1769835"/>
            <a:ext cx="11023600" cy="2440518"/>
          </a:xfrm>
          <a:prstGeom prst="rect">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endParaRPr>
          </a:p>
        </p:txBody>
      </p:sp>
      <p:cxnSp>
        <p:nvCxnSpPr>
          <p:cNvPr id="21" name="Straight Connector 20">
            <a:extLst>
              <a:ext uri="{FF2B5EF4-FFF2-40B4-BE49-F238E27FC236}">
                <a16:creationId xmlns:a16="http://schemas.microsoft.com/office/drawing/2014/main" id="{44D18AEF-4377-6C7B-629A-93A634751A9E}"/>
              </a:ext>
            </a:extLst>
          </p:cNvPr>
          <p:cNvCxnSpPr>
            <a:cxnSpLocks/>
          </p:cNvCxnSpPr>
          <p:nvPr userDrawn="1"/>
        </p:nvCxnSpPr>
        <p:spPr>
          <a:xfrm>
            <a:off x="802384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6841CD-F1E6-56AF-A190-F18D7AE88400}"/>
              </a:ext>
            </a:extLst>
          </p:cNvPr>
          <p:cNvCxnSpPr>
            <a:cxnSpLocks/>
          </p:cNvCxnSpPr>
          <p:nvPr userDrawn="1"/>
        </p:nvCxnSpPr>
        <p:spPr>
          <a:xfrm>
            <a:off x="416973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46" name="Text Placeholder 45">
            <a:extLst>
              <a:ext uri="{FF2B5EF4-FFF2-40B4-BE49-F238E27FC236}">
                <a16:creationId xmlns:a16="http://schemas.microsoft.com/office/drawing/2014/main" id="{0AB7458F-F0CA-4F5E-9E21-8C86D4FA9E7E}"/>
              </a:ext>
            </a:extLst>
          </p:cNvPr>
          <p:cNvSpPr>
            <a:spLocks noGrp="1"/>
          </p:cNvSpPr>
          <p:nvPr>
            <p:ph type="body" sz="quarter" idx="38"/>
          </p:nvPr>
        </p:nvSpPr>
        <p:spPr>
          <a:xfrm>
            <a:off x="584198" y="1769835"/>
            <a:ext cx="11018520" cy="2441448"/>
          </a:xfrm>
        </p:spPr>
        <p:txBody>
          <a:bodyPr lIns="182880" tIns="91440" rIns="182880" bIns="91440" anchor="ctr">
            <a:noAutofit/>
          </a:bodyPr>
          <a:lstStyle>
            <a:lvl1pPr marL="0" indent="0">
              <a:buNone/>
              <a:defRPr>
                <a:solidFill>
                  <a:schemeClr val="tx1"/>
                </a:solidFill>
              </a:defRPr>
            </a:lvl1pPr>
          </a:lstStyle>
          <a:p>
            <a:pPr lvl="0"/>
            <a:r>
              <a:rPr lang="en-US"/>
              <a:t>Click to edit Master text styles</a:t>
            </a:r>
          </a:p>
        </p:txBody>
      </p:sp>
      <p:sp>
        <p:nvSpPr>
          <p:cNvPr id="47" name="Text Placeholder 45">
            <a:extLst>
              <a:ext uri="{FF2B5EF4-FFF2-40B4-BE49-F238E27FC236}">
                <a16:creationId xmlns:a16="http://schemas.microsoft.com/office/drawing/2014/main" id="{46D9D0E8-C2F2-3AC9-AA13-7835A363DB00}"/>
              </a:ext>
            </a:extLst>
          </p:cNvPr>
          <p:cNvSpPr>
            <a:spLocks noGrp="1"/>
          </p:cNvSpPr>
          <p:nvPr>
            <p:ph type="body" sz="quarter" idx="39" hasCustomPrompt="1"/>
          </p:nvPr>
        </p:nvSpPr>
        <p:spPr>
          <a:xfrm>
            <a:off x="584198"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49" name="Text Placeholder 45">
            <a:extLst>
              <a:ext uri="{FF2B5EF4-FFF2-40B4-BE49-F238E27FC236}">
                <a16:creationId xmlns:a16="http://schemas.microsoft.com/office/drawing/2014/main" id="{E73758C4-F1A3-0FB8-738F-8E2CAC827513}"/>
              </a:ext>
            </a:extLst>
          </p:cNvPr>
          <p:cNvSpPr>
            <a:spLocks noGrp="1"/>
          </p:cNvSpPr>
          <p:nvPr>
            <p:ph type="body" sz="quarter" idx="40"/>
          </p:nvPr>
        </p:nvSpPr>
        <p:spPr>
          <a:xfrm>
            <a:off x="584198"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2" name="Text Placeholder 45">
            <a:extLst>
              <a:ext uri="{FF2B5EF4-FFF2-40B4-BE49-F238E27FC236}">
                <a16:creationId xmlns:a16="http://schemas.microsoft.com/office/drawing/2014/main" id="{33EBE6C3-1FF9-8EB2-BAEF-B086E610EF32}"/>
              </a:ext>
            </a:extLst>
          </p:cNvPr>
          <p:cNvSpPr>
            <a:spLocks noGrp="1"/>
          </p:cNvSpPr>
          <p:nvPr>
            <p:ph type="body" sz="quarter" idx="41" hasCustomPrompt="1"/>
          </p:nvPr>
        </p:nvSpPr>
        <p:spPr>
          <a:xfrm>
            <a:off x="4436362"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3" name="Text Placeholder 45">
            <a:extLst>
              <a:ext uri="{FF2B5EF4-FFF2-40B4-BE49-F238E27FC236}">
                <a16:creationId xmlns:a16="http://schemas.microsoft.com/office/drawing/2014/main" id="{3A06A2B6-8AAF-2710-ABF6-86F4CE4F425B}"/>
              </a:ext>
            </a:extLst>
          </p:cNvPr>
          <p:cNvSpPr>
            <a:spLocks noGrp="1"/>
          </p:cNvSpPr>
          <p:nvPr>
            <p:ph type="body" sz="quarter" idx="42"/>
          </p:nvPr>
        </p:nvSpPr>
        <p:spPr>
          <a:xfrm>
            <a:off x="4436362"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4" name="Text Placeholder 45">
            <a:extLst>
              <a:ext uri="{FF2B5EF4-FFF2-40B4-BE49-F238E27FC236}">
                <a16:creationId xmlns:a16="http://schemas.microsoft.com/office/drawing/2014/main" id="{D473A9E8-1948-D60C-1734-9E202FA6ED0F}"/>
              </a:ext>
            </a:extLst>
          </p:cNvPr>
          <p:cNvSpPr>
            <a:spLocks noGrp="1"/>
          </p:cNvSpPr>
          <p:nvPr>
            <p:ph type="body" sz="quarter" idx="43" hasCustomPrompt="1"/>
          </p:nvPr>
        </p:nvSpPr>
        <p:spPr>
          <a:xfrm>
            <a:off x="8290113"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5" name="Text Placeholder 45">
            <a:extLst>
              <a:ext uri="{FF2B5EF4-FFF2-40B4-BE49-F238E27FC236}">
                <a16:creationId xmlns:a16="http://schemas.microsoft.com/office/drawing/2014/main" id="{D26D42E3-52BC-0E65-5892-E61493D41945}"/>
              </a:ext>
            </a:extLst>
          </p:cNvPr>
          <p:cNvSpPr>
            <a:spLocks noGrp="1"/>
          </p:cNvSpPr>
          <p:nvPr>
            <p:ph type="body" sz="quarter" idx="44"/>
          </p:nvPr>
        </p:nvSpPr>
        <p:spPr>
          <a:xfrm>
            <a:off x="8290113"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09525174"/>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artner/Analys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D99DE492-00BB-4DCC-8532-724F2F43C2B7}"/>
              </a:ext>
            </a:extLst>
          </p:cNvPr>
          <p:cNvSpPr>
            <a:spLocks noGrp="1"/>
          </p:cNvSpPr>
          <p:nvPr>
            <p:ph type="body" sz="quarter" idx="30"/>
          </p:nvPr>
        </p:nvSpPr>
        <p:spPr>
          <a:xfrm>
            <a:off x="4673599" y="506558"/>
            <a:ext cx="6940296" cy="4608576"/>
          </a:xfr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US" b="0" i="0" u="none" strike="noStrike" cap="none" normalizeH="0" dirty="0">
                <a:ln>
                  <a:noFill/>
                </a:ln>
                <a:solidFill>
                  <a:schemeClr val="bg1"/>
                </a:solidFill>
                <a:effectLst/>
                <a:uLnTx/>
                <a:uFillTx/>
                <a:latin typeface="Segoe UI"/>
                <a:ea typeface="Calibri" panose="020F0502020204030204" pitchFamily="34" charset="0"/>
                <a:cs typeface="Segoe UI" panose="020B0502040204020203" pitchFamily="34" charset="0"/>
              </a:defRPr>
            </a:lvl1pPr>
          </a:lstStyle>
          <a:p>
            <a:pPr marL="0" lvl="0" indent="0" defTabSz="914400">
              <a:spcBef>
                <a:spcPts val="0"/>
              </a:spcBef>
              <a:buSzTx/>
              <a:buFontTx/>
              <a:buNone/>
            </a:pPr>
            <a:endParaRPr lang="en-US"/>
          </a:p>
        </p:txBody>
      </p:sp>
      <p:sp>
        <p:nvSpPr>
          <p:cNvPr id="8" name="Text Placeholder 11">
            <a:extLst>
              <a:ext uri="{FF2B5EF4-FFF2-40B4-BE49-F238E27FC236}">
                <a16:creationId xmlns:a16="http://schemas.microsoft.com/office/drawing/2014/main" id="{25D53018-62A3-F2EE-45A8-F590DF3BC867}"/>
              </a:ext>
            </a:extLst>
          </p:cNvPr>
          <p:cNvSpPr>
            <a:spLocks noGrp="1"/>
          </p:cNvSpPr>
          <p:nvPr>
            <p:ph type="body" sz="quarter" idx="31" hasCustomPrompt="1"/>
          </p:nvPr>
        </p:nvSpPr>
        <p:spPr>
          <a:xfrm>
            <a:off x="8179439"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3887098"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3887098"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Font typeface="Arial" panose="020B0604020202020204" pitchFamily="34" charse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10" name="Text Placeholder 11">
            <a:extLst>
              <a:ext uri="{FF2B5EF4-FFF2-40B4-BE49-F238E27FC236}">
                <a16:creationId xmlns:a16="http://schemas.microsoft.com/office/drawing/2014/main" id="{0C79D948-D4DB-7608-9CFD-0F765DF26AE1}"/>
              </a:ext>
            </a:extLst>
          </p:cNvPr>
          <p:cNvSpPr>
            <a:spLocks noGrp="1"/>
          </p:cNvSpPr>
          <p:nvPr>
            <p:ph type="body" sz="quarter" idx="32" hasCustomPrompt="1"/>
          </p:nvPr>
        </p:nvSpPr>
        <p:spPr>
          <a:xfrm>
            <a:off x="4871838"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18" name="Text Placeholder 11">
            <a:extLst>
              <a:ext uri="{FF2B5EF4-FFF2-40B4-BE49-F238E27FC236}">
                <a16:creationId xmlns:a16="http://schemas.microsoft.com/office/drawing/2014/main" id="{1D9251ED-A49F-C86B-FEEB-D53A05189479}"/>
              </a:ext>
            </a:extLst>
          </p:cNvPr>
          <p:cNvSpPr>
            <a:spLocks noGrp="1"/>
          </p:cNvSpPr>
          <p:nvPr>
            <p:ph type="body" sz="quarter" idx="26" hasCustomPrompt="1"/>
          </p:nvPr>
        </p:nvSpPr>
        <p:spPr>
          <a:xfrm>
            <a:off x="4873190" y="703261"/>
            <a:ext cx="6537960" cy="566928"/>
          </a:xfr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kumimoji="0" lang="en-US" sz="2200" b="0" i="0" u="none" strike="noStrike" cap="none" normalizeH="0" dirty="0">
                <a:ln>
                  <a:noFill/>
                </a:ln>
                <a:solidFill>
                  <a:srgbClr val="FFFFFF"/>
                </a:solidFill>
                <a:effectLst/>
                <a:uLnTx/>
                <a:uFillTx/>
                <a:latin typeface="Segoe UI Semibold"/>
                <a:cs typeface="Segoe UI"/>
              </a:defRPr>
            </a:lvl1pPr>
          </a:lstStyle>
          <a:p>
            <a:pPr marL="228600" lvl="0" indent="-228600" algn="ctr" defTabSz="914400">
              <a:spcBef>
                <a:spcPts val="0"/>
              </a:spcBef>
              <a:buSzTx/>
            </a:pPr>
            <a:r>
              <a:rPr lang="en-US"/>
              <a:t>Click to edit text styles</a:t>
            </a:r>
          </a:p>
        </p:txBody>
      </p:sp>
      <p:sp>
        <p:nvSpPr>
          <p:cNvPr id="12" name="Text Placeholder 11">
            <a:extLst>
              <a:ext uri="{FF2B5EF4-FFF2-40B4-BE49-F238E27FC236}">
                <a16:creationId xmlns:a16="http://schemas.microsoft.com/office/drawing/2014/main" id="{C98F8494-987C-277B-96DE-7D78790F41E2}"/>
              </a:ext>
            </a:extLst>
          </p:cNvPr>
          <p:cNvSpPr>
            <a:spLocks noGrp="1"/>
          </p:cNvSpPr>
          <p:nvPr>
            <p:ph type="body" sz="quarter" idx="33"/>
          </p:nvPr>
        </p:nvSpPr>
        <p:spPr>
          <a:xfrm>
            <a:off x="4913748" y="1270189"/>
            <a:ext cx="3144402" cy="3625661"/>
          </a:xfrm>
          <a:solidFill>
            <a:schemeClr val="bg1"/>
          </a:solidFill>
        </p:spPr>
        <p:txBody>
          <a:bodyPr lIns="91440" tIns="91440" rIns="91440" bIns="91440">
            <a:normAutofit/>
          </a:bodyPr>
          <a:lstStyle>
            <a:lvl1pPr marL="0" indent="0">
              <a:spcBef>
                <a:spcPts val="1200"/>
              </a:spcBef>
              <a:buNone/>
              <a:defRPr sz="1800"/>
            </a:lvl1pPr>
            <a:lvl2pPr marL="228600" indent="0">
              <a:spcBef>
                <a:spcPts val="1200"/>
              </a:spcBef>
              <a:buNone/>
              <a:defRPr sz="1600"/>
            </a:lvl2pPr>
            <a:lvl3pPr marL="457200" indent="0">
              <a:spcBef>
                <a:spcPts val="1200"/>
              </a:spcBef>
              <a:buNone/>
              <a:defRPr sz="1600"/>
            </a:lvl3pPr>
            <a:lvl4pPr marL="661988" indent="0">
              <a:spcBef>
                <a:spcPts val="1200"/>
              </a:spcBef>
              <a:buNone/>
              <a:defRPr sz="1600"/>
            </a:lvl4pPr>
            <a:lvl5pPr marL="855663" indent="0">
              <a:spcBef>
                <a:spcPts val="1200"/>
              </a:spcBef>
              <a:buNone/>
              <a:defRPr sz="1600"/>
            </a:lvl5pPr>
          </a:lstStyle>
          <a:p>
            <a:pPr lvl="0"/>
            <a:r>
              <a:rPr lang="en-US"/>
              <a:t>Click to edit Master text styles</a:t>
            </a:r>
          </a:p>
        </p:txBody>
      </p:sp>
      <p:sp>
        <p:nvSpPr>
          <p:cNvPr id="16" name="Text Placeholder 11">
            <a:extLst>
              <a:ext uri="{FF2B5EF4-FFF2-40B4-BE49-F238E27FC236}">
                <a16:creationId xmlns:a16="http://schemas.microsoft.com/office/drawing/2014/main" id="{00C81CE8-C05F-9140-0418-2F852D2C3FF7}"/>
              </a:ext>
            </a:extLst>
          </p:cNvPr>
          <p:cNvSpPr>
            <a:spLocks noGrp="1"/>
          </p:cNvSpPr>
          <p:nvPr>
            <p:ph type="body" sz="quarter" idx="34"/>
          </p:nvPr>
        </p:nvSpPr>
        <p:spPr>
          <a:xfrm>
            <a:off x="8221349" y="1270189"/>
            <a:ext cx="3144402" cy="3625661"/>
          </a:xfrm>
          <a:solidFill>
            <a:schemeClr val="bg1"/>
          </a:solidFill>
        </p:spPr>
        <p:txBody>
          <a:bodyPr lIns="91440" tIns="91440" rIns="91440" bIns="91440">
            <a:normAutofit/>
          </a:bodyPr>
          <a:lstStyle>
            <a:lvl1pPr marL="0" indent="0">
              <a:spcBef>
                <a:spcPts val="1200"/>
              </a:spcBef>
              <a:buNone/>
              <a:defRPr sz="18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p:txBody>
      </p:sp>
      <p:sp>
        <p:nvSpPr>
          <p:cNvPr id="23" name="Picture Placeholder 56">
            <a:extLst>
              <a:ext uri="{FF2B5EF4-FFF2-40B4-BE49-F238E27FC236}">
                <a16:creationId xmlns:a16="http://schemas.microsoft.com/office/drawing/2014/main" id="{8AA70223-4163-7C0F-6EB5-0E78DD259A8E}"/>
              </a:ext>
            </a:extLst>
          </p:cNvPr>
          <p:cNvSpPr>
            <a:spLocks noGrp="1"/>
          </p:cNvSpPr>
          <p:nvPr>
            <p:ph type="pic" sz="quarter" idx="29" hasCustomPrompt="1"/>
          </p:nvPr>
        </p:nvSpPr>
        <p:spPr>
          <a:xfrm>
            <a:off x="8389939"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
        <p:nvSpPr>
          <p:cNvPr id="22" name="Picture Placeholder 56">
            <a:extLst>
              <a:ext uri="{FF2B5EF4-FFF2-40B4-BE49-F238E27FC236}">
                <a16:creationId xmlns:a16="http://schemas.microsoft.com/office/drawing/2014/main" id="{026C957F-1738-A388-50AB-F8AFABEB6E51}"/>
              </a:ext>
            </a:extLst>
          </p:cNvPr>
          <p:cNvSpPr>
            <a:spLocks noGrp="1"/>
          </p:cNvSpPr>
          <p:nvPr>
            <p:ph type="pic" sz="quarter" idx="25" hasCustomPrompt="1"/>
          </p:nvPr>
        </p:nvSpPr>
        <p:spPr>
          <a:xfrm>
            <a:off x="5076574"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Tree>
    <p:extLst>
      <p:ext uri="{BB962C8B-B14F-4D97-AF65-F5344CB8AC3E}">
        <p14:creationId xmlns:p14="http://schemas.microsoft.com/office/powerpoint/2010/main" val="365462791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3039668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15"/>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23"/>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24"/>
                                        </p:tgtEl>
                                        <p:attrNameLst>
                                          <p:attrName>ppt_x</p:attrName>
                                          <p:attrName>ppt_y</p:attrName>
                                        </p:attrNameLst>
                                      </p:cBhvr>
                                      <p:rCtr x="-977" y="0"/>
                                    </p:animMotion>
                                  </p:childTnLst>
                                </p:cTn>
                              </p:par>
                              <p:par>
                                <p:cTn id="28" presetID="10" presetClass="entr" presetSubtype="0" fill="hold" grpId="0" nodeType="withEffect">
                                  <p:stCondLst>
                                    <p:cond delay="12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35" presetClass="path" presetSubtype="0" accel="50000" decel="50000" fill="hold" grpId="1" nodeType="withEffect">
                                  <p:stCondLst>
                                    <p:cond delay="1250"/>
                                  </p:stCondLst>
                                  <p:childTnLst>
                                    <p:animMotion origin="layout" path="M 0.01966 4.07407E-6 L -1.04167E-6 4.07407E-6 " pathEditMode="relative" rAng="0" ptsTypes="AA">
                                      <p:cBhvr>
                                        <p:cTn id="32" dur="1000" fill="hold"/>
                                        <p:tgtEl>
                                          <p:spTgt spid="25"/>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p:tmplLst>
          <p:tmpl>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bldP spid="23" grpId="0">
        <p:tmplLst>
          <p:tmpl>
            <p:tnLst>
              <p:par>
                <p:cTn presetID="10" presetClass="entr" presetSubtype="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bldP spid="24" grpId="0">
        <p:tmplLst>
          <p:tmpl>
            <p:tnLst>
              <p:par>
                <p:cTn presetID="10" presetClass="entr" presetSubtype="0" fill="hold" nodeType="withEffect">
                  <p:stCondLst>
                    <p:cond delay="10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4" grpId="1"/>
      <p:bldP spid="25" grpId="0">
        <p:tmplLst>
          <p:tmpl>
            <p:tnLst>
              <p:par>
                <p:cTn presetID="10" presetClass="entr" presetSubtype="0" fill="hold" nodeType="withEffect">
                  <p:stCondLst>
                    <p:cond delay="1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5"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ey Differentiator with subtitl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57674D38-3B0D-9B62-0382-E1DFB811D423}"/>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9" name="Text Placeholder 11">
            <a:extLst>
              <a:ext uri="{FF2B5EF4-FFF2-40B4-BE49-F238E27FC236}">
                <a16:creationId xmlns:a16="http://schemas.microsoft.com/office/drawing/2014/main" id="{CE60FF01-1663-DA73-0A87-1BFF7EA80FB8}"/>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0" name="Text Placeholder 11">
            <a:extLst>
              <a:ext uri="{FF2B5EF4-FFF2-40B4-BE49-F238E27FC236}">
                <a16:creationId xmlns:a16="http://schemas.microsoft.com/office/drawing/2014/main" id="{A3BF79A3-DB8F-D1C4-E81A-C220692B7DD9}"/>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1" name="Text Placeholder 11">
            <a:extLst>
              <a:ext uri="{FF2B5EF4-FFF2-40B4-BE49-F238E27FC236}">
                <a16:creationId xmlns:a16="http://schemas.microsoft.com/office/drawing/2014/main" id="{CA2DAE56-9124-C81F-9859-4D561B4AC848}"/>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
        <p:nvSpPr>
          <p:cNvPr id="4" name="Title 1">
            <a:extLst>
              <a:ext uri="{FF2B5EF4-FFF2-40B4-BE49-F238E27FC236}">
                <a16:creationId xmlns:a16="http://schemas.microsoft.com/office/drawing/2014/main" id="{5BDE11CF-9267-6F03-644E-1FA5AF7ECE58}"/>
              </a:ext>
            </a:extLst>
          </p:cNvPr>
          <p:cNvSpPr>
            <a:spLocks noGrp="1"/>
          </p:cNvSpPr>
          <p:nvPr>
            <p:ph type="title"/>
          </p:nvPr>
        </p:nvSpPr>
        <p:spPr>
          <a:xfrm>
            <a:off x="588263" y="886196"/>
            <a:ext cx="10213087" cy="553998"/>
          </a:xfrm>
        </p:spPr>
        <p:txBody>
          <a:bodyPr/>
          <a:lstStyle/>
          <a:p>
            <a:r>
              <a:rPr lang="en-US"/>
              <a:t>Click to edit Master title style</a:t>
            </a:r>
          </a:p>
        </p:txBody>
      </p:sp>
      <p:sp>
        <p:nvSpPr>
          <p:cNvPr id="6" name="Text Placeholder 11">
            <a:extLst>
              <a:ext uri="{FF2B5EF4-FFF2-40B4-BE49-F238E27FC236}">
                <a16:creationId xmlns:a16="http://schemas.microsoft.com/office/drawing/2014/main" id="{3EED3B19-C935-EDE7-8D9F-378102570704}"/>
              </a:ext>
            </a:extLst>
          </p:cNvPr>
          <p:cNvSpPr>
            <a:spLocks noGrp="1"/>
          </p:cNvSpPr>
          <p:nvPr>
            <p:ph type="body" sz="quarter" idx="17" hasCustomPrompt="1"/>
          </p:nvPr>
        </p:nvSpPr>
        <p:spPr>
          <a:xfrm>
            <a:off x="584200" y="506558"/>
            <a:ext cx="8248650" cy="215444"/>
          </a:xfrm>
        </p:spPr>
        <p:txBody>
          <a:bodyPr anchor="t"/>
          <a:lstStyle>
            <a:lvl1pPr marL="0" indent="0">
              <a:spcBef>
                <a:spcPts val="0"/>
              </a:spcBef>
              <a:buNone/>
              <a:defRPr kumimoji="0" lang="en-US" sz="1400" b="1" i="0" u="none" strike="noStrike" kern="1200" cap="all" spc="150" normalizeH="0" baseline="0" dirty="0">
                <a:ln w="3175">
                  <a:noFill/>
                </a:ln>
                <a:solidFill>
                  <a:schemeClr val="tx1"/>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Tree>
    <p:extLst>
      <p:ext uri="{BB962C8B-B14F-4D97-AF65-F5344CB8AC3E}">
        <p14:creationId xmlns:p14="http://schemas.microsoft.com/office/powerpoint/2010/main" val="147122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8"/>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9"/>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10"/>
                                        </p:tgtEl>
                                        <p:attrNameLst>
                                          <p:attrName>ppt_x</p:attrName>
                                          <p:attrName>ppt_y</p:attrName>
                                        </p:attrNameLst>
                                      </p:cBhvr>
                                      <p:rCtr x="-977" y="0"/>
                                    </p:animMotion>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5" presetClass="path" presetSubtype="0" accel="50000" decel="50000" fill="hold" grpId="1" nodeType="withEffect">
                                  <p:stCondLst>
                                    <p:cond delay="1000"/>
                                  </p:stCondLst>
                                  <p:childTnLst>
                                    <p:animMotion origin="layout" path="M 0.01966 3.7037E-6 L -1.04167E-6 3.7037E-6 " pathEditMode="relative" rAng="0" ptsTypes="AA">
                                      <p:cBhvr>
                                        <p:cTn id="32" dur="1000" fill="hold"/>
                                        <p:tgtEl>
                                          <p:spTgt spid="11"/>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p:bldP spid="10" grpId="0">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P spid="11" grpId="0">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bldP spid="5" grpId="0" animBg="1"/>
      <p:bldP spid="7"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theme" Target="../theme/theme2.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20" Type="http://schemas.openxmlformats.org/officeDocument/2006/relationships/slideLayout" Target="../slideLayouts/slideLayout96.xml"/><Relationship Id="rId41"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8"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944326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35" r:id="rId11"/>
    <p:sldLayoutId id="2147483671" r:id="rId12"/>
    <p:sldLayoutId id="2147483672" r:id="rId13"/>
    <p:sldLayoutId id="2147483673" r:id="rId14"/>
    <p:sldLayoutId id="2147483674" r:id="rId15"/>
    <p:sldLayoutId id="2147483736"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734"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84683952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slide" Target="slide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https://powerplatformpartners.transform.microsoft.com/products/powerapps?tab=go-to-market"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hyperlink" Target="https://powerplatformpartners.transform.microsoft.com/products/powerpages?tab=go-to-market" TargetMode="External"/><Relationship Id="rId5" Type="http://schemas.openxmlformats.org/officeDocument/2006/relationships/hyperlink" Target="https://powerplatformpartners.transform.microsoft.com/products/powervirtualagents?tab=go-to-market" TargetMode="External"/><Relationship Id="rId4" Type="http://schemas.openxmlformats.org/officeDocument/2006/relationships/hyperlink" Target="https://powerplatformpartners.transform.microsoft.com/products/powerautomate?tab=go-to-marke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4.jpe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powerplatformpartners.transform.microsoft.com/download?assetname=assets/Cognizant_PGandE_Case%20study.pdf&amp;download=1" TargetMode="External"/><Relationship Id="rId5" Type="http://schemas.openxmlformats.org/officeDocument/2006/relationships/hyperlink" Target="https://powerplatformpartners.transform.microsoft.com/download?assetname=assets/Smart%20Consulting_Case%20Study_06132023.pdf&amp;download=1" TargetMode="External"/><Relationship Id="rId4" Type="http://schemas.openxmlformats.org/officeDocument/2006/relationships/image" Target="../media/image133.png"/></Relationships>
</file>

<file path=ppt/slides/_rels/slide17.xml.rels><?xml version="1.0" encoding="UTF-8" standalone="yes"?>
<Relationships xmlns="http://schemas.openxmlformats.org/package/2006/relationships"><Relationship Id="rId8" Type="http://schemas.openxmlformats.org/officeDocument/2006/relationships/hyperlink" Target="https://dynamicspartners.transform.microsoft.com/download?assetname=assets/Hexaware_Yorkshire%20Water_Case%20Study_01102023.pdf&amp;download=1" TargetMode="External"/><Relationship Id="rId3" Type="http://schemas.openxmlformats.org/officeDocument/2006/relationships/notesSlide" Target="../notesSlides/notesSlide15.xml"/><Relationship Id="rId7" Type="http://schemas.openxmlformats.org/officeDocument/2006/relationships/image" Target="../media/image137.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136.png"/><Relationship Id="rId5" Type="http://schemas.openxmlformats.org/officeDocument/2006/relationships/image" Target="../media/image135.emf"/><Relationship Id="rId10" Type="http://schemas.openxmlformats.org/officeDocument/2006/relationships/image" Target="../media/image138.jpeg"/><Relationship Id="rId4" Type="http://schemas.openxmlformats.org/officeDocument/2006/relationships/oleObject" Target="../embeddings/oleObject1.bin"/><Relationship Id="rId9" Type="http://schemas.openxmlformats.org/officeDocument/2006/relationships/hyperlink" Target="https://powerplatformpartners.transform.microsoft.com/download?assetname=assets/Hikari_Case%20Study_12022021.pdf&amp;download=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powerplatformpartners.transform.microsoft.com/download?assetname=assets/DigPacks_NHS_case%20study_05022023.pdf&amp;download=1" TargetMode="External"/><Relationship Id="rId3" Type="http://schemas.openxmlformats.org/officeDocument/2006/relationships/notesSlide" Target="../notesSlides/notesSlide16.xml"/><Relationship Id="rId7" Type="http://schemas.openxmlformats.org/officeDocument/2006/relationships/image" Target="../media/image140.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139.png"/><Relationship Id="rId5" Type="http://schemas.openxmlformats.org/officeDocument/2006/relationships/image" Target="../media/image135.emf"/><Relationship Id="rId10" Type="http://schemas.openxmlformats.org/officeDocument/2006/relationships/image" Target="../media/image141.jpeg"/><Relationship Id="rId4" Type="http://schemas.openxmlformats.org/officeDocument/2006/relationships/oleObject" Target="../embeddings/oleObject2.bin"/><Relationship Id="rId9" Type="http://schemas.openxmlformats.org/officeDocument/2006/relationships/hyperlink" Target="https://powerplatformpartners.transform.microsoft.com/download?assetname=assets/Hikari_Case%20Study_12022021.pdf&amp;download=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ynamicspartners.transform.microsoft.com/download?assetname=assets/Acuvate_Neptune%20Energy.pdf&amp;download=1" TargetMode="External"/><Relationship Id="rId3" Type="http://schemas.openxmlformats.org/officeDocument/2006/relationships/notesSlide" Target="../notesSlides/notesSlide17.xml"/><Relationship Id="rId7" Type="http://schemas.openxmlformats.org/officeDocument/2006/relationships/image" Target="../media/image143.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142.png"/><Relationship Id="rId5" Type="http://schemas.openxmlformats.org/officeDocument/2006/relationships/image" Target="../media/image135.emf"/><Relationship Id="rId10" Type="http://schemas.openxmlformats.org/officeDocument/2006/relationships/image" Target="../media/image144.jpeg"/><Relationship Id="rId4" Type="http://schemas.openxmlformats.org/officeDocument/2006/relationships/oleObject" Target="../embeddings/oleObject3.bin"/><Relationship Id="rId9" Type="http://schemas.openxmlformats.org/officeDocument/2006/relationships/hyperlink" Target="https://powerplatformpartners.transform.microsoft.com/download?assetname=assets/Hikari_Case%20Study_12022021.pdf&amp;download=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hyperlink" Target="https://aka.ms/LowCode_Partner" TargetMode="External"/><Relationship Id="rId13" Type="http://schemas.openxmlformats.org/officeDocument/2006/relationships/hyperlink" Target="https://powerplatformpartners.transform.microsoft.com/offers?tab=partneractivites"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adoption.microsoft.com/powerplatform/" TargetMode="External"/><Relationship Id="rId17" Type="http://schemas.openxmlformats.org/officeDocument/2006/relationships/hyperlink" Target="https://partner.microsoft.com/partnership/partner-incentives/microsoft-commercial-incentives" TargetMode="External"/><Relationship Id="rId2" Type="http://schemas.openxmlformats.org/officeDocument/2006/relationships/notesSlide" Target="../notesSlides/notesSlide18.xml"/><Relationship Id="rId16" Type="http://schemas.openxmlformats.org/officeDocument/2006/relationships/hyperlink" Target="https://aka.ms/XIADPartnerOpportunity" TargetMode="Externa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hyperlink" Target="https://learn.microsoft.com/assessments/d0ece4c1-874e-4ba2-8684-7fb6125baf61/" TargetMode="External"/><Relationship Id="rId5" Type="http://schemas.openxmlformats.org/officeDocument/2006/relationships/diagramQuickStyle" Target="../diagrams/quickStyle1.xml"/><Relationship Id="rId15" Type="http://schemas.openxmlformats.org/officeDocument/2006/relationships/hyperlink" Target="https://powerplatformpartners.transform.microsoft.com/offers?tab=fy23postoffers" TargetMode="External"/><Relationship Id="rId10" Type="http://schemas.openxmlformats.org/officeDocument/2006/relationships/slide" Target="slide24.xml"/><Relationship Id="rId4" Type="http://schemas.openxmlformats.org/officeDocument/2006/relationships/diagramLayout" Target="../diagrams/layout1.xml"/><Relationship Id="rId9" Type="http://schemas.openxmlformats.org/officeDocument/2006/relationships/hyperlink" Target="https://partner.microsoft.com/asset/collection/power-automate-innovate-with-low-code#/?wt.mc_id=85gpldygbw" TargetMode="External"/><Relationship Id="rId14" Type="http://schemas.openxmlformats.org/officeDocument/2006/relationships/hyperlink" Target="https://powerapps.microsoft.com/developerpla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owerplatformpartners.transform.microsoft.com/"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45.png"/></Relationships>
</file>

<file path=ppt/slides/_rels/slide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hyperlink" Target="https://adoption.microsoft.com/powerplatfor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partner.microsoft.com/training/training-events" TargetMode="External"/><Relationship Id="rId13" Type="http://schemas.openxmlformats.org/officeDocument/2006/relationships/hyperlink" Target="https://learn.microsoft.com/partner-center/marketplace/gtm-offer-listing-best-practices" TargetMode="External"/><Relationship Id="rId18" Type="http://schemas.openxmlformats.org/officeDocument/2006/relationships/hyperlink" Target="https://powerplatformpartners.transform.microsoft.com/catalyst" TargetMode="External"/><Relationship Id="rId26" Type="http://schemas.openxmlformats.org/officeDocument/2006/relationships/hyperlink" Target="https://powerplatform.microsoft.com/fasttrack/recognized-solution-architects/" TargetMode="External"/><Relationship Id="rId3" Type="http://schemas.openxmlformats.org/officeDocument/2006/relationships/hyperlink" Target="https://partner.microsoft.com/partnership" TargetMode="External"/><Relationship Id="rId21" Type="http://schemas.openxmlformats.org/officeDocument/2006/relationships/hyperlink" Target="https://powerplatform.microsoft.com/training-workshops/" TargetMode="External"/><Relationship Id="rId7" Type="http://schemas.openxmlformats.org/officeDocument/2006/relationships/hyperlink" Target="https://learn.microsoft.com/training/browse/" TargetMode="External"/><Relationship Id="rId12" Type="http://schemas.openxmlformats.org/officeDocument/2006/relationships/hyperlink" Target="https://learn.microsoft.com/partner-center/indirect-provider-tasks-in-partner-center" TargetMode="External"/><Relationship Id="rId17" Type="http://schemas.openxmlformats.org/officeDocument/2006/relationships/hyperlink" Target="https://partner.microsoft.com/asset/collection/power-automate-innovate-with-low-code#/?wt.mc_id=85gpldygbw" TargetMode="External"/><Relationship Id="rId25" Type="http://schemas.openxmlformats.org/officeDocument/2006/relationships/hyperlink" Target="https://partner.microsoft.com/partnership/specialization" TargetMode="External"/><Relationship Id="rId2" Type="http://schemas.openxmlformats.org/officeDocument/2006/relationships/notesSlide" Target="../notesSlides/notesSlide21.xml"/><Relationship Id="rId16" Type="http://schemas.openxmlformats.org/officeDocument/2006/relationships/hyperlink" Target="https://aka.ms/LowCode_Partner" TargetMode="External"/><Relationship Id="rId20" Type="http://schemas.openxmlformats.org/officeDocument/2006/relationships/hyperlink" Target="https://dynamicspartners.transform.microsoft.com/download?assetname=assets/XIAD%20Program%20Partner%20Opportunity.pdf&amp;download=1" TargetMode="External"/><Relationship Id="rId29" Type="http://schemas.openxmlformats.org/officeDocument/2006/relationships/hyperlink" Target="https://powerplatformpartners.transform.microsoft.com/" TargetMode="External"/><Relationship Id="rId1" Type="http://schemas.openxmlformats.org/officeDocument/2006/relationships/slideLayout" Target="../slideLayouts/slideLayout25.xml"/><Relationship Id="rId6" Type="http://schemas.openxmlformats.org/officeDocument/2006/relationships/hyperlink" Target="https://aka.ms/LowCodePartnerDeck" TargetMode="External"/><Relationship Id="rId11" Type="http://schemas.openxmlformats.org/officeDocument/2006/relationships/hyperlink" Target="https://powerplatformpartners.transform.microsoft.com/download/protected?assetname=assets/PAL%20Quick%20Start%20Guide.pdf&amp;download=1&amp;protected=1&amp;src=https://powerplatformpartners.transform.microsoft.com/solution-plays/accelerate" TargetMode="External"/><Relationship Id="rId24" Type="http://schemas.openxmlformats.org/officeDocument/2006/relationships/hyperlink" Target="https://partner.microsoft.com/partnership/partner-incentives/microsoft-commercial-incentives" TargetMode="External"/><Relationship Id="rId5" Type="http://schemas.openxmlformats.org/officeDocument/2006/relationships/hyperlink" Target="https://aka.ms/LowCodePartnerPlaybook" TargetMode="External"/><Relationship Id="rId15" Type="http://schemas.openxmlformats.org/officeDocument/2006/relationships/hyperlink" Target="https://learn.microsoft.com/partner-center/co-sell-overview" TargetMode="External"/><Relationship Id="rId23" Type="http://schemas.openxmlformats.org/officeDocument/2006/relationships/hyperlink" Target="https://dynamicspartners.transform.microsoft.com/offers" TargetMode="External"/><Relationship Id="rId28" Type="http://schemas.openxmlformats.org/officeDocument/2006/relationships/hyperlink" Target="https://partner.microsoft.com/inspire/awards" TargetMode="External"/><Relationship Id="rId10" Type="http://schemas.openxmlformats.org/officeDocument/2006/relationships/hyperlink" Target="https://learn.microsoft.com/certifications/" TargetMode="External"/><Relationship Id="rId19" Type="http://schemas.openxmlformats.org/officeDocument/2006/relationships/hyperlink" Target="https://learn.microsoft.com/certifications/browse/?products=power-platform" TargetMode="External"/><Relationship Id="rId31" Type="http://schemas.openxmlformats.org/officeDocument/2006/relationships/hyperlink" Target="https://techcommunity.microsoft.com/t5/power-platform-for-partners/bd-p/PowerPlatform-Partners" TargetMode="External"/><Relationship Id="rId4" Type="http://schemas.openxmlformats.org/officeDocument/2006/relationships/hyperlink" Target="https://partner.microsoft.com/dashboard/home" TargetMode="External"/><Relationship Id="rId9" Type="http://schemas.openxmlformats.org/officeDocument/2006/relationships/hyperlink" Target="https://www.microsoftpartnercommunity.com/t5/Power-Platform/ct-p/PAAR" TargetMode="External"/><Relationship Id="rId14" Type="http://schemas.openxmlformats.org/officeDocument/2006/relationships/hyperlink" Target="https://learn.microsoft.com/legal/marketplace/certification-policies?context=%2Fazure%2Fmarketplace%2Fcontext%2Fcontext#80027-power-apps" TargetMode="External"/><Relationship Id="rId22" Type="http://schemas.openxmlformats.org/officeDocument/2006/relationships/hyperlink" Target="https://partner.microsoft.com/partnership/solutions-partner" TargetMode="External"/><Relationship Id="rId27" Type="http://schemas.openxmlformats.org/officeDocument/2006/relationships/hyperlink" Target="https://powerplatformpartners.transform.microsoft.com/partner-stories" TargetMode="External"/><Relationship Id="rId30" Type="http://schemas.openxmlformats.org/officeDocument/2006/relationships/hyperlink" Target="https://powerplatformpartners.transform.microsoft.com/blogs?tab=powerplatfor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slide" Target="slide30.xml"/></Relationships>
</file>

<file path=ppt/slides/_rels/slide26.xml.rels><?xml version="1.0" encoding="UTF-8" standalone="yes"?>
<Relationships xmlns="http://schemas.openxmlformats.org/package/2006/relationships"><Relationship Id="rId3" Type="http://schemas.openxmlformats.org/officeDocument/2006/relationships/hyperlink" Target="https://cloudblogs.microsoft.com/powerplatform/2023/04/13/low-code-signals-2023/#:~:text=Low-code%20platforms%20help%20break%20down%20data%20siloes%20by,shift%20legacy%20applications%20and%20automate%20manual%20time-consuming%20processes."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sv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svg"/><Relationship Id="rId9" Type="http://schemas.openxmlformats.org/officeDocument/2006/relationships/image" Target="../media/image153.png"/></Relationships>
</file>

<file path=ppt/slides/_rels/slide28.xml.rels><?xml version="1.0" encoding="UTF-8" standalone="yes"?>
<Relationships xmlns="http://schemas.openxmlformats.org/package/2006/relationships"><Relationship Id="rId3" Type="http://schemas.openxmlformats.org/officeDocument/2006/relationships/hyperlink" Target="https://cloudblogs.microsoft.com/powerplatform/2023/04/13/low-code-signals-2023/#:~:text=Low-code%20platforms%20help%20break%20down%20data%20siloes%20by,shift%20legacy%20applications%20and%20automate%20manual%20time-consuming%20processes."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18" Type="http://schemas.openxmlformats.org/officeDocument/2006/relationships/image" Target="../media/image168.png"/><Relationship Id="rId3" Type="http://schemas.openxmlformats.org/officeDocument/2006/relationships/image" Target="../media/image154.png"/><Relationship Id="rId21" Type="http://schemas.openxmlformats.org/officeDocument/2006/relationships/image" Target="../media/image171.png"/><Relationship Id="rId7" Type="http://schemas.openxmlformats.org/officeDocument/2006/relationships/image" Target="../media/image158.png"/><Relationship Id="rId12" Type="http://schemas.openxmlformats.org/officeDocument/2006/relationships/image" Target="../media/image163.png"/><Relationship Id="rId17" Type="http://schemas.microsoft.com/office/2007/relationships/hdphoto" Target="../media/hdphoto4.wdp"/><Relationship Id="rId2" Type="http://schemas.openxmlformats.org/officeDocument/2006/relationships/notesSlide" Target="../notesSlides/notesSlide27.xml"/><Relationship Id="rId16" Type="http://schemas.openxmlformats.org/officeDocument/2006/relationships/image" Target="../media/image167.png"/><Relationship Id="rId20" Type="http://schemas.openxmlformats.org/officeDocument/2006/relationships/image" Target="../media/image170.svg"/><Relationship Id="rId1" Type="http://schemas.openxmlformats.org/officeDocument/2006/relationships/slideLayout" Target="../slideLayouts/slideLayout24.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png"/><Relationship Id="rId15" Type="http://schemas.openxmlformats.org/officeDocument/2006/relationships/image" Target="../media/image166.png"/><Relationship Id="rId10" Type="http://schemas.openxmlformats.org/officeDocument/2006/relationships/image" Target="../media/image161.png"/><Relationship Id="rId19" Type="http://schemas.openxmlformats.org/officeDocument/2006/relationships/image" Target="../media/image169.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svg"/></Relationships>
</file>

<file path=ppt/slides/_rels/slide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info.microsoft.com/ww-forresterTEI-microsoft-power-apps-and-azure.html"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18" Type="http://schemas.openxmlformats.org/officeDocument/2006/relationships/image" Target="../media/image186.png"/><Relationship Id="rId26" Type="http://schemas.microsoft.com/office/2007/relationships/hdphoto" Target="../media/hdphoto4.wdp"/><Relationship Id="rId3" Type="http://schemas.openxmlformats.org/officeDocument/2006/relationships/image" Target="../media/image172.png"/><Relationship Id="rId21" Type="http://schemas.openxmlformats.org/officeDocument/2006/relationships/image" Target="../media/image189.png"/><Relationship Id="rId7" Type="http://schemas.openxmlformats.org/officeDocument/2006/relationships/image" Target="../media/image158.png"/><Relationship Id="rId12" Type="http://schemas.openxmlformats.org/officeDocument/2006/relationships/image" Target="../media/image180.png"/><Relationship Id="rId17" Type="http://schemas.openxmlformats.org/officeDocument/2006/relationships/image" Target="../media/image185.svg"/><Relationship Id="rId25" Type="http://schemas.openxmlformats.org/officeDocument/2006/relationships/image" Target="../media/image167.png"/><Relationship Id="rId2" Type="http://schemas.openxmlformats.org/officeDocument/2006/relationships/notesSlide" Target="../notesSlides/notesSlide30.xml"/><Relationship Id="rId16" Type="http://schemas.openxmlformats.org/officeDocument/2006/relationships/image" Target="../media/image184.png"/><Relationship Id="rId20" Type="http://schemas.openxmlformats.org/officeDocument/2006/relationships/image" Target="../media/image188.png"/><Relationship Id="rId29" Type="http://schemas.openxmlformats.org/officeDocument/2006/relationships/image" Target="../media/image195.png"/><Relationship Id="rId1" Type="http://schemas.openxmlformats.org/officeDocument/2006/relationships/slideLayout" Target="../slideLayouts/slideLayout24.xml"/><Relationship Id="rId6" Type="http://schemas.openxmlformats.org/officeDocument/2006/relationships/image" Target="../media/image175.png"/><Relationship Id="rId11" Type="http://schemas.openxmlformats.org/officeDocument/2006/relationships/image" Target="../media/image179.svg"/><Relationship Id="rId24" Type="http://schemas.openxmlformats.org/officeDocument/2006/relationships/image" Target="../media/image192.svg"/><Relationship Id="rId5" Type="http://schemas.openxmlformats.org/officeDocument/2006/relationships/image" Target="../media/image174.png"/><Relationship Id="rId15" Type="http://schemas.openxmlformats.org/officeDocument/2006/relationships/image" Target="../media/image183.svg"/><Relationship Id="rId23" Type="http://schemas.openxmlformats.org/officeDocument/2006/relationships/image" Target="../media/image191.png"/><Relationship Id="rId28" Type="http://schemas.openxmlformats.org/officeDocument/2006/relationships/image" Target="../media/image194.png"/><Relationship Id="rId10" Type="http://schemas.openxmlformats.org/officeDocument/2006/relationships/image" Target="../media/image178.png"/><Relationship Id="rId19" Type="http://schemas.openxmlformats.org/officeDocument/2006/relationships/image" Target="../media/image187.svg"/><Relationship Id="rId31" Type="http://schemas.openxmlformats.org/officeDocument/2006/relationships/image" Target="../media/image197.png"/><Relationship Id="rId4" Type="http://schemas.openxmlformats.org/officeDocument/2006/relationships/image" Target="../media/image173.png"/><Relationship Id="rId9" Type="http://schemas.openxmlformats.org/officeDocument/2006/relationships/image" Target="../media/image177.svg"/><Relationship Id="rId14" Type="http://schemas.openxmlformats.org/officeDocument/2006/relationships/image" Target="../media/image182.png"/><Relationship Id="rId22" Type="http://schemas.openxmlformats.org/officeDocument/2006/relationships/image" Target="../media/image190.svg"/><Relationship Id="rId27" Type="http://schemas.openxmlformats.org/officeDocument/2006/relationships/image" Target="../media/image193.png"/><Relationship Id="rId30" Type="http://schemas.openxmlformats.org/officeDocument/2006/relationships/image" Target="../media/image196.png"/></Relationships>
</file>

<file path=ppt/slides/_rels/slide33.xml.rels><?xml version="1.0" encoding="UTF-8" standalone="yes"?>
<Relationships xmlns="http://schemas.openxmlformats.org/package/2006/relationships"><Relationship Id="rId3" Type="http://schemas.openxmlformats.org/officeDocument/2006/relationships/hyperlink" Target="https://cloudblogs.microsoft.com/powerplatform/2022/05/24/low-code-trend-report-2022-building-a-learning-culture-on-a-low-code-platform/#:~:text=Low-Code%20Trend%20Report%202022%3A%20Building%20a%20learning%20culture,and%20users%20critical%20for%20impactful%20use%20cases%20"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98.png"/><Relationship Id="rId18" Type="http://schemas.openxmlformats.org/officeDocument/2006/relationships/image" Target="../media/image203.png"/><Relationship Id="rId3" Type="http://schemas.openxmlformats.org/officeDocument/2006/relationships/image" Target="../media/image154.png"/><Relationship Id="rId7" Type="http://schemas.openxmlformats.org/officeDocument/2006/relationships/image" Target="../media/image158.png"/><Relationship Id="rId12" Type="http://schemas.microsoft.com/office/2007/relationships/hdphoto" Target="../media/hdphoto4.wdp"/><Relationship Id="rId17" Type="http://schemas.openxmlformats.org/officeDocument/2006/relationships/image" Target="../media/image202.png"/><Relationship Id="rId2" Type="http://schemas.openxmlformats.org/officeDocument/2006/relationships/notesSlide" Target="../notesSlides/notesSlide32.xml"/><Relationship Id="rId16" Type="http://schemas.openxmlformats.org/officeDocument/2006/relationships/image" Target="../media/image201.svg"/><Relationship Id="rId20" Type="http://schemas.openxmlformats.org/officeDocument/2006/relationships/image" Target="../media/image205.png"/><Relationship Id="rId1" Type="http://schemas.openxmlformats.org/officeDocument/2006/relationships/slideLayout" Target="../slideLayouts/slideLayout24.xml"/><Relationship Id="rId6" Type="http://schemas.openxmlformats.org/officeDocument/2006/relationships/image" Target="../media/image157.png"/><Relationship Id="rId11" Type="http://schemas.openxmlformats.org/officeDocument/2006/relationships/image" Target="../media/image167.png"/><Relationship Id="rId5" Type="http://schemas.openxmlformats.org/officeDocument/2006/relationships/image" Target="../media/image156.png"/><Relationship Id="rId15" Type="http://schemas.openxmlformats.org/officeDocument/2006/relationships/image" Target="../media/image200.png"/><Relationship Id="rId10" Type="http://schemas.openxmlformats.org/officeDocument/2006/relationships/image" Target="../media/image162.svg"/><Relationship Id="rId19" Type="http://schemas.openxmlformats.org/officeDocument/2006/relationships/image" Target="../media/image204.png"/><Relationship Id="rId4" Type="http://schemas.openxmlformats.org/officeDocument/2006/relationships/image" Target="../media/image155.png"/><Relationship Id="rId9" Type="http://schemas.openxmlformats.org/officeDocument/2006/relationships/image" Target="../media/image161.png"/><Relationship Id="rId14" Type="http://schemas.openxmlformats.org/officeDocument/2006/relationships/image" Target="../media/image199.svg"/></Relationships>
</file>

<file path=ppt/slides/_rels/slide3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gi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s://cloudblogs.microsoft.com/powerplatform/2022/05/24/low-code-trend-report-2022-building-a-learning-culture-on-a-low-code-platform/#:~:text=Low-Code%20Trend%20Report%202022%3A%20Building%20a%20learning%20culture,and%20users%20critical%20for%20impactful%20use%20cases%20"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201.svg"/><Relationship Id="rId18" Type="http://schemas.openxmlformats.org/officeDocument/2006/relationships/image" Target="../media/image210.png"/><Relationship Id="rId3" Type="http://schemas.openxmlformats.org/officeDocument/2006/relationships/image" Target="../media/image172.png"/><Relationship Id="rId7" Type="http://schemas.openxmlformats.org/officeDocument/2006/relationships/image" Target="../media/image158.png"/><Relationship Id="rId12" Type="http://schemas.openxmlformats.org/officeDocument/2006/relationships/image" Target="../media/image200.png"/><Relationship Id="rId17" Type="http://schemas.openxmlformats.org/officeDocument/2006/relationships/image" Target="../media/image209.png"/><Relationship Id="rId2" Type="http://schemas.openxmlformats.org/officeDocument/2006/relationships/notesSlide" Target="../notesSlides/notesSlide34.xml"/><Relationship Id="rId16" Type="http://schemas.openxmlformats.org/officeDocument/2006/relationships/image" Target="../media/image208.png"/><Relationship Id="rId1" Type="http://schemas.openxmlformats.org/officeDocument/2006/relationships/slideLayout" Target="../slideLayouts/slideLayout24.xml"/><Relationship Id="rId6" Type="http://schemas.openxmlformats.org/officeDocument/2006/relationships/image" Target="../media/image175.png"/><Relationship Id="rId11" Type="http://schemas.openxmlformats.org/officeDocument/2006/relationships/image" Target="../media/image171.png"/><Relationship Id="rId5" Type="http://schemas.openxmlformats.org/officeDocument/2006/relationships/image" Target="../media/image174.png"/><Relationship Id="rId15" Type="http://schemas.openxmlformats.org/officeDocument/2006/relationships/image" Target="../media/image199.svg"/><Relationship Id="rId10" Type="http://schemas.openxmlformats.org/officeDocument/2006/relationships/image" Target="../media/image168.png"/><Relationship Id="rId4" Type="http://schemas.openxmlformats.org/officeDocument/2006/relationships/image" Target="../media/image173.png"/><Relationship Id="rId9" Type="http://schemas.microsoft.com/office/2007/relationships/hdphoto" Target="../media/hdphoto4.wdp"/><Relationship Id="rId14" Type="http://schemas.openxmlformats.org/officeDocument/2006/relationships/image" Target="../media/image198.png"/></Relationships>
</file>

<file path=ppt/slides/_rels/slide38.xml.rels><?xml version="1.0" encoding="UTF-8" standalone="yes"?>
<Relationships xmlns="http://schemas.openxmlformats.org/package/2006/relationships"><Relationship Id="rId3" Type="http://schemas.openxmlformats.org/officeDocument/2006/relationships/hyperlink" Target="https://www.idc.com/getdoc.jsp?containerId=US48360721" TargetMode="External"/><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reprints2.forrester.com/#/assets/2/108/RES178497/report"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s://www.microsoft.com/en-us/investor/earnings/fy-2023-q3/press-release-webcas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2" Type="http://schemas.openxmlformats.org/officeDocument/2006/relationships/hyperlink" Target="https://aka.ms/BACopilot"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1C13B0-365F-8E5F-5E57-53EA7A748B73}"/>
              </a:ext>
              <a:ext uri="{C183D7F6-B498-43B3-948B-1728B52AA6E4}">
                <adec:decorative xmlns:adec="http://schemas.microsoft.com/office/drawing/2017/decorative" val="1"/>
              </a:ext>
            </a:extLst>
          </p:cNvPr>
          <p:cNvSpPr/>
          <p:nvPr/>
        </p:nvSpPr>
        <p:spPr bwMode="auto">
          <a:xfrm>
            <a:off x="-1" y="2297250"/>
            <a:ext cx="6400801" cy="2216441"/>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13">
            <a:extLst>
              <a:ext uri="{FF2B5EF4-FFF2-40B4-BE49-F238E27FC236}">
                <a16:creationId xmlns:a16="http://schemas.microsoft.com/office/drawing/2014/main" id="{5B02A162-4BDF-C2EE-CEA4-422608B5711A}"/>
              </a:ext>
              <a:ext uri="{C183D7F6-B498-43B3-948B-1728B52AA6E4}">
                <adec:decorative xmlns:adec="http://schemas.microsoft.com/office/drawing/2017/decorative" val="1"/>
              </a:ext>
            </a:extLst>
          </p:cNvPr>
          <p:cNvSpPr/>
          <p:nvPr/>
        </p:nvSpPr>
        <p:spPr bwMode="auto">
          <a:xfrm rot="16200000">
            <a:off x="3169149" y="1282038"/>
            <a:ext cx="62503" cy="6400802"/>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a:extLst>
              <a:ext uri="{FF2B5EF4-FFF2-40B4-BE49-F238E27FC236}">
                <a16:creationId xmlns:a16="http://schemas.microsoft.com/office/drawing/2014/main" id="{5E04F69D-BCE4-5E56-64A5-201633DC9D35}"/>
              </a:ext>
              <a:ext uri="{C183D7F6-B498-43B3-948B-1728B52AA6E4}">
                <adec:decorative xmlns:adec="http://schemas.microsoft.com/office/drawing/2017/decorative" val="1"/>
              </a:ext>
            </a:extLst>
          </p:cNvPr>
          <p:cNvGrpSpPr/>
          <p:nvPr/>
        </p:nvGrpSpPr>
        <p:grpSpPr>
          <a:xfrm>
            <a:off x="7403690" y="292317"/>
            <a:ext cx="4788315" cy="6273370"/>
            <a:chOff x="6721896" y="581300"/>
            <a:chExt cx="5470109" cy="5524564"/>
          </a:xfrm>
        </p:grpSpPr>
        <p:grpSp>
          <p:nvGrpSpPr>
            <p:cNvPr id="16" name="Group 15">
              <a:extLst>
                <a:ext uri="{FF2B5EF4-FFF2-40B4-BE49-F238E27FC236}">
                  <a16:creationId xmlns:a16="http://schemas.microsoft.com/office/drawing/2014/main" id="{AD0E51C0-36C8-943A-1B83-88CD4D917820}"/>
                </a:ext>
              </a:extLst>
            </p:cNvPr>
            <p:cNvGrpSpPr/>
            <p:nvPr/>
          </p:nvGrpSpPr>
          <p:grpSpPr>
            <a:xfrm>
              <a:off x="6721896" y="962951"/>
              <a:ext cx="5470104" cy="5142913"/>
              <a:chOff x="7345680" y="0"/>
              <a:chExt cx="4846320" cy="1030503"/>
            </a:xfrm>
          </p:grpSpPr>
          <p:sp>
            <p:nvSpPr>
              <p:cNvPr id="23" name="Rectangle 22">
                <a:extLst>
                  <a:ext uri="{FF2B5EF4-FFF2-40B4-BE49-F238E27FC236}">
                    <a16:creationId xmlns:a16="http://schemas.microsoft.com/office/drawing/2014/main" id="{5296CCD0-9816-FED3-5065-1A62AE8CF445}"/>
                  </a:ext>
                </a:extLst>
              </p:cNvPr>
              <p:cNvSpPr/>
              <p:nvPr/>
            </p:nvSpPr>
            <p:spPr bwMode="auto">
              <a:xfrm rot="16200000" flipH="1">
                <a:off x="9719788" y="-2141008"/>
                <a:ext cx="98104" cy="484632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C021F6D5-BDB5-01B0-D8DA-3F980762D7DB}"/>
                  </a:ext>
                </a:extLst>
              </p:cNvPr>
              <p:cNvSpPr/>
              <p:nvPr/>
            </p:nvSpPr>
            <p:spPr bwMode="auto">
              <a:xfrm rot="16200000" flipH="1">
                <a:off x="9860280" y="-1767417"/>
                <a:ext cx="91440" cy="457200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187211BA-85BC-DF27-E6D9-FF7D622AECB2}"/>
                  </a:ext>
                </a:extLst>
              </p:cNvPr>
              <p:cNvSpPr/>
              <p:nvPr/>
            </p:nvSpPr>
            <p:spPr bwMode="auto">
              <a:xfrm rot="16200000" flipH="1">
                <a:off x="10085548" y="-1309049"/>
                <a:ext cx="98104" cy="411480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25">
                <a:extLst>
                  <a:ext uri="{FF2B5EF4-FFF2-40B4-BE49-F238E27FC236}">
                    <a16:creationId xmlns:a16="http://schemas.microsoft.com/office/drawing/2014/main" id="{05C77D07-7B35-AE53-D2EE-D02B4D5575C6}"/>
                  </a:ext>
                </a:extLst>
              </p:cNvPr>
              <p:cNvSpPr/>
              <p:nvPr/>
            </p:nvSpPr>
            <p:spPr bwMode="auto">
              <a:xfrm rot="16200000" flipH="1">
                <a:off x="9948388" y="-1213109"/>
                <a:ext cx="98104" cy="438912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B3129223-E2B7-5E50-44A9-3DF5B6C73DAC}"/>
                  </a:ext>
                </a:extLst>
              </p:cNvPr>
              <p:cNvSpPr/>
              <p:nvPr/>
            </p:nvSpPr>
            <p:spPr bwMode="auto">
              <a:xfrm rot="16200000" flipH="1">
                <a:off x="10131268" y="-1962628"/>
                <a:ext cx="98104" cy="402336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3B677647-9F89-980C-18F2-8A8E1BBAF9FB}"/>
                </a:ext>
              </a:extLst>
            </p:cNvPr>
            <p:cNvGrpSpPr/>
            <p:nvPr/>
          </p:nvGrpSpPr>
          <p:grpSpPr>
            <a:xfrm>
              <a:off x="7086603" y="581300"/>
              <a:ext cx="5105402" cy="5142913"/>
              <a:chOff x="7056246" y="0"/>
              <a:chExt cx="5135756" cy="1030503"/>
            </a:xfrm>
            <a:solidFill>
              <a:schemeClr val="tx1"/>
            </a:solidFill>
          </p:grpSpPr>
          <p:sp>
            <p:nvSpPr>
              <p:cNvPr id="18" name="Rectangle 17">
                <a:extLst>
                  <a:ext uri="{FF2B5EF4-FFF2-40B4-BE49-F238E27FC236}">
                    <a16:creationId xmlns:a16="http://schemas.microsoft.com/office/drawing/2014/main" id="{90E64663-6BEA-0F47-4C13-AEAD997418CB}"/>
                  </a:ext>
                </a:extLst>
              </p:cNvPr>
              <p:cNvSpPr/>
              <p:nvPr/>
            </p:nvSpPr>
            <p:spPr bwMode="auto">
              <a:xfrm rot="16200000" flipH="1">
                <a:off x="10491200" y="-1369597"/>
                <a:ext cx="98104" cy="330349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C0188422-C975-6B72-7F77-46EE23F537D0}"/>
                  </a:ext>
                </a:extLst>
              </p:cNvPr>
              <p:cNvSpPr/>
              <p:nvPr/>
            </p:nvSpPr>
            <p:spPr bwMode="auto">
              <a:xfrm rot="16200000" flipH="1">
                <a:off x="10088879" y="-1538817"/>
                <a:ext cx="91440" cy="411480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3DBFB4FA-C92A-3278-9D42-0832DEBEE766}"/>
                  </a:ext>
                </a:extLst>
              </p:cNvPr>
              <p:cNvSpPr/>
              <p:nvPr/>
            </p:nvSpPr>
            <p:spPr bwMode="auto">
              <a:xfrm rot="16200000" flipH="1">
                <a:off x="10710032" y="-684566"/>
                <a:ext cx="98104" cy="2865834"/>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CA41CE94-A88C-C0D4-A139-8F13DCD9BD9D}"/>
                  </a:ext>
                </a:extLst>
              </p:cNvPr>
              <p:cNvSpPr/>
              <p:nvPr/>
            </p:nvSpPr>
            <p:spPr bwMode="auto">
              <a:xfrm rot="16200000" flipH="1">
                <a:off x="10168516" y="-992983"/>
                <a:ext cx="98104" cy="394886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a:extLst>
                  <a:ext uri="{FF2B5EF4-FFF2-40B4-BE49-F238E27FC236}">
                    <a16:creationId xmlns:a16="http://schemas.microsoft.com/office/drawing/2014/main" id="{51C0B5F0-9C50-689A-0186-6B86F4E36074}"/>
                  </a:ext>
                </a:extLst>
              </p:cNvPr>
              <p:cNvSpPr/>
              <p:nvPr/>
            </p:nvSpPr>
            <p:spPr bwMode="auto">
              <a:xfrm rot="16200000" flipH="1">
                <a:off x="9575072" y="-2518826"/>
                <a:ext cx="98104" cy="5135756"/>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 name="Title 1">
            <a:extLst>
              <a:ext uri="{FF2B5EF4-FFF2-40B4-BE49-F238E27FC236}">
                <a16:creationId xmlns:a16="http://schemas.microsoft.com/office/drawing/2014/main" id="{C70CEFEE-9C6B-9098-F959-6D4893D10F68}"/>
              </a:ext>
            </a:extLst>
          </p:cNvPr>
          <p:cNvSpPr>
            <a:spLocks noGrp="1"/>
          </p:cNvSpPr>
          <p:nvPr>
            <p:ph type="title"/>
          </p:nvPr>
        </p:nvSpPr>
        <p:spPr>
          <a:xfrm>
            <a:off x="584200" y="2553737"/>
            <a:ext cx="5632244" cy="1107996"/>
          </a:xfrm>
        </p:spPr>
        <p:txBody>
          <a:bodyPr/>
          <a:lstStyle/>
          <a:p>
            <a:r>
              <a:rPr lang="en-US"/>
              <a:t>Accelerate Innovation </a:t>
            </a:r>
            <a:br>
              <a:rPr lang="en-US"/>
            </a:br>
            <a:r>
              <a:rPr lang="en-US"/>
              <a:t>with Low Code</a:t>
            </a:r>
          </a:p>
        </p:txBody>
      </p:sp>
      <p:sp>
        <p:nvSpPr>
          <p:cNvPr id="3" name="Text Placeholder 2">
            <a:extLst>
              <a:ext uri="{FF2B5EF4-FFF2-40B4-BE49-F238E27FC236}">
                <a16:creationId xmlns:a16="http://schemas.microsoft.com/office/drawing/2014/main" id="{4829728B-FF09-C2DE-C327-34D5190B691F}"/>
              </a:ext>
            </a:extLst>
          </p:cNvPr>
          <p:cNvSpPr>
            <a:spLocks noGrp="1"/>
          </p:cNvSpPr>
          <p:nvPr>
            <p:ph type="body" sz="quarter" idx="12"/>
          </p:nvPr>
        </p:nvSpPr>
        <p:spPr>
          <a:xfrm>
            <a:off x="584200" y="3775267"/>
            <a:ext cx="5632244" cy="430887"/>
          </a:xfrm>
        </p:spPr>
        <p:txBody>
          <a:bodyPr/>
          <a:lstStyle/>
          <a:p>
            <a:r>
              <a:rPr lang="en-US" sz="2800">
                <a:solidFill>
                  <a:schemeClr val="accent1"/>
                </a:solidFill>
                <a:latin typeface="+mj-lt"/>
              </a:rPr>
              <a:t>Solution Play Partner Guide</a:t>
            </a:r>
          </a:p>
        </p:txBody>
      </p:sp>
    </p:spTree>
    <p:extLst>
      <p:ext uri="{BB962C8B-B14F-4D97-AF65-F5344CB8AC3E}">
        <p14:creationId xmlns:p14="http://schemas.microsoft.com/office/powerpoint/2010/main" val="145258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CDAA-23DF-48CE-A8F3-CBA95EACF7BB}"/>
              </a:ext>
            </a:extLst>
          </p:cNvPr>
          <p:cNvSpPr>
            <a:spLocks noGrp="1"/>
          </p:cNvSpPr>
          <p:nvPr>
            <p:ph type="title"/>
          </p:nvPr>
        </p:nvSpPr>
        <p:spPr>
          <a:xfrm>
            <a:off x="588963" y="457200"/>
            <a:ext cx="11017250" cy="800219"/>
          </a:xfrm>
        </p:spPr>
        <p:txBody>
          <a:bodyPr/>
          <a:lstStyle/>
          <a:p>
            <a:pPr lvl="0"/>
            <a:r>
              <a:rPr lang="en-US"/>
              <a:t>Use patterns of value to identify priority outcomes</a:t>
            </a:r>
            <a:br>
              <a:rPr lang="en-US"/>
            </a:br>
            <a:r>
              <a:rPr lang="en-US" sz="1600"/>
              <a:t>The six most common patterns of value provide a good starting point for finding opportunities with customers.</a:t>
            </a:r>
          </a:p>
        </p:txBody>
      </p:sp>
      <p:sp>
        <p:nvSpPr>
          <p:cNvPr id="7" name="Rectangle 6">
            <a:extLst>
              <a:ext uri="{FF2B5EF4-FFF2-40B4-BE49-F238E27FC236}">
                <a16:creationId xmlns:a16="http://schemas.microsoft.com/office/drawing/2014/main" id="{38C1380A-6724-170D-2E75-A20503CCF213}"/>
              </a:ext>
              <a:ext uri="{C183D7F6-B498-43B3-948B-1728B52AA6E4}">
                <adec:decorative xmlns:adec="http://schemas.microsoft.com/office/drawing/2017/decorative" val="1"/>
              </a:ext>
            </a:extLst>
          </p:cNvPr>
          <p:cNvSpPr/>
          <p:nvPr/>
        </p:nvSpPr>
        <p:spPr bwMode="auto">
          <a:xfrm>
            <a:off x="585658" y="1846263"/>
            <a:ext cx="11023730" cy="4083143"/>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FFFFFF"/>
              </a:solidFill>
              <a:latin typeface="Segoe UI"/>
              <a:cs typeface="Segoe UI" pitchFamily="34" charset="0"/>
            </a:endParaRPr>
          </a:p>
        </p:txBody>
      </p:sp>
      <p:sp>
        <p:nvSpPr>
          <p:cNvPr id="17" name="Rectangle 16">
            <a:extLst>
              <a:ext uri="{FF2B5EF4-FFF2-40B4-BE49-F238E27FC236}">
                <a16:creationId xmlns:a16="http://schemas.microsoft.com/office/drawing/2014/main" id="{52B0BE96-417A-97F6-983E-DB26C71B1506}"/>
              </a:ext>
              <a:ext uri="{C183D7F6-B498-43B3-948B-1728B52AA6E4}">
                <adec:decorative xmlns:adec="http://schemas.microsoft.com/office/drawing/2017/decorative" val="1"/>
              </a:ext>
            </a:extLst>
          </p:cNvPr>
          <p:cNvSpPr/>
          <p:nvPr/>
        </p:nvSpPr>
        <p:spPr bwMode="auto">
          <a:xfrm rot="5400000">
            <a:off x="6040215" y="-3612228"/>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0" name="Group 29">
            <a:extLst>
              <a:ext uri="{FF2B5EF4-FFF2-40B4-BE49-F238E27FC236}">
                <a16:creationId xmlns:a16="http://schemas.microsoft.com/office/drawing/2014/main" id="{E1008387-5B15-7072-2AC7-B670FED54940}"/>
              </a:ext>
              <a:ext uri="{C183D7F6-B498-43B3-948B-1728B52AA6E4}">
                <adec:decorative xmlns:adec="http://schemas.microsoft.com/office/drawing/2017/decorative" val="1"/>
              </a:ext>
            </a:extLst>
          </p:cNvPr>
          <p:cNvGrpSpPr/>
          <p:nvPr/>
        </p:nvGrpSpPr>
        <p:grpSpPr>
          <a:xfrm>
            <a:off x="2425182" y="2209800"/>
            <a:ext cx="7337976" cy="3501234"/>
            <a:chOff x="2425182" y="2124643"/>
            <a:chExt cx="7337976" cy="3671548"/>
          </a:xfrm>
        </p:grpSpPr>
        <p:cxnSp>
          <p:nvCxnSpPr>
            <p:cNvPr id="11" name="Straight Connector 10">
              <a:extLst>
                <a:ext uri="{FF2B5EF4-FFF2-40B4-BE49-F238E27FC236}">
                  <a16:creationId xmlns:a16="http://schemas.microsoft.com/office/drawing/2014/main" id="{CE72B310-B000-1BF1-403D-5AE17F60A6A5}"/>
                </a:ext>
                <a:ext uri="{C183D7F6-B498-43B3-948B-1728B52AA6E4}">
                  <adec:decorative xmlns:adec="http://schemas.microsoft.com/office/drawing/2017/decorative" val="1"/>
                </a:ext>
              </a:extLst>
            </p:cNvPr>
            <p:cNvCxnSpPr>
              <a:cxnSpLocks/>
            </p:cNvCxnSpPr>
            <p:nvPr/>
          </p:nvCxnSpPr>
          <p:spPr>
            <a:xfrm>
              <a:off x="7928664" y="2124643"/>
              <a:ext cx="0" cy="3671548"/>
            </a:xfrm>
            <a:prstGeom prst="line">
              <a:avLst/>
            </a:prstGeom>
            <a:noFill/>
            <a:ln w="19050" cap="flat" cmpd="sng" algn="ctr">
              <a:solidFill>
                <a:schemeClr val="tx1">
                  <a:alpha val="50000"/>
                </a:schemeClr>
              </a:solidFill>
              <a:prstDash val="solid"/>
              <a:headEnd type="none" w="lg" len="med"/>
              <a:tailEnd type="none" w="lg" len="med"/>
            </a:ln>
            <a:effectLst/>
          </p:spPr>
        </p:cxnSp>
        <p:cxnSp>
          <p:nvCxnSpPr>
            <p:cNvPr id="13" name="Straight Connector 12">
              <a:extLst>
                <a:ext uri="{FF2B5EF4-FFF2-40B4-BE49-F238E27FC236}">
                  <a16:creationId xmlns:a16="http://schemas.microsoft.com/office/drawing/2014/main" id="{CD6ABAF1-B9B9-B5CC-7FE2-94B907B73029}"/>
                </a:ext>
                <a:ext uri="{C183D7F6-B498-43B3-948B-1728B52AA6E4}">
                  <adec:decorative xmlns:adec="http://schemas.microsoft.com/office/drawing/2017/decorative" val="1"/>
                </a:ext>
              </a:extLst>
            </p:cNvPr>
            <p:cNvCxnSpPr>
              <a:cxnSpLocks/>
            </p:cNvCxnSpPr>
            <p:nvPr/>
          </p:nvCxnSpPr>
          <p:spPr>
            <a:xfrm>
              <a:off x="6094170" y="2124643"/>
              <a:ext cx="0" cy="3671548"/>
            </a:xfrm>
            <a:prstGeom prst="line">
              <a:avLst/>
            </a:prstGeom>
            <a:noFill/>
            <a:ln w="19050" cap="flat" cmpd="sng" algn="ctr">
              <a:solidFill>
                <a:schemeClr val="tx1">
                  <a:alpha val="50000"/>
                </a:schemeClr>
              </a:solidFill>
              <a:prstDash val="solid"/>
              <a:headEnd type="none" w="lg" len="med"/>
              <a:tailEnd type="none" w="lg" len="med"/>
            </a:ln>
            <a:effectLst/>
          </p:spPr>
        </p:cxnSp>
        <p:cxnSp>
          <p:nvCxnSpPr>
            <p:cNvPr id="15" name="Straight Connector 14">
              <a:extLst>
                <a:ext uri="{FF2B5EF4-FFF2-40B4-BE49-F238E27FC236}">
                  <a16:creationId xmlns:a16="http://schemas.microsoft.com/office/drawing/2014/main" id="{36E10641-A7A1-6A50-822F-49F717CF6D08}"/>
                </a:ext>
                <a:ext uri="{C183D7F6-B498-43B3-948B-1728B52AA6E4}">
                  <adec:decorative xmlns:adec="http://schemas.microsoft.com/office/drawing/2017/decorative" val="1"/>
                </a:ext>
              </a:extLst>
            </p:cNvPr>
            <p:cNvCxnSpPr>
              <a:cxnSpLocks/>
            </p:cNvCxnSpPr>
            <p:nvPr/>
          </p:nvCxnSpPr>
          <p:spPr>
            <a:xfrm>
              <a:off x="9763158" y="2124643"/>
              <a:ext cx="0" cy="3671548"/>
            </a:xfrm>
            <a:prstGeom prst="line">
              <a:avLst/>
            </a:prstGeom>
            <a:noFill/>
            <a:ln w="19050" cap="flat" cmpd="sng" algn="ctr">
              <a:solidFill>
                <a:schemeClr val="tx1">
                  <a:alpha val="50000"/>
                </a:schemeClr>
              </a:solidFill>
              <a:prstDash val="solid"/>
              <a:headEnd type="none" w="lg" len="med"/>
              <a:tailEnd type="none" w="lg" len="med"/>
            </a:ln>
            <a:effectLst/>
          </p:spPr>
        </p:cxnSp>
        <p:cxnSp>
          <p:nvCxnSpPr>
            <p:cNvPr id="28" name="Straight Connector 27">
              <a:extLst>
                <a:ext uri="{FF2B5EF4-FFF2-40B4-BE49-F238E27FC236}">
                  <a16:creationId xmlns:a16="http://schemas.microsoft.com/office/drawing/2014/main" id="{5EFA2DA9-2E91-0E0B-88AD-75881BEE2ACE}"/>
                </a:ext>
                <a:ext uri="{C183D7F6-B498-43B3-948B-1728B52AA6E4}">
                  <adec:decorative xmlns:adec="http://schemas.microsoft.com/office/drawing/2017/decorative" val="1"/>
                </a:ext>
              </a:extLst>
            </p:cNvPr>
            <p:cNvCxnSpPr>
              <a:cxnSpLocks/>
            </p:cNvCxnSpPr>
            <p:nvPr/>
          </p:nvCxnSpPr>
          <p:spPr>
            <a:xfrm>
              <a:off x="2425182" y="2124643"/>
              <a:ext cx="0" cy="3671548"/>
            </a:xfrm>
            <a:prstGeom prst="line">
              <a:avLst/>
            </a:prstGeom>
            <a:noFill/>
            <a:ln w="19050" cap="flat" cmpd="sng" algn="ctr">
              <a:solidFill>
                <a:schemeClr val="tx1">
                  <a:alpha val="50000"/>
                </a:schemeClr>
              </a:solidFill>
              <a:prstDash val="solid"/>
              <a:headEnd type="none" w="lg" len="med"/>
              <a:tailEnd type="none" w="lg" len="med"/>
            </a:ln>
            <a:effectLst/>
          </p:spPr>
        </p:cxnSp>
        <p:cxnSp>
          <p:nvCxnSpPr>
            <p:cNvPr id="29" name="Straight Connector 28">
              <a:extLst>
                <a:ext uri="{FF2B5EF4-FFF2-40B4-BE49-F238E27FC236}">
                  <a16:creationId xmlns:a16="http://schemas.microsoft.com/office/drawing/2014/main" id="{BEBE6BD4-6BB9-7536-CB63-5660E1108BC9}"/>
                </a:ext>
                <a:ext uri="{C183D7F6-B498-43B3-948B-1728B52AA6E4}">
                  <adec:decorative xmlns:adec="http://schemas.microsoft.com/office/drawing/2017/decorative" val="1"/>
                </a:ext>
              </a:extLst>
            </p:cNvPr>
            <p:cNvCxnSpPr>
              <a:cxnSpLocks/>
            </p:cNvCxnSpPr>
            <p:nvPr/>
          </p:nvCxnSpPr>
          <p:spPr>
            <a:xfrm>
              <a:off x="4259676" y="2124643"/>
              <a:ext cx="0" cy="3671548"/>
            </a:xfrm>
            <a:prstGeom prst="line">
              <a:avLst/>
            </a:prstGeom>
            <a:noFill/>
            <a:ln w="19050" cap="flat" cmpd="sng" algn="ctr">
              <a:solidFill>
                <a:schemeClr val="tx1">
                  <a:alpha val="50000"/>
                </a:schemeClr>
              </a:solidFill>
              <a:prstDash val="solid"/>
              <a:headEnd type="none" w="lg" len="med"/>
              <a:tailEnd type="none" w="lg" len="med"/>
            </a:ln>
            <a:effectLst/>
          </p:spPr>
        </p:cxnSp>
      </p:grpSp>
      <p:pic>
        <p:nvPicPr>
          <p:cNvPr id="3" name="Picture 2">
            <a:extLst>
              <a:ext uri="{FF2B5EF4-FFF2-40B4-BE49-F238E27FC236}">
                <a16:creationId xmlns:a16="http://schemas.microsoft.com/office/drawing/2014/main" id="{5AAF263E-5B85-EE9E-74BA-3592F3373328}"/>
              </a:ext>
              <a:ext uri="{C183D7F6-B498-43B3-948B-1728B52AA6E4}">
                <adec:decorative xmlns:adec="http://schemas.microsoft.com/office/drawing/2017/decorative" val="1"/>
              </a:ext>
            </a:extLst>
          </p:cNvPr>
          <p:cNvPicPr>
            <a:picLocks noChangeAspect="1"/>
          </p:cNvPicPr>
          <p:nvPr/>
        </p:nvPicPr>
        <p:blipFill rotWithShape="1">
          <a:blip r:embed="rId3"/>
          <a:srcRect l="8661" t="7934" r="1519" b="3481"/>
          <a:stretch/>
        </p:blipFill>
        <p:spPr>
          <a:xfrm>
            <a:off x="785840" y="4724918"/>
            <a:ext cx="1444190" cy="8607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sp>
        <p:nvSpPr>
          <p:cNvPr id="31" name="TextBox 30">
            <a:extLst>
              <a:ext uri="{FF2B5EF4-FFF2-40B4-BE49-F238E27FC236}">
                <a16:creationId xmlns:a16="http://schemas.microsoft.com/office/drawing/2014/main" id="{FA3B9736-FBFF-39A4-511E-15DC3E887F2D}"/>
              </a:ext>
            </a:extLst>
          </p:cNvPr>
          <p:cNvSpPr txBox="1"/>
          <p:nvPr/>
        </p:nvSpPr>
        <p:spPr>
          <a:xfrm>
            <a:off x="785840" y="2209800"/>
            <a:ext cx="1408110" cy="2023631"/>
          </a:xfrm>
          <a:prstGeom prst="rect">
            <a:avLst/>
          </a:prstGeom>
          <a:noFill/>
        </p:spPr>
        <p:txBody>
          <a:bodyPr wrap="square" lIns="0" tIns="0" rIns="0" bIns="0" rtlCol="0">
            <a:spAutoFit/>
          </a:bodyPr>
          <a:lstStyle/>
          <a:p>
            <a:pPr algn="l">
              <a:spcAft>
                <a:spcPts val="600"/>
              </a:spcAft>
            </a:pPr>
            <a:r>
              <a:rPr lang="en-US" sz="3600">
                <a:solidFill>
                  <a:schemeClr val="accent1"/>
                </a:solidFill>
                <a:latin typeface="+mj-lt"/>
              </a:rPr>
              <a:t>1</a:t>
            </a:r>
          </a:p>
          <a:p>
            <a:pPr>
              <a:spcAft>
                <a:spcPts val="600"/>
              </a:spcAft>
            </a:pPr>
            <a:r>
              <a:rPr lang="en-US" sz="1400">
                <a:latin typeface="+mj-lt"/>
              </a:rPr>
              <a:t>Application modernization</a:t>
            </a:r>
          </a:p>
          <a:p>
            <a:pPr>
              <a:spcBef>
                <a:spcPts val="300"/>
              </a:spcBef>
            </a:pPr>
            <a:r>
              <a:rPr lang="en-US" sz="1050">
                <a:solidFill>
                  <a:srgbClr val="000000"/>
                </a:solidFill>
              </a:rPr>
              <a:t>Update, rearchitect, rebuild, and create new applications faster and at scale to reduce your backlog.</a:t>
            </a:r>
          </a:p>
        </p:txBody>
      </p:sp>
      <p:sp>
        <p:nvSpPr>
          <p:cNvPr id="32" name="TextBox 31">
            <a:extLst>
              <a:ext uri="{FF2B5EF4-FFF2-40B4-BE49-F238E27FC236}">
                <a16:creationId xmlns:a16="http://schemas.microsoft.com/office/drawing/2014/main" id="{F6925CAD-B9E8-C660-260E-6D1347958548}"/>
              </a:ext>
            </a:extLst>
          </p:cNvPr>
          <p:cNvSpPr txBox="1"/>
          <p:nvPr/>
        </p:nvSpPr>
        <p:spPr>
          <a:xfrm>
            <a:off x="2608211" y="2209800"/>
            <a:ext cx="1458964" cy="2023631"/>
          </a:xfrm>
          <a:prstGeom prst="rect">
            <a:avLst/>
          </a:prstGeom>
          <a:noFill/>
        </p:spPr>
        <p:txBody>
          <a:bodyPr wrap="square" lIns="0" tIns="0" rIns="0" bIns="0" rtlCol="0" anchor="t">
            <a:spAutoFit/>
          </a:bodyPr>
          <a:lstStyle/>
          <a:p>
            <a:pPr algn="l">
              <a:spcAft>
                <a:spcPts val="600"/>
              </a:spcAft>
            </a:pPr>
            <a:r>
              <a:rPr lang="en-US" sz="3600">
                <a:solidFill>
                  <a:schemeClr val="accent1"/>
                </a:solidFill>
                <a:latin typeface="+mj-lt"/>
              </a:rPr>
              <a:t>2</a:t>
            </a:r>
          </a:p>
          <a:p>
            <a:pPr>
              <a:spcAft>
                <a:spcPts val="600"/>
              </a:spcAft>
            </a:pPr>
            <a:r>
              <a:rPr lang="en-US" sz="1400">
                <a:latin typeface="+mj-lt"/>
              </a:rPr>
              <a:t>Extend </a:t>
            </a:r>
            <a:r>
              <a:rPr lang="en-US" sz="1400" err="1">
                <a:latin typeface="+mj-lt"/>
              </a:rPr>
              <a:t>LoB</a:t>
            </a:r>
            <a:r>
              <a:rPr lang="en-US" sz="1400">
                <a:latin typeface="+mj-lt"/>
              </a:rPr>
              <a:t> Systems</a:t>
            </a:r>
            <a:endParaRPr lang="en-US" sz="1400">
              <a:latin typeface="+mj-lt"/>
              <a:cs typeface="Segoe UI Semibold"/>
            </a:endParaRPr>
          </a:p>
          <a:p>
            <a:pPr>
              <a:spcBef>
                <a:spcPts val="300"/>
              </a:spcBef>
            </a:pPr>
            <a:r>
              <a:rPr lang="en-US" sz="1050">
                <a:solidFill>
                  <a:srgbClr val="000000"/>
                </a:solidFill>
              </a:rPr>
              <a:t>Simplify user experience and connect processes by extending core systems (e.g. SAP, Oracle, Salesforce.com)</a:t>
            </a:r>
            <a:endParaRPr lang="en-US" sz="1050">
              <a:solidFill>
                <a:srgbClr val="000000"/>
              </a:solidFill>
              <a:cs typeface="Segoe UI"/>
            </a:endParaRPr>
          </a:p>
        </p:txBody>
      </p:sp>
      <p:sp>
        <p:nvSpPr>
          <p:cNvPr id="33" name="TextBox 32">
            <a:extLst>
              <a:ext uri="{FF2B5EF4-FFF2-40B4-BE49-F238E27FC236}">
                <a16:creationId xmlns:a16="http://schemas.microsoft.com/office/drawing/2014/main" id="{5BEC9445-18D5-BE29-51EF-AA40FB9F596D}"/>
              </a:ext>
            </a:extLst>
          </p:cNvPr>
          <p:cNvSpPr txBox="1"/>
          <p:nvPr/>
        </p:nvSpPr>
        <p:spPr>
          <a:xfrm>
            <a:off x="4454828" y="2209800"/>
            <a:ext cx="1408110" cy="2277547"/>
          </a:xfrm>
          <a:prstGeom prst="rect">
            <a:avLst/>
          </a:prstGeom>
          <a:noFill/>
        </p:spPr>
        <p:txBody>
          <a:bodyPr wrap="square" lIns="0" tIns="0" rIns="0" bIns="0" rtlCol="0">
            <a:spAutoFit/>
          </a:bodyPr>
          <a:lstStyle/>
          <a:p>
            <a:pPr algn="l">
              <a:spcAft>
                <a:spcPts val="600"/>
              </a:spcAft>
            </a:pPr>
            <a:r>
              <a:rPr lang="en-US" sz="3600">
                <a:solidFill>
                  <a:schemeClr val="accent1"/>
                </a:solidFill>
                <a:latin typeface="+mj-lt"/>
              </a:rPr>
              <a:t>3</a:t>
            </a:r>
          </a:p>
          <a:p>
            <a:pPr>
              <a:spcAft>
                <a:spcPts val="600"/>
              </a:spcAft>
            </a:pPr>
            <a:r>
              <a:rPr lang="en-US" sz="1400">
                <a:latin typeface="+mj-lt"/>
              </a:rPr>
              <a:t>Accelerate professional developer</a:t>
            </a:r>
          </a:p>
          <a:p>
            <a:pPr>
              <a:spcBef>
                <a:spcPts val="300"/>
              </a:spcBef>
            </a:pPr>
            <a:r>
              <a:rPr lang="en-US" sz="1050">
                <a:solidFill>
                  <a:srgbClr val="000000"/>
                </a:solidFill>
              </a:rPr>
              <a:t>Reduce the time and effort needed to build new solutions and unlock faster time to value for everyone.</a:t>
            </a:r>
          </a:p>
        </p:txBody>
      </p:sp>
      <p:sp>
        <p:nvSpPr>
          <p:cNvPr id="34" name="TextBox 33">
            <a:extLst>
              <a:ext uri="{FF2B5EF4-FFF2-40B4-BE49-F238E27FC236}">
                <a16:creationId xmlns:a16="http://schemas.microsoft.com/office/drawing/2014/main" id="{8F208C91-0957-5890-6984-EF603E4CCD51}"/>
              </a:ext>
            </a:extLst>
          </p:cNvPr>
          <p:cNvSpPr txBox="1"/>
          <p:nvPr/>
        </p:nvSpPr>
        <p:spPr>
          <a:xfrm>
            <a:off x="6289322" y="2209800"/>
            <a:ext cx="1408110" cy="2400657"/>
          </a:xfrm>
          <a:prstGeom prst="rect">
            <a:avLst/>
          </a:prstGeom>
          <a:noFill/>
        </p:spPr>
        <p:txBody>
          <a:bodyPr wrap="square" lIns="0" tIns="0" rIns="0" bIns="0" rtlCol="0">
            <a:spAutoFit/>
          </a:bodyPr>
          <a:lstStyle/>
          <a:p>
            <a:pPr algn="l">
              <a:spcAft>
                <a:spcPts val="600"/>
              </a:spcAft>
            </a:pPr>
            <a:r>
              <a:rPr lang="en-US" sz="3600">
                <a:solidFill>
                  <a:schemeClr val="accent1"/>
                </a:solidFill>
                <a:latin typeface="+mj-lt"/>
              </a:rPr>
              <a:t>4</a:t>
            </a:r>
          </a:p>
          <a:p>
            <a:pPr>
              <a:spcAft>
                <a:spcPts val="600"/>
              </a:spcAft>
            </a:pPr>
            <a:r>
              <a:rPr lang="en-US" sz="1400">
                <a:latin typeface="+mj-lt"/>
              </a:rPr>
              <a:t>Enhance</a:t>
            </a:r>
            <a:br>
              <a:rPr lang="en-US" sz="1400">
                <a:latin typeface="+mj-lt"/>
              </a:rPr>
            </a:br>
            <a:r>
              <a:rPr lang="en-US" sz="1400">
                <a:latin typeface="+mj-lt"/>
              </a:rPr>
              <a:t>employee experiences</a:t>
            </a:r>
          </a:p>
          <a:p>
            <a:pPr algn="l">
              <a:spcBef>
                <a:spcPts val="300"/>
              </a:spcBef>
            </a:pPr>
            <a:r>
              <a:rPr lang="en-US" sz="1050">
                <a:solidFill>
                  <a:srgbClr val="000000"/>
                </a:solidFill>
              </a:rPr>
              <a:t>Integrate with Microsoft 365 to surface data where </a:t>
            </a:r>
            <a:br>
              <a:rPr lang="en-US" sz="1050">
                <a:solidFill>
                  <a:srgbClr val="000000"/>
                </a:solidFill>
              </a:rPr>
            </a:br>
            <a:r>
              <a:rPr lang="en-US" sz="1050">
                <a:solidFill>
                  <a:srgbClr val="000000"/>
                </a:solidFill>
              </a:rPr>
              <a:t>it’s needed and modernize processes for a better experience.</a:t>
            </a:r>
          </a:p>
        </p:txBody>
      </p:sp>
      <p:sp>
        <p:nvSpPr>
          <p:cNvPr id="35" name="TextBox 34">
            <a:extLst>
              <a:ext uri="{FF2B5EF4-FFF2-40B4-BE49-F238E27FC236}">
                <a16:creationId xmlns:a16="http://schemas.microsoft.com/office/drawing/2014/main" id="{E5820821-EAF0-E995-3B60-E39EA9BAF28E}"/>
              </a:ext>
            </a:extLst>
          </p:cNvPr>
          <p:cNvSpPr txBox="1"/>
          <p:nvPr/>
        </p:nvSpPr>
        <p:spPr>
          <a:xfrm>
            <a:off x="8123816" y="2209800"/>
            <a:ext cx="1408110" cy="2185214"/>
          </a:xfrm>
          <a:prstGeom prst="rect">
            <a:avLst/>
          </a:prstGeom>
          <a:noFill/>
        </p:spPr>
        <p:txBody>
          <a:bodyPr wrap="square" lIns="0" tIns="0" rIns="0" bIns="0" rtlCol="0">
            <a:spAutoFit/>
          </a:bodyPr>
          <a:lstStyle/>
          <a:p>
            <a:pPr algn="l">
              <a:spcAft>
                <a:spcPts val="600"/>
              </a:spcAft>
            </a:pPr>
            <a:r>
              <a:rPr lang="en-US" sz="3600">
                <a:solidFill>
                  <a:schemeClr val="accent1"/>
                </a:solidFill>
                <a:latin typeface="+mj-lt"/>
              </a:rPr>
              <a:t>5</a:t>
            </a:r>
          </a:p>
          <a:p>
            <a:pPr>
              <a:spcAft>
                <a:spcPts val="600"/>
              </a:spcAft>
            </a:pPr>
            <a:r>
              <a:rPr lang="en-US" sz="1400">
                <a:latin typeface="+mj-lt"/>
              </a:rPr>
              <a:t>Empower departments</a:t>
            </a:r>
          </a:p>
          <a:p>
            <a:pPr>
              <a:spcBef>
                <a:spcPts val="300"/>
              </a:spcBef>
            </a:pPr>
            <a:r>
              <a:rPr lang="en-US" sz="1050">
                <a:solidFill>
                  <a:srgbClr val="000000"/>
                </a:solidFill>
              </a:rPr>
              <a:t>Empower business users to solve challenges while giving IT complete visibility and control into what’s being created. </a:t>
            </a:r>
          </a:p>
        </p:txBody>
      </p:sp>
      <p:sp>
        <p:nvSpPr>
          <p:cNvPr id="36" name="TextBox 35">
            <a:extLst>
              <a:ext uri="{FF2B5EF4-FFF2-40B4-BE49-F238E27FC236}">
                <a16:creationId xmlns:a16="http://schemas.microsoft.com/office/drawing/2014/main" id="{9892E38F-922F-BB4A-380A-93EF1FD7EF8C}"/>
              </a:ext>
            </a:extLst>
          </p:cNvPr>
          <p:cNvSpPr txBox="1"/>
          <p:nvPr/>
        </p:nvSpPr>
        <p:spPr>
          <a:xfrm>
            <a:off x="9958305" y="2209800"/>
            <a:ext cx="1408110" cy="1823576"/>
          </a:xfrm>
          <a:prstGeom prst="rect">
            <a:avLst/>
          </a:prstGeom>
          <a:noFill/>
        </p:spPr>
        <p:txBody>
          <a:bodyPr wrap="square" lIns="0" tIns="0" rIns="0" bIns="0" rtlCol="0">
            <a:spAutoFit/>
          </a:bodyPr>
          <a:lstStyle/>
          <a:p>
            <a:pPr algn="l">
              <a:spcAft>
                <a:spcPts val="600"/>
              </a:spcAft>
            </a:pPr>
            <a:r>
              <a:rPr lang="en-US" sz="3600" dirty="0">
                <a:solidFill>
                  <a:schemeClr val="accent1"/>
                </a:solidFill>
                <a:latin typeface="+mj-lt"/>
              </a:rPr>
              <a:t>6</a:t>
            </a:r>
          </a:p>
          <a:p>
            <a:pPr algn="l">
              <a:spcAft>
                <a:spcPts val="600"/>
              </a:spcAft>
            </a:pPr>
            <a:r>
              <a:rPr lang="en-US" sz="1400" dirty="0">
                <a:latin typeface="+mj-lt"/>
              </a:rPr>
              <a:t>Optimize with </a:t>
            </a:r>
            <a:r>
              <a:rPr lang="en-US" sz="1400" dirty="0" err="1">
                <a:latin typeface="+mj-lt"/>
              </a:rPr>
              <a:t>hyperautomation</a:t>
            </a:r>
            <a:endParaRPr lang="en-US" sz="1400" dirty="0">
              <a:latin typeface="+mj-lt"/>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End-to-end automation  to modernize and streamline processes and integrate systems.</a:t>
            </a:r>
            <a:endParaRPr kumimoji="0" lang="en-US" sz="105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37" name="Picture 36">
            <a:extLst>
              <a:ext uri="{FF2B5EF4-FFF2-40B4-BE49-F238E27FC236}">
                <a16:creationId xmlns:a16="http://schemas.microsoft.com/office/drawing/2014/main" id="{F9BDBA25-6415-8F26-8A18-2FA22A7E909D}"/>
              </a:ext>
              <a:ext uri="{C183D7F6-B498-43B3-948B-1728B52AA6E4}">
                <adec:decorative xmlns:adec="http://schemas.microsoft.com/office/drawing/2017/decorative" val="1"/>
              </a:ext>
            </a:extLst>
          </p:cNvPr>
          <p:cNvPicPr>
            <a:picLocks noChangeAspect="1"/>
          </p:cNvPicPr>
          <p:nvPr/>
        </p:nvPicPr>
        <p:blipFill rotWithShape="1">
          <a:blip r:embed="rId4"/>
          <a:srcRect t="2084" b="1892"/>
          <a:stretch/>
        </p:blipFill>
        <p:spPr>
          <a:xfrm>
            <a:off x="2608211" y="4724918"/>
            <a:ext cx="1444190" cy="8607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38" name="Picture 37">
            <a:extLst>
              <a:ext uri="{FF2B5EF4-FFF2-40B4-BE49-F238E27FC236}">
                <a16:creationId xmlns:a16="http://schemas.microsoft.com/office/drawing/2014/main" id="{F58F7891-6FB1-C58F-A627-3D8CD63EA8A1}"/>
              </a:ext>
              <a:ext uri="{C183D7F6-B498-43B3-948B-1728B52AA6E4}">
                <adec:decorative xmlns:adec="http://schemas.microsoft.com/office/drawing/2017/decorative" val="1"/>
              </a:ext>
            </a:extLst>
          </p:cNvPr>
          <p:cNvPicPr>
            <a:picLocks noChangeAspect="1"/>
          </p:cNvPicPr>
          <p:nvPr/>
        </p:nvPicPr>
        <p:blipFill rotWithShape="1">
          <a:blip r:embed="rId5"/>
          <a:srcRect l="5059" r="2116" b="862"/>
          <a:stretch/>
        </p:blipFill>
        <p:spPr>
          <a:xfrm>
            <a:off x="4454828"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41" name="Picture 40">
            <a:extLst>
              <a:ext uri="{FF2B5EF4-FFF2-40B4-BE49-F238E27FC236}">
                <a16:creationId xmlns:a16="http://schemas.microsoft.com/office/drawing/2014/main" id="{B95C008E-36B6-B175-9CD4-18E138FA7054}"/>
              </a:ext>
              <a:ext uri="{C183D7F6-B498-43B3-948B-1728B52AA6E4}">
                <adec:decorative xmlns:adec="http://schemas.microsoft.com/office/drawing/2017/decorative" val="1"/>
              </a:ext>
            </a:extLst>
          </p:cNvPr>
          <p:cNvPicPr>
            <a:picLocks noChangeAspect="1"/>
          </p:cNvPicPr>
          <p:nvPr/>
        </p:nvPicPr>
        <p:blipFill rotWithShape="1">
          <a:blip r:embed="rId6"/>
          <a:srcRect l="1621" r="1721"/>
          <a:stretch/>
        </p:blipFill>
        <p:spPr>
          <a:xfrm>
            <a:off x="6289322"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42" name="Picture 41">
            <a:extLst>
              <a:ext uri="{FF2B5EF4-FFF2-40B4-BE49-F238E27FC236}">
                <a16:creationId xmlns:a16="http://schemas.microsoft.com/office/drawing/2014/main" id="{E31C62A3-2458-5C52-2DEA-67A0BB66B84C}"/>
              </a:ext>
              <a:ext uri="{C183D7F6-B498-43B3-948B-1728B52AA6E4}">
                <adec:decorative xmlns:adec="http://schemas.microsoft.com/office/drawing/2017/decorative" val="1"/>
              </a:ext>
            </a:extLst>
          </p:cNvPr>
          <p:cNvPicPr>
            <a:picLocks noChangeAspect="1"/>
          </p:cNvPicPr>
          <p:nvPr/>
        </p:nvPicPr>
        <p:blipFill rotWithShape="1">
          <a:blip r:embed="rId7"/>
          <a:srcRect t="4654" r="3342" b="3790"/>
          <a:stretch/>
        </p:blipFill>
        <p:spPr>
          <a:xfrm>
            <a:off x="8123816"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43" name="Picture 42">
            <a:extLst>
              <a:ext uri="{FF2B5EF4-FFF2-40B4-BE49-F238E27FC236}">
                <a16:creationId xmlns:a16="http://schemas.microsoft.com/office/drawing/2014/main" id="{CC8549A5-DFA9-8A59-FA9E-B53EBD307B25}"/>
              </a:ext>
              <a:ext uri="{C183D7F6-B498-43B3-948B-1728B52AA6E4}">
                <adec:decorative xmlns:adec="http://schemas.microsoft.com/office/drawing/2017/decorative" val="1"/>
              </a:ext>
            </a:extLst>
          </p:cNvPr>
          <p:cNvPicPr>
            <a:picLocks noChangeAspect="1"/>
          </p:cNvPicPr>
          <p:nvPr/>
        </p:nvPicPr>
        <p:blipFill rotWithShape="1">
          <a:blip r:embed="rId8"/>
          <a:srcRect t="14604" r="13283" b="735"/>
          <a:stretch/>
        </p:blipFill>
        <p:spPr>
          <a:xfrm>
            <a:off x="9958305"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sp>
        <p:nvSpPr>
          <p:cNvPr id="26" name="Title 1">
            <a:extLst>
              <a:ext uri="{FF2B5EF4-FFF2-40B4-BE49-F238E27FC236}">
                <a16:creationId xmlns:a16="http://schemas.microsoft.com/office/drawing/2014/main" id="{6F6B6159-9D05-8F6F-08E5-4ED409F29476}"/>
              </a:ext>
            </a:extLst>
          </p:cNvPr>
          <p:cNvSpPr txBox="1">
            <a:spLocks/>
          </p:cNvSpPr>
          <p:nvPr/>
        </p:nvSpPr>
        <p:spPr>
          <a:xfrm>
            <a:off x="605312" y="6395880"/>
            <a:ext cx="2807813" cy="18466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50" normalizeH="0" baseline="0" noProof="0">
                <a:ln w="3175">
                  <a:noFill/>
                </a:ln>
                <a:solidFill>
                  <a:srgbClr val="000000"/>
                </a:solidFill>
                <a:effectLst/>
                <a:uLnTx/>
                <a:uFillTx/>
                <a:latin typeface="Segoe UI"/>
                <a:ea typeface="+mn-ea"/>
                <a:cs typeface="Segoe UI" pitchFamily="34" charset="0"/>
                <a:hlinkClick r:id="rId9" action="ppaction://hlinksldjump"/>
              </a:rPr>
              <a:t>Deep dive into each pattern</a:t>
            </a:r>
            <a:endParaRPr kumimoji="0" lang="en-US" sz="24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94781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911C71CC-6462-4BE5-9C5F-57E7A071E53E}"/>
              </a:ext>
            </a:extLst>
          </p:cNvPr>
          <p:cNvSpPr txBox="1">
            <a:spLocks noGrp="1"/>
          </p:cNvSpPr>
          <p:nvPr>
            <p:ph type="title" idx="4294967295"/>
          </p:nvPr>
        </p:nvSpPr>
        <p:spPr>
          <a:xfrm>
            <a:off x="586740" y="480711"/>
            <a:ext cx="11018520" cy="8002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lvl="0" algn="l" defTabSz="932472" fontAlgn="base">
              <a:spcBef>
                <a:spcPct val="0"/>
              </a:spcBef>
              <a:spcAft>
                <a:spcPct val="0"/>
              </a:spcAft>
              <a:buSzTx/>
              <a:defRPr/>
            </a:pPr>
            <a:r>
              <a:rPr lang="en-US" dirty="0">
                <a:ea typeface="Segoe UI" pitchFamily="34" charset="0"/>
              </a:rPr>
              <a:t>Customer scenario deep dive:</a:t>
            </a:r>
            <a:br>
              <a:rPr lang="en-US" dirty="0">
                <a:solidFill>
                  <a:schemeClr val="accent1"/>
                </a:solidFill>
                <a:ea typeface="Segoe UI" pitchFamily="34" charset="0"/>
              </a:rPr>
            </a:br>
            <a:r>
              <a:rPr lang="en-US" sz="1600" dirty="0">
                <a:solidFill>
                  <a:schemeClr val="accent1"/>
                </a:solidFill>
                <a:ea typeface="Segoe UI" pitchFamily="34" charset="0"/>
              </a:rPr>
              <a:t>Scale innovation with low code ​</a:t>
            </a:r>
            <a:endParaRPr lang="en-US" sz="3200" dirty="0">
              <a:solidFill>
                <a:schemeClr val="accent1"/>
              </a:solidFill>
              <a:ea typeface="Segoe UI" pitchFamily="34" charset="0"/>
            </a:endParaRPr>
          </a:p>
        </p:txBody>
      </p:sp>
      <p:sp>
        <p:nvSpPr>
          <p:cNvPr id="5" name="Rectangle 4">
            <a:extLst>
              <a:ext uri="{FF2B5EF4-FFF2-40B4-BE49-F238E27FC236}">
                <a16:creationId xmlns:a16="http://schemas.microsoft.com/office/drawing/2014/main" id="{D2DE595D-0575-E520-F296-A1A406C72063}"/>
              </a:ext>
              <a:ext uri="{C183D7F6-B498-43B3-948B-1728B52AA6E4}">
                <adec:decorative xmlns:adec="http://schemas.microsoft.com/office/drawing/2017/decorative" val="1"/>
              </a:ext>
            </a:extLst>
          </p:cNvPr>
          <p:cNvSpPr/>
          <p:nvPr/>
        </p:nvSpPr>
        <p:spPr bwMode="auto">
          <a:xfrm>
            <a:off x="586740" y="143598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0E37ECB9-C077-9F35-E234-B2890AD01632}"/>
              </a:ext>
              <a:ext uri="{C183D7F6-B498-43B3-948B-1728B52AA6E4}">
                <adec:decorative xmlns:adec="http://schemas.microsoft.com/office/drawing/2017/decorative" val="1"/>
              </a:ext>
            </a:extLst>
          </p:cNvPr>
          <p:cNvSpPr/>
          <p:nvPr/>
        </p:nvSpPr>
        <p:spPr bwMode="auto">
          <a:xfrm>
            <a:off x="3377036" y="143598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D7CA8215-6DF9-E8E6-2E73-A5D8D0067EDC}"/>
              </a:ext>
              <a:ext uri="{C183D7F6-B498-43B3-948B-1728B52AA6E4}">
                <adec:decorative xmlns:adec="http://schemas.microsoft.com/office/drawing/2017/decorative" val="1"/>
              </a:ext>
            </a:extLst>
          </p:cNvPr>
          <p:cNvSpPr/>
          <p:nvPr/>
        </p:nvSpPr>
        <p:spPr bwMode="auto">
          <a:xfrm>
            <a:off x="6167332" y="143598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304A8076-1069-466D-3BDF-D0E393133449}"/>
              </a:ext>
              <a:ext uri="{C183D7F6-B498-43B3-948B-1728B52AA6E4}">
                <adec:decorative xmlns:adec="http://schemas.microsoft.com/office/drawing/2017/decorative" val="1"/>
              </a:ext>
            </a:extLst>
          </p:cNvPr>
          <p:cNvSpPr/>
          <p:nvPr/>
        </p:nvSpPr>
        <p:spPr bwMode="auto">
          <a:xfrm>
            <a:off x="8957628" y="143598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F23A266D-80FB-9F42-6B87-A40D1FD48EB5}"/>
              </a:ext>
              <a:ext uri="{C183D7F6-B498-43B3-948B-1728B52AA6E4}">
                <adec:decorative xmlns:adec="http://schemas.microsoft.com/office/drawing/2017/decorative" val="1"/>
              </a:ext>
            </a:extLst>
          </p:cNvPr>
          <p:cNvSpPr/>
          <p:nvPr/>
        </p:nvSpPr>
        <p:spPr bwMode="auto">
          <a:xfrm>
            <a:off x="6167332" y="143598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4" name="Rectangle 13">
            <a:extLst>
              <a:ext uri="{FF2B5EF4-FFF2-40B4-BE49-F238E27FC236}">
                <a16:creationId xmlns:a16="http://schemas.microsoft.com/office/drawing/2014/main" id="{0DBAF21E-6A8E-4294-C957-101445DC87B5}"/>
              </a:ext>
              <a:ext uri="{C183D7F6-B498-43B3-948B-1728B52AA6E4}">
                <adec:decorative xmlns:adec="http://schemas.microsoft.com/office/drawing/2017/decorative" val="1"/>
              </a:ext>
            </a:extLst>
          </p:cNvPr>
          <p:cNvSpPr/>
          <p:nvPr/>
        </p:nvSpPr>
        <p:spPr bwMode="auto">
          <a:xfrm>
            <a:off x="3377036" y="143598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5" name="Rectangle 14">
            <a:extLst>
              <a:ext uri="{FF2B5EF4-FFF2-40B4-BE49-F238E27FC236}">
                <a16:creationId xmlns:a16="http://schemas.microsoft.com/office/drawing/2014/main" id="{415EF268-E838-6713-F74B-E314752EF351}"/>
              </a:ext>
              <a:ext uri="{C183D7F6-B498-43B3-948B-1728B52AA6E4}">
                <adec:decorative xmlns:adec="http://schemas.microsoft.com/office/drawing/2017/decorative" val="1"/>
              </a:ext>
            </a:extLst>
          </p:cNvPr>
          <p:cNvSpPr/>
          <p:nvPr/>
        </p:nvSpPr>
        <p:spPr bwMode="auto">
          <a:xfrm>
            <a:off x="586739" y="143598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2" name="Rectangle 11">
            <a:extLst>
              <a:ext uri="{FF2B5EF4-FFF2-40B4-BE49-F238E27FC236}">
                <a16:creationId xmlns:a16="http://schemas.microsoft.com/office/drawing/2014/main" id="{AF99A39C-6A32-4BC9-EA86-AB37D8E549AE}"/>
              </a:ext>
              <a:ext uri="{C183D7F6-B498-43B3-948B-1728B52AA6E4}">
                <adec:decorative xmlns:adec="http://schemas.microsoft.com/office/drawing/2017/decorative" val="1"/>
              </a:ext>
            </a:extLst>
          </p:cNvPr>
          <p:cNvSpPr/>
          <p:nvPr/>
        </p:nvSpPr>
        <p:spPr bwMode="auto">
          <a:xfrm>
            <a:off x="8957628" y="143598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graphicFrame>
        <p:nvGraphicFramePr>
          <p:cNvPr id="3" name="Table 2">
            <a:extLst>
              <a:ext uri="{FF2B5EF4-FFF2-40B4-BE49-F238E27FC236}">
                <a16:creationId xmlns:a16="http://schemas.microsoft.com/office/drawing/2014/main" id="{F117772E-CEE5-F684-B675-E0328EE60C4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021583633"/>
              </p:ext>
            </p:extLst>
          </p:nvPr>
        </p:nvGraphicFramePr>
        <p:xfrm>
          <a:off x="586739" y="1435985"/>
          <a:ext cx="2651760" cy="5235986"/>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1273678794"/>
                    </a:ext>
                  </a:extLst>
                </a:gridCol>
              </a:tblGrid>
              <a:tr h="1254052">
                <a:tc>
                  <a:txBody>
                    <a:bodyPr/>
                    <a:lstStyle/>
                    <a:p>
                      <a:pPr marL="0" marR="0" algn="l">
                        <a:lnSpc>
                          <a:spcPct val="107000"/>
                        </a:lnSpc>
                        <a:spcBef>
                          <a:spcPts val="0"/>
                        </a:spcBef>
                        <a:spcAft>
                          <a:spcPts val="600"/>
                        </a:spcAft>
                      </a:pPr>
                      <a:r>
                        <a:rPr lang="en-US" sz="1200">
                          <a:effectLst/>
                        </a:rPr>
                        <a:t>Equip all users from </a:t>
                      </a:r>
                      <a:r>
                        <a:rPr lang="en-US" sz="1200" b="1">
                          <a:effectLst/>
                        </a:rPr>
                        <a:t>citizen developers to pro devs </a:t>
                      </a:r>
                      <a:r>
                        <a:rPr lang="en-US" sz="1200">
                          <a:effectLst/>
                        </a:rPr>
                        <a:t>to work together to build better solutions faster and drive innovation.</a:t>
                      </a:r>
                      <a:endParaRPr lang="en-US" sz="1200">
                        <a:effectLst/>
                        <a:latin typeface="Calibri" panose="020F0502020204030204" pitchFamily="34" charset="0"/>
                        <a:ea typeface="SimSun" panose="02010600030101010101" pitchFamily="2" charset="-122"/>
                        <a:cs typeface="Arial" panose="020B0604020202020204" pitchFamily="34" charset="0"/>
                      </a:endParaRP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a:lnSpc>
                          <a:spcPct val="106000"/>
                        </a:lnSpc>
                        <a:spcBef>
                          <a:spcPts val="0"/>
                        </a:spcBef>
                        <a:spcAft>
                          <a:spcPts val="600"/>
                        </a:spcAft>
                        <a:buFont typeface="Arial" panose="020B0604020202020204" pitchFamily="34" charset="0"/>
                        <a:buNone/>
                      </a:pPr>
                      <a:r>
                        <a:rPr lang="en-US" sz="1200" dirty="0">
                          <a:effectLst/>
                          <a:latin typeface="+mj-lt"/>
                        </a:rPr>
                        <a:t>Discovery questions </a:t>
                      </a:r>
                    </a:p>
                    <a:p>
                      <a:pPr marL="230188" marR="0" lvl="0" indent="-230188" algn="l">
                        <a:lnSpc>
                          <a:spcPct val="106000"/>
                        </a:lnSpc>
                        <a:spcBef>
                          <a:spcPts val="0"/>
                        </a:spcBef>
                        <a:spcAft>
                          <a:spcPts val="600"/>
                        </a:spcAft>
                        <a:buFont typeface="Arial" panose="020B0604020202020204" pitchFamily="34" charset="0"/>
                        <a:buChar char="•"/>
                      </a:pPr>
                      <a:r>
                        <a:rPr lang="en-US" sz="1200" dirty="0">
                          <a:effectLst/>
                        </a:rPr>
                        <a:t>Are your teams able to stay productive and efficient with your existing tools?</a:t>
                      </a:r>
                    </a:p>
                    <a:p>
                      <a:pPr marL="230188" marR="0" lvl="0" indent="-230188" algn="l">
                        <a:lnSpc>
                          <a:spcPct val="106000"/>
                        </a:lnSpc>
                        <a:spcBef>
                          <a:spcPts val="0"/>
                        </a:spcBef>
                        <a:spcAft>
                          <a:spcPts val="600"/>
                        </a:spcAft>
                        <a:buFont typeface="Arial" panose="020B0604020202020204" pitchFamily="34" charset="0"/>
                        <a:buChar char="•"/>
                      </a:pPr>
                      <a:r>
                        <a:rPr lang="en-US" sz="1200" dirty="0">
                          <a:effectLst/>
                        </a:rPr>
                        <a:t>How has your organization prepared to adapt to the hybrid workplace model?</a:t>
                      </a:r>
                    </a:p>
                    <a:p>
                      <a:pPr marL="230188" marR="0" lvl="0" indent="-230188" algn="l">
                        <a:lnSpc>
                          <a:spcPct val="106000"/>
                        </a:lnSpc>
                        <a:spcBef>
                          <a:spcPts val="0"/>
                        </a:spcBef>
                        <a:spcAft>
                          <a:spcPts val="600"/>
                        </a:spcAft>
                        <a:buFont typeface="Arial" panose="020B0604020202020204" pitchFamily="34" charset="0"/>
                        <a:buChar char="•"/>
                      </a:pPr>
                      <a:r>
                        <a:rPr lang="en-US" sz="1200" dirty="0">
                          <a:effectLst/>
                        </a:rPr>
                        <a:t>How many manual processes would you automate today if you had the time and staff?</a:t>
                      </a:r>
                      <a:endParaRPr lang="en-US" sz="1200" dirty="0">
                        <a:effectLst/>
                        <a:latin typeface="Calibri" panose="020F0502020204030204" pitchFamily="34" charset="0"/>
                        <a:ea typeface="SimSun" panose="02010600030101010101" pitchFamily="2" charset="-122"/>
                        <a:cs typeface="Arial" panose="020B0604020202020204" pitchFamily="34" charset="0"/>
                      </a:endParaRP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6" name="Table 5">
            <a:extLst>
              <a:ext uri="{FF2B5EF4-FFF2-40B4-BE49-F238E27FC236}">
                <a16:creationId xmlns:a16="http://schemas.microsoft.com/office/drawing/2014/main" id="{FE680DBE-3913-5F67-0716-5342CFBD57A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494714894"/>
              </p:ext>
            </p:extLst>
          </p:nvPr>
        </p:nvGraphicFramePr>
        <p:xfrm>
          <a:off x="3377036" y="1435985"/>
          <a:ext cx="2651760" cy="5235986"/>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2753773242"/>
                    </a:ext>
                  </a:extLst>
                </a:gridCol>
              </a:tblGrid>
              <a:tr h="1254052">
                <a:tc>
                  <a:txBody>
                    <a:bodyPr/>
                    <a:lstStyle/>
                    <a:p>
                      <a:pPr marL="0" marR="0" algn="l" fontAlgn="base">
                        <a:lnSpc>
                          <a:spcPct val="107000"/>
                        </a:lnSpc>
                        <a:spcBef>
                          <a:spcPts val="0"/>
                        </a:spcBef>
                        <a:spcAft>
                          <a:spcPts val="0"/>
                        </a:spcAft>
                      </a:pPr>
                      <a:r>
                        <a:rPr lang="en-US" sz="1200">
                          <a:effectLst/>
                        </a:rPr>
                        <a:t>Help admins and organizations </a:t>
                      </a:r>
                      <a:r>
                        <a:rPr lang="en-US" sz="1200" b="1">
                          <a:effectLst/>
                        </a:rPr>
                        <a:t>secure, manage, monitor, and view their data </a:t>
                      </a:r>
                      <a:r>
                        <a:rPr lang="en-US" sz="1200">
                          <a:effectLst/>
                        </a:rPr>
                        <a:t>according to their specific needs.</a:t>
                      </a:r>
                      <a:endParaRPr lang="en-US" sz="1200">
                        <a:effectLst/>
                        <a:latin typeface="Calibri" panose="020F0502020204030204" pitchFamily="34" charset="0"/>
                        <a:ea typeface="SimSun" panose="02010600030101010101" pitchFamily="2" charset="-122"/>
                        <a:cs typeface="Arial" panose="020B0604020202020204" pitchFamily="34" charset="0"/>
                      </a:endParaRP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lang="en-US" sz="1200" dirty="0">
                          <a:effectLst/>
                          <a:latin typeface="+mj-lt"/>
                        </a:rPr>
                        <a:t>Discovery questions </a:t>
                      </a:r>
                      <a:endParaRPr lang="en-US" sz="1200" kern="1200" dirty="0">
                        <a:solidFill>
                          <a:schemeClr val="tx1"/>
                        </a:solidFill>
                        <a:effectLst/>
                        <a:latin typeface="+mj-lt"/>
                        <a:ea typeface="+mn-ea"/>
                        <a:cs typeface="+mn-cs"/>
                      </a:endParaRPr>
                    </a:p>
                    <a:p>
                      <a:pPr marL="230188" marR="0" lvl="0" indent="-230188"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do you ensure the security of your data and governance of your tools?</a:t>
                      </a:r>
                    </a:p>
                    <a:p>
                      <a:pPr marL="230188" marR="0" lvl="0" indent="-230188"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easy is it for your organizations to scale analytics capabilities while not disrupting end-user productivity?</a:t>
                      </a:r>
                    </a:p>
                    <a:p>
                      <a:pPr marL="230188" marR="0" lvl="0" indent="-230188"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many kinds of reporting tools and data storage systems do you use?</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7" name="Table 6">
            <a:extLst>
              <a:ext uri="{FF2B5EF4-FFF2-40B4-BE49-F238E27FC236}">
                <a16:creationId xmlns:a16="http://schemas.microsoft.com/office/drawing/2014/main" id="{ED058687-A829-0788-2E86-ED6D11BFA7F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798998752"/>
              </p:ext>
            </p:extLst>
          </p:nvPr>
        </p:nvGraphicFramePr>
        <p:xfrm>
          <a:off x="6167332" y="1435985"/>
          <a:ext cx="2651760" cy="5246619"/>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4092204607"/>
                    </a:ext>
                  </a:extLst>
                </a:gridCol>
              </a:tblGrid>
              <a:tr h="1264685">
                <a:tc>
                  <a:txBody>
                    <a:bodyPr/>
                    <a:lstStyle/>
                    <a:p>
                      <a:pPr marL="0" marR="0" algn="l" fontAlgn="base">
                        <a:lnSpc>
                          <a:spcPct val="107000"/>
                        </a:lnSpc>
                        <a:spcBef>
                          <a:spcPts val="0"/>
                        </a:spcBef>
                        <a:spcAft>
                          <a:spcPts val="0"/>
                        </a:spcAft>
                      </a:pPr>
                      <a:r>
                        <a:rPr lang="en-US" sz="1200" dirty="0">
                          <a:effectLst/>
                        </a:rPr>
                        <a:t>Integrate built-in governance, monitoring, and reporting in </a:t>
                      </a:r>
                      <a:r>
                        <a:rPr lang="en-US" sz="1200" b="1" dirty="0">
                          <a:effectLst/>
                        </a:rPr>
                        <a:t>one centralized admin experience</a:t>
                      </a:r>
                      <a:r>
                        <a:rPr lang="en-US" sz="1200" dirty="0">
                          <a:effectLst/>
                        </a:rPr>
                        <a:t>.</a:t>
                      </a: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lang="en-US" sz="1200" dirty="0">
                          <a:effectLst/>
                          <a:latin typeface="+mj-lt"/>
                        </a:rPr>
                        <a:t>Discovery questions </a:t>
                      </a:r>
                      <a:endParaRPr lang="en-US" sz="1200" kern="1200" dirty="0">
                        <a:solidFill>
                          <a:schemeClr val="tx1"/>
                        </a:solidFill>
                        <a:effectLst/>
                        <a:latin typeface="+mj-lt"/>
                        <a:ea typeface="+mn-ea"/>
                        <a:cs typeface="+mn-cs"/>
                      </a:endParaRPr>
                    </a:p>
                    <a:p>
                      <a:pPr marL="230188" marR="0" lvl="0" indent="-230188"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easy is it for you to give your trusted ecosystem members, like suppliers and partners, secure access to relevant reporting to both party’s work from the same information?</a:t>
                      </a:r>
                    </a:p>
                    <a:p>
                      <a:pPr marL="230188" marR="0" lvl="0" indent="-230188"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easy is it for you to provide reporting in the places your users spend the most time like a mobile view for execs or sales professionals on the go, within the context of a collaboration tool, or within the applications or websites they use every day?</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8" name="Table 7">
            <a:extLst>
              <a:ext uri="{FF2B5EF4-FFF2-40B4-BE49-F238E27FC236}">
                <a16:creationId xmlns:a16="http://schemas.microsoft.com/office/drawing/2014/main" id="{DED02377-C08E-0743-8231-B0FAFF6568C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40667595"/>
              </p:ext>
            </p:extLst>
          </p:nvPr>
        </p:nvGraphicFramePr>
        <p:xfrm>
          <a:off x="8957628" y="1435985"/>
          <a:ext cx="2651760" cy="5160607"/>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2139837440"/>
                    </a:ext>
                  </a:extLst>
                </a:gridCol>
              </a:tblGrid>
              <a:tr h="1254052">
                <a:tc>
                  <a:txBody>
                    <a:bodyPr/>
                    <a:lstStyle/>
                    <a:p>
                      <a:pPr marL="0" marR="0" algn="l" fontAlgn="base">
                        <a:lnSpc>
                          <a:spcPct val="107000"/>
                        </a:lnSpc>
                        <a:spcBef>
                          <a:spcPts val="0"/>
                        </a:spcBef>
                        <a:spcAft>
                          <a:spcPts val="0"/>
                        </a:spcAft>
                      </a:pPr>
                      <a:r>
                        <a:rPr lang="en-US" sz="1200">
                          <a:effectLst/>
                        </a:rPr>
                        <a:t>Utilize a </a:t>
                      </a:r>
                      <a:r>
                        <a:rPr lang="en-US" sz="1200" b="1">
                          <a:effectLst/>
                        </a:rPr>
                        <a:t>single-structured platform for core business process data </a:t>
                      </a:r>
                      <a:r>
                        <a:rPr lang="en-US" sz="1200">
                          <a:effectLst/>
                        </a:rPr>
                        <a:t>so organizations can rapidly adapt to and solve business challenge.</a:t>
                      </a:r>
                      <a:endParaRPr lang="en-US" sz="1200">
                        <a:effectLst/>
                        <a:latin typeface="Calibri" panose="020F0502020204030204" pitchFamily="34" charset="0"/>
                        <a:ea typeface="SimSun" panose="02010600030101010101" pitchFamily="2" charset="-122"/>
                        <a:cs typeface="Arial" panose="020B0604020202020204" pitchFamily="34" charset="0"/>
                      </a:endParaRPr>
                    </a:p>
                  </a:txBody>
                  <a:tcPr marL="182880" marR="182880" marT="137160" marB="91440">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06555">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lang="en-US" sz="1200" dirty="0">
                          <a:effectLst/>
                          <a:latin typeface="+mj-lt"/>
                        </a:rPr>
                        <a:t>Discovery questions </a:t>
                      </a:r>
                      <a:endParaRPr lang="en-US" sz="1200" kern="1200" dirty="0">
                        <a:solidFill>
                          <a:schemeClr val="tx1"/>
                        </a:solidFill>
                        <a:effectLst/>
                        <a:latin typeface="+mj-lt"/>
                        <a:ea typeface="+mn-ea"/>
                        <a:cs typeface="+mn-cs"/>
                      </a:endParaRPr>
                    </a:p>
                    <a:p>
                      <a:pPr marL="230188" marR="0" lvl="0" indent="-230188"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consolidated is your data estate?</a:t>
                      </a:r>
                    </a:p>
                    <a:p>
                      <a:pPr marL="230188" marR="0" lvl="0" indent="-230188"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What level of confidence do you have that today’s reporting is accurate and that everyone is working from a single source of truth?</a:t>
                      </a:r>
                    </a:p>
                  </a:txBody>
                  <a:tcPr marL="182880" marR="182880" marT="182880" marB="91440">
                    <a:lnL w="12700" cap="flat" cmpd="sng" algn="ctr">
                      <a:no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spTree>
    <p:extLst>
      <p:ext uri="{BB962C8B-B14F-4D97-AF65-F5344CB8AC3E}">
        <p14:creationId xmlns:p14="http://schemas.microsoft.com/office/powerpoint/2010/main" val="362494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911C71CC-6462-4BE5-9C5F-57E7A071E53E}"/>
              </a:ext>
            </a:extLst>
          </p:cNvPr>
          <p:cNvSpPr txBox="1">
            <a:spLocks noGrp="1"/>
          </p:cNvSpPr>
          <p:nvPr>
            <p:ph type="title" idx="4294967295"/>
          </p:nvPr>
        </p:nvSpPr>
        <p:spPr>
          <a:xfrm>
            <a:off x="586740" y="460991"/>
            <a:ext cx="11018520" cy="80021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ctr"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lvl="0" algn="l" defTabSz="932472" fontAlgn="base">
              <a:spcBef>
                <a:spcPct val="0"/>
              </a:spcBef>
              <a:spcAft>
                <a:spcPct val="0"/>
              </a:spcAft>
              <a:buSzTx/>
              <a:defRPr/>
            </a:pPr>
            <a:r>
              <a:rPr lang="en-US">
                <a:ea typeface="Segoe UI" pitchFamily="34" charset="0"/>
              </a:rPr>
              <a:t>Customer scenario deep dive:</a:t>
            </a:r>
            <a:br>
              <a:rPr lang="en-US" sz="3200">
                <a:solidFill>
                  <a:schemeClr val="accent1"/>
                </a:solidFill>
                <a:ea typeface="Segoe UI" pitchFamily="34" charset="0"/>
              </a:rPr>
            </a:br>
            <a:r>
              <a:rPr lang="en-US" sz="1600">
                <a:solidFill>
                  <a:schemeClr val="accent2"/>
                </a:solidFill>
                <a:ea typeface="Segoe UI" pitchFamily="34" charset="0"/>
              </a:rPr>
              <a:t>Accelerate development and drive productivity ​</a:t>
            </a:r>
            <a:endParaRPr lang="en-US" sz="3200">
              <a:solidFill>
                <a:schemeClr val="accent2"/>
              </a:solidFill>
              <a:ea typeface="Segoe UI" pitchFamily="34" charset="0"/>
            </a:endParaRPr>
          </a:p>
        </p:txBody>
      </p:sp>
      <p:sp>
        <p:nvSpPr>
          <p:cNvPr id="5" name="Rectangle 4">
            <a:extLst>
              <a:ext uri="{FF2B5EF4-FFF2-40B4-BE49-F238E27FC236}">
                <a16:creationId xmlns:a16="http://schemas.microsoft.com/office/drawing/2014/main" id="{D2DE595D-0575-E520-F296-A1A406C72063}"/>
              </a:ext>
              <a:ext uri="{C183D7F6-B498-43B3-948B-1728B52AA6E4}">
                <adec:decorative xmlns:adec="http://schemas.microsoft.com/office/drawing/2017/decorative" val="1"/>
              </a:ext>
            </a:extLst>
          </p:cNvPr>
          <p:cNvSpPr/>
          <p:nvPr/>
        </p:nvSpPr>
        <p:spPr bwMode="auto">
          <a:xfrm>
            <a:off x="586740" y="1433622"/>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0E37ECB9-C077-9F35-E234-B2890AD01632}"/>
              </a:ext>
              <a:ext uri="{C183D7F6-B498-43B3-948B-1728B52AA6E4}">
                <adec:decorative xmlns:adec="http://schemas.microsoft.com/office/drawing/2017/decorative" val="1"/>
              </a:ext>
            </a:extLst>
          </p:cNvPr>
          <p:cNvSpPr/>
          <p:nvPr/>
        </p:nvSpPr>
        <p:spPr bwMode="auto">
          <a:xfrm>
            <a:off x="3377036" y="1433622"/>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D7CA8215-6DF9-E8E6-2E73-A5D8D0067EDC}"/>
              </a:ext>
              <a:ext uri="{C183D7F6-B498-43B3-948B-1728B52AA6E4}">
                <adec:decorative xmlns:adec="http://schemas.microsoft.com/office/drawing/2017/decorative" val="1"/>
              </a:ext>
            </a:extLst>
          </p:cNvPr>
          <p:cNvSpPr/>
          <p:nvPr/>
        </p:nvSpPr>
        <p:spPr bwMode="auto">
          <a:xfrm>
            <a:off x="6167332" y="1433622"/>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304A8076-1069-466D-3BDF-D0E393133449}"/>
              </a:ext>
              <a:ext uri="{C183D7F6-B498-43B3-948B-1728B52AA6E4}">
                <adec:decorative xmlns:adec="http://schemas.microsoft.com/office/drawing/2017/decorative" val="1"/>
              </a:ext>
            </a:extLst>
          </p:cNvPr>
          <p:cNvSpPr/>
          <p:nvPr/>
        </p:nvSpPr>
        <p:spPr bwMode="auto">
          <a:xfrm>
            <a:off x="8957628" y="1433622"/>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F23A266D-80FB-9F42-6B87-A40D1FD48EB5}"/>
              </a:ext>
              <a:ext uri="{C183D7F6-B498-43B3-948B-1728B52AA6E4}">
                <adec:decorative xmlns:adec="http://schemas.microsoft.com/office/drawing/2017/decorative" val="1"/>
              </a:ext>
            </a:extLst>
          </p:cNvPr>
          <p:cNvSpPr/>
          <p:nvPr/>
        </p:nvSpPr>
        <p:spPr bwMode="auto">
          <a:xfrm>
            <a:off x="6167332" y="1433624"/>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4" name="Rectangle 13">
            <a:extLst>
              <a:ext uri="{FF2B5EF4-FFF2-40B4-BE49-F238E27FC236}">
                <a16:creationId xmlns:a16="http://schemas.microsoft.com/office/drawing/2014/main" id="{0DBAF21E-6A8E-4294-C957-101445DC87B5}"/>
              </a:ext>
              <a:ext uri="{C183D7F6-B498-43B3-948B-1728B52AA6E4}">
                <adec:decorative xmlns:adec="http://schemas.microsoft.com/office/drawing/2017/decorative" val="1"/>
              </a:ext>
            </a:extLst>
          </p:cNvPr>
          <p:cNvSpPr/>
          <p:nvPr/>
        </p:nvSpPr>
        <p:spPr bwMode="auto">
          <a:xfrm>
            <a:off x="3377036" y="1433624"/>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5" name="Rectangle 14">
            <a:extLst>
              <a:ext uri="{FF2B5EF4-FFF2-40B4-BE49-F238E27FC236}">
                <a16:creationId xmlns:a16="http://schemas.microsoft.com/office/drawing/2014/main" id="{415EF268-E838-6713-F74B-E314752EF351}"/>
              </a:ext>
              <a:ext uri="{C183D7F6-B498-43B3-948B-1728B52AA6E4}">
                <adec:decorative xmlns:adec="http://schemas.microsoft.com/office/drawing/2017/decorative" val="1"/>
              </a:ext>
            </a:extLst>
          </p:cNvPr>
          <p:cNvSpPr/>
          <p:nvPr/>
        </p:nvSpPr>
        <p:spPr bwMode="auto">
          <a:xfrm>
            <a:off x="586739" y="1433624"/>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2" name="Rectangle 11">
            <a:extLst>
              <a:ext uri="{FF2B5EF4-FFF2-40B4-BE49-F238E27FC236}">
                <a16:creationId xmlns:a16="http://schemas.microsoft.com/office/drawing/2014/main" id="{AF99A39C-6A32-4BC9-EA86-AB37D8E549AE}"/>
              </a:ext>
              <a:ext uri="{C183D7F6-B498-43B3-948B-1728B52AA6E4}">
                <adec:decorative xmlns:adec="http://schemas.microsoft.com/office/drawing/2017/decorative" val="1"/>
              </a:ext>
            </a:extLst>
          </p:cNvPr>
          <p:cNvSpPr/>
          <p:nvPr/>
        </p:nvSpPr>
        <p:spPr bwMode="auto">
          <a:xfrm>
            <a:off x="8957628" y="1433624"/>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graphicFrame>
        <p:nvGraphicFramePr>
          <p:cNvPr id="3" name="Table 2">
            <a:extLst>
              <a:ext uri="{FF2B5EF4-FFF2-40B4-BE49-F238E27FC236}">
                <a16:creationId xmlns:a16="http://schemas.microsoft.com/office/drawing/2014/main" id="{F117772E-CEE5-F684-B675-E0328EE60C47}"/>
              </a:ext>
            </a:extLst>
          </p:cNvPr>
          <p:cNvGraphicFramePr>
            <a:graphicFrameLocks noGrp="1"/>
          </p:cNvGraphicFramePr>
          <p:nvPr>
            <p:extLst>
              <p:ext uri="{D42A27DB-BD31-4B8C-83A1-F6EECF244321}">
                <p14:modId xmlns:p14="http://schemas.microsoft.com/office/powerpoint/2010/main" val="2995168299"/>
              </p:ext>
            </p:extLst>
          </p:nvPr>
        </p:nvGraphicFramePr>
        <p:xfrm>
          <a:off x="586739" y="1433622"/>
          <a:ext cx="2651760" cy="5202656"/>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1273678794"/>
                    </a:ext>
                  </a:extLst>
                </a:gridCol>
              </a:tblGrid>
              <a:tr h="1220722">
                <a:tc>
                  <a:txBody>
                    <a:bodyPr/>
                    <a:lstStyle/>
                    <a:p>
                      <a:pPr marL="0" marR="0" algn="l">
                        <a:lnSpc>
                          <a:spcPct val="107000"/>
                        </a:lnSpc>
                        <a:spcBef>
                          <a:spcPts val="0"/>
                        </a:spcBef>
                        <a:spcAft>
                          <a:spcPts val="600"/>
                        </a:spcAft>
                      </a:pPr>
                      <a:r>
                        <a:rPr lang="en-US" sz="1200">
                          <a:effectLst/>
                          <a:latin typeface="+mn-lt"/>
                          <a:ea typeface="Yu Mincho" panose="02020400000000000000" pitchFamily="18" charset="-128"/>
                          <a:cs typeface="Arial" panose="020B0604020202020204" pitchFamily="34" charset="0"/>
                        </a:rPr>
                        <a:t>Adapt, save money, and differentiate services by building </a:t>
                      </a:r>
                      <a:r>
                        <a:rPr lang="en-US" sz="1200" b="1">
                          <a:effectLst/>
                          <a:latin typeface="+mn-lt"/>
                          <a:ea typeface="Yu Mincho" panose="02020400000000000000" pitchFamily="18" charset="-128"/>
                          <a:cs typeface="Arial" panose="020B0604020202020204" pitchFamily="34" charset="0"/>
                        </a:rPr>
                        <a:t>scalable and connected mission critical solutions </a:t>
                      </a:r>
                      <a:r>
                        <a:rPr lang="en-US" sz="1200">
                          <a:effectLst/>
                          <a:latin typeface="+mn-lt"/>
                          <a:ea typeface="Yu Mincho" panose="02020400000000000000" pitchFamily="18" charset="-128"/>
                          <a:cs typeface="Arial" panose="020B0604020202020204" pitchFamily="34" charset="0"/>
                        </a:rPr>
                        <a:t>that solve your greatest business challenges.</a:t>
                      </a:r>
                      <a:endParaRPr lang="en-US" sz="1200">
                        <a:effectLst/>
                        <a:latin typeface="+mn-lt"/>
                        <a:ea typeface="SimSun" panose="02010600030101010101" pitchFamily="2" charset="-122"/>
                        <a:cs typeface="Arial" panose="020B0604020202020204" pitchFamily="34" charset="0"/>
                      </a:endParaRPr>
                    </a:p>
                  </a:txBody>
                  <a:tcPr marL="182880" marR="182880" marT="13716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Discovery questions </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easy is it for non-technical citizen developers to create custom applications?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has your organization prepared to adapt to the hybrid workplace model?</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do you integrate legacy systems into your custom applications?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long does it take you to develop an enterprise ready scalable solution?</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6" name="Table 5">
            <a:extLst>
              <a:ext uri="{FF2B5EF4-FFF2-40B4-BE49-F238E27FC236}">
                <a16:creationId xmlns:a16="http://schemas.microsoft.com/office/drawing/2014/main" id="{FE680DBE-3913-5F67-0716-5342CFBD57A2}"/>
              </a:ext>
            </a:extLst>
          </p:cNvPr>
          <p:cNvGraphicFramePr>
            <a:graphicFrameLocks noGrp="1"/>
          </p:cNvGraphicFramePr>
          <p:nvPr>
            <p:extLst>
              <p:ext uri="{D42A27DB-BD31-4B8C-83A1-F6EECF244321}">
                <p14:modId xmlns:p14="http://schemas.microsoft.com/office/powerpoint/2010/main" val="3811319915"/>
              </p:ext>
            </p:extLst>
          </p:nvPr>
        </p:nvGraphicFramePr>
        <p:xfrm>
          <a:off x="3377036" y="1433622"/>
          <a:ext cx="2651760" cy="5227717"/>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2753773242"/>
                    </a:ext>
                  </a:extLst>
                </a:gridCol>
              </a:tblGrid>
              <a:tr h="1245783">
                <a:tc>
                  <a:txBody>
                    <a:bodyPr/>
                    <a:lstStyle/>
                    <a:p>
                      <a:pPr marL="0" marR="0" algn="l" fontAlgn="base">
                        <a:lnSpc>
                          <a:spcPct val="107000"/>
                        </a:lnSpc>
                        <a:spcBef>
                          <a:spcPts val="0"/>
                        </a:spcBef>
                        <a:spcAft>
                          <a:spcPts val="0"/>
                        </a:spcAft>
                      </a:pPr>
                      <a:r>
                        <a:rPr lang="en-US" sz="1200">
                          <a:effectLst/>
                          <a:latin typeface="+mn-lt"/>
                          <a:ea typeface="Times New Roman" panose="02020603050405020304" pitchFamily="18" charset="0"/>
                          <a:cs typeface="Arial" panose="020B0604020202020204" pitchFamily="34" charset="0"/>
                        </a:rPr>
                        <a:t>Drive innovation across the organization while </a:t>
                      </a:r>
                      <a:r>
                        <a:rPr lang="en-US" sz="1200" b="1">
                          <a:effectLst/>
                          <a:latin typeface="+mn-lt"/>
                          <a:ea typeface="Times New Roman" panose="02020603050405020304" pitchFamily="18" charset="0"/>
                          <a:cs typeface="Arial" panose="020B0604020202020204" pitchFamily="34" charset="0"/>
                        </a:rPr>
                        <a:t>maintaining governance, security, and quality standards.</a:t>
                      </a:r>
                      <a:endParaRPr lang="en-US" sz="1200" b="1">
                        <a:effectLst/>
                        <a:latin typeface="+mn-lt"/>
                        <a:ea typeface="SimSun" panose="02010600030101010101" pitchFamily="2" charset="-122"/>
                        <a:cs typeface="Arial" panose="020B0604020202020204" pitchFamily="34" charset="0"/>
                      </a:endParaRP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Discovery questions </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do you ensure the security of your data and the governance of your tools?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do you ensure your custom applications are protected and only accessible to trusted parties?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When all your lines of business are running simultaneously, how do you monitor all your applications at once?</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7" name="Table 6">
            <a:extLst>
              <a:ext uri="{FF2B5EF4-FFF2-40B4-BE49-F238E27FC236}">
                <a16:creationId xmlns:a16="http://schemas.microsoft.com/office/drawing/2014/main" id="{ED058687-A829-0788-2E86-ED6D11BFA7F1}"/>
              </a:ext>
            </a:extLst>
          </p:cNvPr>
          <p:cNvGraphicFramePr>
            <a:graphicFrameLocks noGrp="1"/>
          </p:cNvGraphicFramePr>
          <p:nvPr>
            <p:extLst>
              <p:ext uri="{D42A27DB-BD31-4B8C-83A1-F6EECF244321}">
                <p14:modId xmlns:p14="http://schemas.microsoft.com/office/powerpoint/2010/main" val="2587959552"/>
              </p:ext>
            </p:extLst>
          </p:nvPr>
        </p:nvGraphicFramePr>
        <p:xfrm>
          <a:off x="6167332" y="1433622"/>
          <a:ext cx="2651760" cy="5217084"/>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4092204607"/>
                    </a:ext>
                  </a:extLst>
                </a:gridCol>
              </a:tblGrid>
              <a:tr h="1235150">
                <a:tc>
                  <a:txBody>
                    <a:bodyPr/>
                    <a:lstStyle/>
                    <a:p>
                      <a:pPr marL="0" marR="0" algn="l" fontAlgn="base">
                        <a:lnSpc>
                          <a:spcPct val="107000"/>
                        </a:lnSpc>
                        <a:spcBef>
                          <a:spcPts val="0"/>
                        </a:spcBef>
                        <a:spcAft>
                          <a:spcPts val="0"/>
                        </a:spcAft>
                      </a:pPr>
                      <a:r>
                        <a:rPr lang="en-US" sz="1200">
                          <a:effectLst/>
                          <a:latin typeface="+mn-lt"/>
                          <a:ea typeface="Yu Mincho" panose="02020400000000000000" pitchFamily="18" charset="-128"/>
                          <a:cs typeface="Arial" panose="020B0604020202020204" pitchFamily="34" charset="0"/>
                        </a:rPr>
                        <a:t>Enable </a:t>
                      </a:r>
                      <a:r>
                        <a:rPr lang="en-US" sz="1200" b="1">
                          <a:effectLst/>
                          <a:latin typeface="+mn-lt"/>
                          <a:ea typeface="Yu Mincho" panose="02020400000000000000" pitchFamily="18" charset="-128"/>
                          <a:cs typeface="Arial" panose="020B0604020202020204" pitchFamily="34" charset="0"/>
                        </a:rPr>
                        <a:t>citizen developers to work directly with pro developers </a:t>
                      </a:r>
                      <a:r>
                        <a:rPr lang="en-US" sz="1200">
                          <a:effectLst/>
                          <a:latin typeface="+mn-lt"/>
                          <a:ea typeface="Yu Mincho" panose="02020400000000000000" pitchFamily="18" charset="-128"/>
                          <a:cs typeface="Arial" panose="020B0604020202020204" pitchFamily="34" charset="0"/>
                        </a:rPr>
                        <a:t>for even more advanced solutions. </a:t>
                      </a:r>
                      <a:endParaRPr lang="en-US" sz="1200">
                        <a:effectLst/>
                        <a:latin typeface="+mn-lt"/>
                        <a:ea typeface="SimSun" panose="02010600030101010101" pitchFamily="2" charset="-122"/>
                        <a:cs typeface="Arial" panose="020B0604020202020204" pitchFamily="34" charset="0"/>
                      </a:endParaRP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Discovery questions </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easily can you embed and connect to other services from your custom applications?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easily can you embed features such as mixed reality, chatbots and geo-sensitive interactive maps into your applications?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What tools can your teams use to deploy solutions fast?</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8" name="Table 7">
            <a:extLst>
              <a:ext uri="{FF2B5EF4-FFF2-40B4-BE49-F238E27FC236}">
                <a16:creationId xmlns:a16="http://schemas.microsoft.com/office/drawing/2014/main" id="{DED02377-C08E-0743-8231-B0FAFF6568C2}"/>
              </a:ext>
            </a:extLst>
          </p:cNvPr>
          <p:cNvGraphicFramePr>
            <a:graphicFrameLocks noGrp="1"/>
          </p:cNvGraphicFramePr>
          <p:nvPr>
            <p:extLst>
              <p:ext uri="{D42A27DB-BD31-4B8C-83A1-F6EECF244321}">
                <p14:modId xmlns:p14="http://schemas.microsoft.com/office/powerpoint/2010/main" val="2364432529"/>
              </p:ext>
            </p:extLst>
          </p:nvPr>
        </p:nvGraphicFramePr>
        <p:xfrm>
          <a:off x="8957628" y="1433622"/>
          <a:ext cx="2651760" cy="5141705"/>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2139837440"/>
                    </a:ext>
                  </a:extLst>
                </a:gridCol>
              </a:tblGrid>
              <a:tr h="1235150">
                <a:tc>
                  <a:txBody>
                    <a:bodyPr/>
                    <a:lstStyle/>
                    <a:p>
                      <a:pPr marL="0" marR="0" lvl="0" indent="0" algn="l" defTabSz="932742" rtl="0" eaLnBrk="1" fontAlgn="base" latinLnBrk="0" hangingPunct="1">
                        <a:lnSpc>
                          <a:spcPct val="107000"/>
                        </a:lnSpc>
                        <a:spcBef>
                          <a:spcPts val="0"/>
                        </a:spcBef>
                        <a:spcAft>
                          <a:spcPts val="0"/>
                        </a:spcAft>
                        <a:buClrTx/>
                        <a:buSzTx/>
                        <a:buFontTx/>
                        <a:buNone/>
                        <a:tabLst/>
                        <a:defRPr/>
                      </a:pPr>
                      <a:r>
                        <a:rPr lang="en-US" sz="1200" b="1">
                          <a:effectLst/>
                          <a:latin typeface="+mn-lt"/>
                          <a:ea typeface="Yu Mincho" panose="02020400000000000000" pitchFamily="18" charset="-128"/>
                          <a:cs typeface="Arial" panose="020B0604020202020204" pitchFamily="34" charset="0"/>
                        </a:rPr>
                        <a:t>Refresh your existing pages </a:t>
                      </a:r>
                      <a:r>
                        <a:rPr lang="en-US" sz="1200">
                          <a:effectLst/>
                          <a:latin typeface="+mn-lt"/>
                          <a:ea typeface="Yu Mincho" panose="02020400000000000000" pitchFamily="18" charset="-128"/>
                          <a:cs typeface="Arial" panose="020B0604020202020204" pitchFamily="34" charset="0"/>
                        </a:rPr>
                        <a:t>with endless customizations or quickly create new ones using built-in, easy-to-use components.</a:t>
                      </a:r>
                      <a:endParaRPr lang="en-US" sz="1200">
                        <a:effectLst/>
                        <a:latin typeface="+mn-lt"/>
                        <a:ea typeface="SimSun" panose="02010600030101010101" pitchFamily="2" charset="-122"/>
                        <a:cs typeface="Arial" panose="020B0604020202020204" pitchFamily="34" charset="0"/>
                      </a:endParaRPr>
                    </a:p>
                    <a:p>
                      <a:pPr marL="0" marR="0" algn="l" fontAlgn="base">
                        <a:lnSpc>
                          <a:spcPct val="107000"/>
                        </a:lnSpc>
                        <a:spcBef>
                          <a:spcPts val="0"/>
                        </a:spcBef>
                        <a:spcAft>
                          <a:spcPts val="0"/>
                        </a:spcAft>
                      </a:pPr>
                      <a:endParaRPr lang="en-US" sz="1200">
                        <a:effectLst/>
                        <a:latin typeface="Calibri" panose="020F0502020204030204" pitchFamily="34" charset="0"/>
                        <a:ea typeface="SimSun" panose="02010600030101010101" pitchFamily="2" charset="-122"/>
                        <a:cs typeface="Arial" panose="020B0604020202020204" pitchFamily="34" charset="0"/>
                      </a:endParaRPr>
                    </a:p>
                  </a:txBody>
                  <a:tcPr marL="182880" marR="182880" marT="137160" marB="91440">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06555">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lang="en-US" sz="1200" dirty="0">
                          <a:effectLst/>
                          <a:latin typeface="+mj-lt"/>
                        </a:rPr>
                        <a:t>Discovery questions </a:t>
                      </a:r>
                      <a:endParaRPr lang="en-US" sz="1200" kern="1200" dirty="0">
                        <a:solidFill>
                          <a:schemeClr val="tx1"/>
                        </a:solidFill>
                        <a:effectLst/>
                        <a:latin typeface="+mj-lt"/>
                        <a:ea typeface="+mn-ea"/>
                        <a:cs typeface="+mn-cs"/>
                      </a:endParaRP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Are you able to build and design pages specific to your brand and use them as templates for future pages? </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Does your website meet global and language accessibility standards?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do you visualize your data to derive insights?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What pro-dev or advanced capabilities do you desire in your business website builder?</a:t>
                      </a:r>
                    </a:p>
                  </a:txBody>
                  <a:tcPr marL="182880" marR="182880" marT="182880" marB="91440">
                    <a:lnL w="12700" cap="flat" cmpd="sng" algn="ctr">
                      <a:no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spTree>
    <p:extLst>
      <p:ext uri="{BB962C8B-B14F-4D97-AF65-F5344CB8AC3E}">
        <p14:creationId xmlns:p14="http://schemas.microsoft.com/office/powerpoint/2010/main" val="1982222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E4FE-E18B-84D3-3FB7-4BBE1728B7FA}"/>
              </a:ext>
            </a:extLst>
          </p:cNvPr>
          <p:cNvSpPr txBox="1">
            <a:spLocks noGrp="1"/>
          </p:cNvSpPr>
          <p:nvPr>
            <p:ph type="title" idx="4294967295"/>
          </p:nvPr>
        </p:nvSpPr>
        <p:spPr>
          <a:xfrm>
            <a:off x="586740" y="460991"/>
            <a:ext cx="11018520" cy="80021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ctr"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Segoe UI" pitchFamily="34" charset="0"/>
                <a:cs typeface="Segoe UI" pitchFamily="34" charset="0"/>
              </a:rPr>
              <a:t>Customer scenario deep dive:</a:t>
            </a:r>
            <a:br>
              <a:rPr kumimoji="0" lang="en-US" sz="3200" b="0" i="0" u="none" strike="noStrike" kern="1200" cap="none" spc="-50" normalizeH="0" baseline="0" noProof="0">
                <a:ln w="3175">
                  <a:noFill/>
                </a:ln>
                <a:solidFill>
                  <a:schemeClr val="accent1"/>
                </a:solidFill>
                <a:effectLst/>
                <a:uLnTx/>
                <a:uFillTx/>
                <a:latin typeface="+mj-lt"/>
                <a:ea typeface="Segoe UI" pitchFamily="34" charset="0"/>
                <a:cs typeface="Segoe UI" pitchFamily="34" charset="0"/>
              </a:rPr>
            </a:br>
            <a:r>
              <a:rPr kumimoji="0" lang="en-US" sz="1600" b="0" i="0" u="none" strike="noStrike" kern="1200" cap="none" spc="-50" normalizeH="0" baseline="0" noProof="0">
                <a:ln w="3175">
                  <a:noFill/>
                </a:ln>
                <a:solidFill>
                  <a:schemeClr val="accent3"/>
                </a:solidFill>
                <a:effectLst/>
                <a:uLnTx/>
                <a:uFillTx/>
                <a:latin typeface="+mj-lt"/>
                <a:ea typeface="Segoe UI" pitchFamily="34" charset="0"/>
                <a:cs typeface="Segoe UI" pitchFamily="34" charset="0"/>
              </a:rPr>
              <a:t>Optimize with </a:t>
            </a:r>
            <a:r>
              <a:rPr kumimoji="0" lang="en-US" sz="1600" b="0" i="0" u="none" strike="noStrike" kern="1200" cap="none" spc="-50" normalizeH="0" baseline="0" noProof="0" err="1">
                <a:ln w="3175">
                  <a:noFill/>
                </a:ln>
                <a:solidFill>
                  <a:schemeClr val="accent3"/>
                </a:solidFill>
                <a:effectLst/>
                <a:uLnTx/>
                <a:uFillTx/>
                <a:latin typeface="+mj-lt"/>
                <a:ea typeface="Segoe UI" pitchFamily="34" charset="0"/>
                <a:cs typeface="Segoe UI" pitchFamily="34" charset="0"/>
              </a:rPr>
              <a:t>hyperautomation</a:t>
            </a:r>
            <a:r>
              <a:rPr kumimoji="0" lang="en-US" sz="1600" b="0" i="0" u="none" strike="noStrike" kern="1200" cap="none" spc="-50" normalizeH="0" baseline="0" noProof="0">
                <a:ln w="3175">
                  <a:noFill/>
                </a:ln>
                <a:solidFill>
                  <a:schemeClr val="accent3"/>
                </a:solidFill>
                <a:effectLst/>
                <a:uLnTx/>
                <a:uFillTx/>
                <a:latin typeface="+mj-lt"/>
                <a:ea typeface="Segoe UI" pitchFamily="34" charset="0"/>
                <a:cs typeface="Segoe UI" pitchFamily="34" charset="0"/>
              </a:rPr>
              <a:t>​</a:t>
            </a:r>
            <a:endParaRPr kumimoji="0" lang="en-US" sz="3200" b="0" i="0" u="none" strike="noStrike" kern="1200" cap="none" spc="-50" normalizeH="0" baseline="0" noProof="0">
              <a:ln w="3175">
                <a:noFill/>
              </a:ln>
              <a:solidFill>
                <a:schemeClr val="accent3"/>
              </a:solidFill>
              <a:effectLst/>
              <a:uLnTx/>
              <a:uFillTx/>
              <a:latin typeface="+mj-lt"/>
              <a:ea typeface="Segoe UI" pitchFamily="34" charset="0"/>
              <a:cs typeface="Segoe UI" pitchFamily="34" charset="0"/>
            </a:endParaRPr>
          </a:p>
        </p:txBody>
      </p:sp>
      <p:sp>
        <p:nvSpPr>
          <p:cNvPr id="5" name="Rectangle 4">
            <a:extLst>
              <a:ext uri="{FF2B5EF4-FFF2-40B4-BE49-F238E27FC236}">
                <a16:creationId xmlns:a16="http://schemas.microsoft.com/office/drawing/2014/main" id="{D2DE595D-0575-E520-F296-A1A406C72063}"/>
              </a:ext>
              <a:ext uri="{C183D7F6-B498-43B3-948B-1728B52AA6E4}">
                <adec:decorative xmlns:adec="http://schemas.microsoft.com/office/drawing/2017/decorative" val="1"/>
              </a:ext>
            </a:extLst>
          </p:cNvPr>
          <p:cNvSpPr/>
          <p:nvPr/>
        </p:nvSpPr>
        <p:spPr bwMode="auto">
          <a:xfrm>
            <a:off x="586740" y="143827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0E37ECB9-C077-9F35-E234-B2890AD01632}"/>
              </a:ext>
              <a:ext uri="{C183D7F6-B498-43B3-948B-1728B52AA6E4}">
                <adec:decorative xmlns:adec="http://schemas.microsoft.com/office/drawing/2017/decorative" val="1"/>
              </a:ext>
            </a:extLst>
          </p:cNvPr>
          <p:cNvSpPr/>
          <p:nvPr/>
        </p:nvSpPr>
        <p:spPr bwMode="auto">
          <a:xfrm>
            <a:off x="3377036" y="143827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D7CA8215-6DF9-E8E6-2E73-A5D8D0067EDC}"/>
              </a:ext>
              <a:ext uri="{C183D7F6-B498-43B3-948B-1728B52AA6E4}">
                <adec:decorative xmlns:adec="http://schemas.microsoft.com/office/drawing/2017/decorative" val="1"/>
              </a:ext>
            </a:extLst>
          </p:cNvPr>
          <p:cNvSpPr/>
          <p:nvPr/>
        </p:nvSpPr>
        <p:spPr bwMode="auto">
          <a:xfrm>
            <a:off x="6167332" y="143827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304A8076-1069-466D-3BDF-D0E393133449}"/>
              </a:ext>
              <a:ext uri="{C183D7F6-B498-43B3-948B-1728B52AA6E4}">
                <adec:decorative xmlns:adec="http://schemas.microsoft.com/office/drawing/2017/decorative" val="1"/>
              </a:ext>
            </a:extLst>
          </p:cNvPr>
          <p:cNvSpPr/>
          <p:nvPr/>
        </p:nvSpPr>
        <p:spPr bwMode="auto">
          <a:xfrm>
            <a:off x="8957628" y="1438275"/>
            <a:ext cx="2651760" cy="5126039"/>
          </a:xfrm>
          <a:prstGeom prst="rect">
            <a:avLst/>
          </a:prstGeom>
          <a:solidFill>
            <a:schemeClr val="bg1"/>
          </a:solidFill>
          <a:ln w="127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F23A266D-80FB-9F42-6B87-A40D1FD48EB5}"/>
              </a:ext>
              <a:ext uri="{C183D7F6-B498-43B3-948B-1728B52AA6E4}">
                <adec:decorative xmlns:adec="http://schemas.microsoft.com/office/drawing/2017/decorative" val="1"/>
              </a:ext>
            </a:extLst>
          </p:cNvPr>
          <p:cNvSpPr/>
          <p:nvPr/>
        </p:nvSpPr>
        <p:spPr bwMode="auto">
          <a:xfrm>
            <a:off x="6167332" y="143827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4" name="Rectangle 13">
            <a:extLst>
              <a:ext uri="{FF2B5EF4-FFF2-40B4-BE49-F238E27FC236}">
                <a16:creationId xmlns:a16="http://schemas.microsoft.com/office/drawing/2014/main" id="{0DBAF21E-6A8E-4294-C957-101445DC87B5}"/>
              </a:ext>
              <a:ext uri="{C183D7F6-B498-43B3-948B-1728B52AA6E4}">
                <adec:decorative xmlns:adec="http://schemas.microsoft.com/office/drawing/2017/decorative" val="1"/>
              </a:ext>
            </a:extLst>
          </p:cNvPr>
          <p:cNvSpPr/>
          <p:nvPr/>
        </p:nvSpPr>
        <p:spPr bwMode="auto">
          <a:xfrm>
            <a:off x="3377036" y="143827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5" name="Rectangle 14">
            <a:extLst>
              <a:ext uri="{FF2B5EF4-FFF2-40B4-BE49-F238E27FC236}">
                <a16:creationId xmlns:a16="http://schemas.microsoft.com/office/drawing/2014/main" id="{415EF268-E838-6713-F74B-E314752EF351}"/>
              </a:ext>
              <a:ext uri="{C183D7F6-B498-43B3-948B-1728B52AA6E4}">
                <adec:decorative xmlns:adec="http://schemas.microsoft.com/office/drawing/2017/decorative" val="1"/>
              </a:ext>
            </a:extLst>
          </p:cNvPr>
          <p:cNvSpPr/>
          <p:nvPr/>
        </p:nvSpPr>
        <p:spPr bwMode="auto">
          <a:xfrm>
            <a:off x="586739" y="143827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12" name="Rectangle 11">
            <a:extLst>
              <a:ext uri="{FF2B5EF4-FFF2-40B4-BE49-F238E27FC236}">
                <a16:creationId xmlns:a16="http://schemas.microsoft.com/office/drawing/2014/main" id="{AF99A39C-6A32-4BC9-EA86-AB37D8E549AE}"/>
              </a:ext>
              <a:ext uri="{C183D7F6-B498-43B3-948B-1728B52AA6E4}">
                <adec:decorative xmlns:adec="http://schemas.microsoft.com/office/drawing/2017/decorative" val="1"/>
              </a:ext>
            </a:extLst>
          </p:cNvPr>
          <p:cNvSpPr/>
          <p:nvPr/>
        </p:nvSpPr>
        <p:spPr bwMode="auto">
          <a:xfrm>
            <a:off x="8957628" y="1438277"/>
            <a:ext cx="2651760" cy="12392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graphicFrame>
        <p:nvGraphicFramePr>
          <p:cNvPr id="3" name="Table 2">
            <a:extLst>
              <a:ext uri="{FF2B5EF4-FFF2-40B4-BE49-F238E27FC236}">
                <a16:creationId xmlns:a16="http://schemas.microsoft.com/office/drawing/2014/main" id="{F117772E-CEE5-F684-B675-E0328EE60C4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081064043"/>
              </p:ext>
            </p:extLst>
          </p:nvPr>
        </p:nvGraphicFramePr>
        <p:xfrm>
          <a:off x="586739" y="1438275"/>
          <a:ext cx="2651760" cy="5223064"/>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1273678794"/>
                    </a:ext>
                  </a:extLst>
                </a:gridCol>
              </a:tblGrid>
              <a:tr h="1241130">
                <a:tc>
                  <a:txBody>
                    <a:bodyPr/>
                    <a:lstStyle/>
                    <a:p>
                      <a:pPr marL="0" marR="0" algn="l">
                        <a:lnSpc>
                          <a:spcPct val="107000"/>
                        </a:lnSpc>
                        <a:spcBef>
                          <a:spcPts val="0"/>
                        </a:spcBef>
                        <a:spcAft>
                          <a:spcPts val="600"/>
                        </a:spcAft>
                      </a:pPr>
                      <a:r>
                        <a:rPr lang="en-US" sz="1200">
                          <a:effectLst/>
                          <a:latin typeface="+mn-lt"/>
                          <a:ea typeface="Yu Mincho"/>
                          <a:cs typeface="Arial"/>
                        </a:rPr>
                        <a:t>Create more time for your teams to focus on strategic work and </a:t>
                      </a:r>
                      <a:r>
                        <a:rPr lang="en-US" sz="1200" b="1">
                          <a:effectLst/>
                          <a:latin typeface="+mn-lt"/>
                          <a:ea typeface="Yu Mincho"/>
                          <a:cs typeface="Arial"/>
                        </a:rPr>
                        <a:t>streamline processes</a:t>
                      </a:r>
                      <a:r>
                        <a:rPr lang="en-US" sz="1200">
                          <a:effectLst/>
                          <a:latin typeface="+mn-lt"/>
                          <a:ea typeface="Yu Mincho"/>
                          <a:cs typeface="Arial"/>
                        </a:rPr>
                        <a:t> across modern and legacy systems.</a:t>
                      </a: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a:lnSpc>
                          <a:spcPct val="106000"/>
                        </a:lnSpc>
                        <a:spcBef>
                          <a:spcPts val="0"/>
                        </a:spcBef>
                        <a:spcAft>
                          <a:spcPts val="600"/>
                        </a:spcAft>
                        <a:buFont typeface="Arial" panose="020B0604020202020204" pitchFamily="34" charset="0"/>
                        <a:buNone/>
                      </a:pPr>
                      <a:r>
                        <a:rPr lang="en-US" sz="1200" dirty="0">
                          <a:effectLst/>
                          <a:latin typeface="+mj-lt"/>
                        </a:rPr>
                        <a:t>Discovery questions </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many manual processes would you automate today if you had the time and staff?</a:t>
                      </a:r>
                    </a:p>
                    <a:p>
                      <a:pPr marL="171450" marR="0" lvl="0" indent="-171450" algn="l"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Are you making the most of the tools you use by using RPA? </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Do you understand which of your processes are causing bottlenecks? If so, do you know how to fix them?</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6" name="Table 5">
            <a:extLst>
              <a:ext uri="{FF2B5EF4-FFF2-40B4-BE49-F238E27FC236}">
                <a16:creationId xmlns:a16="http://schemas.microsoft.com/office/drawing/2014/main" id="{FE680DBE-3913-5F67-0716-5342CFBD57A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756396020"/>
              </p:ext>
            </p:extLst>
          </p:nvPr>
        </p:nvGraphicFramePr>
        <p:xfrm>
          <a:off x="3377036" y="1438275"/>
          <a:ext cx="2651760" cy="5223064"/>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2753773242"/>
                    </a:ext>
                  </a:extLst>
                </a:gridCol>
              </a:tblGrid>
              <a:tr h="1241130">
                <a:tc>
                  <a:txBody>
                    <a:bodyPr/>
                    <a:lstStyle/>
                    <a:p>
                      <a:pPr marL="0" marR="0" algn="l" fontAlgn="base">
                        <a:lnSpc>
                          <a:spcPct val="107000"/>
                        </a:lnSpc>
                        <a:spcBef>
                          <a:spcPts val="0"/>
                        </a:spcBef>
                        <a:spcAft>
                          <a:spcPts val="0"/>
                        </a:spcAft>
                      </a:pPr>
                      <a:r>
                        <a:rPr lang="en-US" sz="1200">
                          <a:effectLst/>
                          <a:latin typeface="+mn-lt"/>
                          <a:ea typeface="Times New Roman" panose="02020603050405020304" pitchFamily="18" charset="0"/>
                          <a:cs typeface="Arial"/>
                        </a:rPr>
                        <a:t>Empower everyone in your organization to </a:t>
                      </a:r>
                      <a:r>
                        <a:rPr lang="en-US" sz="1200" b="1">
                          <a:effectLst/>
                          <a:latin typeface="+mn-lt"/>
                          <a:ea typeface="Times New Roman" panose="02020603050405020304" pitchFamily="18" charset="0"/>
                          <a:cs typeface="Arial"/>
                        </a:rPr>
                        <a:t>create, test, and publish bots faster </a:t>
                      </a:r>
                      <a:r>
                        <a:rPr lang="en-US" sz="1200">
                          <a:effectLst/>
                          <a:latin typeface="+mn-lt"/>
                          <a:ea typeface="Times New Roman" panose="02020603050405020304" pitchFamily="18" charset="0"/>
                          <a:cs typeface="Arial"/>
                        </a:rPr>
                        <a:t>than before.</a:t>
                      </a: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rtl="0" eaLnBrk="1" fontAlgn="auto" latinLnBrk="0" hangingPunct="1">
                        <a:lnSpc>
                          <a:spcPct val="106000"/>
                        </a:lnSpc>
                        <a:spcBef>
                          <a:spcPts val="0"/>
                        </a:spcBef>
                        <a:spcAft>
                          <a:spcPts val="600"/>
                        </a:spcAft>
                        <a:buClrTx/>
                        <a:buSzTx/>
                        <a:buFont typeface="Arial" panose="020B0604020202020204" pitchFamily="34" charset="0"/>
                        <a:buNone/>
                      </a:pPr>
                      <a:r>
                        <a:rPr lang="en-US" sz="1200" dirty="0">
                          <a:effectLst/>
                          <a:latin typeface="+mj-lt"/>
                        </a:rPr>
                        <a:t>Discovery questions </a:t>
                      </a:r>
                      <a:endParaRPr lang="en-US" sz="1200" kern="1200" dirty="0">
                        <a:solidFill>
                          <a:schemeClr val="tx1"/>
                        </a:solidFill>
                        <a:effectLst/>
                        <a:latin typeface="+mj-lt"/>
                        <a:ea typeface="+mn-ea"/>
                        <a:cs typeface="+mn-cs"/>
                      </a:endParaRP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much time do your employees spend answering questions that are already available on internal and external-facing websites?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What level of confidence do you have that customers and employees are receiving consistent messaging from your company?</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Do you have manual processes that could be automated through conversations?</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7" name="Table 6">
            <a:extLst>
              <a:ext uri="{FF2B5EF4-FFF2-40B4-BE49-F238E27FC236}">
                <a16:creationId xmlns:a16="http://schemas.microsoft.com/office/drawing/2014/main" id="{ED058687-A829-0788-2E86-ED6D11BFA7F1}"/>
              </a:ext>
            </a:extLst>
          </p:cNvPr>
          <p:cNvGraphicFramePr>
            <a:graphicFrameLocks noGrp="1"/>
          </p:cNvGraphicFramePr>
          <p:nvPr>
            <p:extLst>
              <p:ext uri="{D42A27DB-BD31-4B8C-83A1-F6EECF244321}">
                <p14:modId xmlns:p14="http://schemas.microsoft.com/office/powerpoint/2010/main" val="388355707"/>
              </p:ext>
            </p:extLst>
          </p:nvPr>
        </p:nvGraphicFramePr>
        <p:xfrm>
          <a:off x="6167332" y="1438275"/>
          <a:ext cx="2651760" cy="5223064"/>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4092204607"/>
                    </a:ext>
                  </a:extLst>
                </a:gridCol>
              </a:tblGrid>
              <a:tr h="1241130">
                <a:tc>
                  <a:txBody>
                    <a:bodyPr/>
                    <a:lstStyle/>
                    <a:p>
                      <a:pPr marL="0" marR="0" algn="l" fontAlgn="base">
                        <a:lnSpc>
                          <a:spcPct val="107000"/>
                        </a:lnSpc>
                        <a:spcBef>
                          <a:spcPts val="0"/>
                        </a:spcBef>
                        <a:spcAft>
                          <a:spcPts val="0"/>
                        </a:spcAft>
                      </a:pPr>
                      <a:r>
                        <a:rPr lang="en-US" sz="1200">
                          <a:effectLst/>
                          <a:latin typeface="+mn-lt"/>
                          <a:ea typeface="Yu Mincho" panose="02020400000000000000" pitchFamily="18" charset="-128"/>
                          <a:cs typeface="Arial" panose="020B0604020202020204" pitchFamily="34" charset="0"/>
                        </a:rPr>
                        <a:t>Efficiently </a:t>
                      </a:r>
                      <a:r>
                        <a:rPr lang="en-US" sz="1200" b="1">
                          <a:effectLst/>
                          <a:latin typeface="+mn-lt"/>
                          <a:ea typeface="Yu Mincho" panose="02020400000000000000" pitchFamily="18" charset="-128"/>
                          <a:cs typeface="Arial" panose="020B0604020202020204" pitchFamily="34" charset="0"/>
                        </a:rPr>
                        <a:t>scale automation and give IT controls</a:t>
                      </a:r>
                      <a:r>
                        <a:rPr lang="en-US" sz="1200">
                          <a:effectLst/>
                          <a:latin typeface="+mn-lt"/>
                          <a:ea typeface="Yu Mincho" panose="02020400000000000000" pitchFamily="18" charset="-128"/>
                          <a:cs typeface="Arial" panose="020B0604020202020204" pitchFamily="34" charset="0"/>
                        </a:rPr>
                        <a:t> they need to drive a secure and compliant organization.</a:t>
                      </a:r>
                    </a:p>
                  </a:txBody>
                  <a:tcPr marL="182880" marR="182880" marT="13716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81934">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lang="en-US" sz="1200" dirty="0">
                          <a:effectLst/>
                          <a:latin typeface="+mj-lt"/>
                        </a:rPr>
                        <a:t>Discovery questions </a:t>
                      </a:r>
                      <a:endParaRPr lang="en-US" sz="1200" kern="1200" dirty="0">
                        <a:solidFill>
                          <a:schemeClr val="tx1"/>
                        </a:solidFill>
                        <a:effectLst/>
                        <a:latin typeface="+mj-lt"/>
                        <a:ea typeface="+mn-ea"/>
                        <a:cs typeface="+mn-cs"/>
                      </a:endParaRP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Do your professional developers have the tools they need to drive automation across the company?</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How do you ensure the security of your data and the governance of your tools?</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Are you able to scale automation in a secure and compliant way?</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Are you able to access external data to create and manage customer connectors?</a:t>
                      </a:r>
                    </a:p>
                  </a:txBody>
                  <a:tcPr marL="182880" marR="182880" marT="18288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graphicFrame>
        <p:nvGraphicFramePr>
          <p:cNvPr id="8" name="Table 7">
            <a:extLst>
              <a:ext uri="{FF2B5EF4-FFF2-40B4-BE49-F238E27FC236}">
                <a16:creationId xmlns:a16="http://schemas.microsoft.com/office/drawing/2014/main" id="{DED02377-C08E-0743-8231-B0FAFF6568C2}"/>
              </a:ext>
            </a:extLst>
          </p:cNvPr>
          <p:cNvGraphicFramePr>
            <a:graphicFrameLocks noGrp="1"/>
          </p:cNvGraphicFramePr>
          <p:nvPr>
            <p:extLst>
              <p:ext uri="{D42A27DB-BD31-4B8C-83A1-F6EECF244321}">
                <p14:modId xmlns:p14="http://schemas.microsoft.com/office/powerpoint/2010/main" val="3513635151"/>
              </p:ext>
            </p:extLst>
          </p:nvPr>
        </p:nvGraphicFramePr>
        <p:xfrm>
          <a:off x="8957628" y="1438275"/>
          <a:ext cx="2651760" cy="5147685"/>
        </p:xfrm>
        <a:graphic>
          <a:graphicData uri="http://schemas.openxmlformats.org/drawingml/2006/table">
            <a:tbl>
              <a:tblPr firstRow="1" firstCol="1" bandRow="1">
                <a:tableStyleId>{2D5ABB26-0587-4C30-8999-92F81FD0307C}</a:tableStyleId>
              </a:tblPr>
              <a:tblGrid>
                <a:gridCol w="2651760">
                  <a:extLst>
                    <a:ext uri="{9D8B030D-6E8A-4147-A177-3AD203B41FA5}">
                      <a16:colId xmlns:a16="http://schemas.microsoft.com/office/drawing/2014/main" val="2139837440"/>
                    </a:ext>
                  </a:extLst>
                </a:gridCol>
              </a:tblGrid>
              <a:tr h="1241130">
                <a:tc>
                  <a:txBody>
                    <a:bodyPr/>
                    <a:lstStyle/>
                    <a:p>
                      <a:pPr marL="0" marR="0" algn="l" fontAlgn="base">
                        <a:lnSpc>
                          <a:spcPct val="107000"/>
                        </a:lnSpc>
                        <a:spcBef>
                          <a:spcPts val="0"/>
                        </a:spcBef>
                        <a:spcAft>
                          <a:spcPts val="0"/>
                        </a:spcAft>
                      </a:pPr>
                      <a:r>
                        <a:rPr lang="en-US" sz="1200">
                          <a:effectLst/>
                          <a:latin typeface="+mn-lt"/>
                          <a:ea typeface="Yu Mincho" panose="02020400000000000000" pitchFamily="18" charset="-128"/>
                          <a:cs typeface="Arial" panose="020B0604020202020204" pitchFamily="34" charset="0"/>
                        </a:rPr>
                        <a:t>Build a </a:t>
                      </a:r>
                      <a:r>
                        <a:rPr lang="en-US" sz="1200" b="1">
                          <a:effectLst/>
                          <a:latin typeface="+mn-lt"/>
                          <a:ea typeface="Yu Mincho" panose="02020400000000000000" pitchFamily="18" charset="-128"/>
                          <a:cs typeface="Arial" panose="020B0604020202020204" pitchFamily="34" charset="0"/>
                        </a:rPr>
                        <a:t>culture of automation and digital transformation </a:t>
                      </a:r>
                      <a:r>
                        <a:rPr lang="en-US" sz="1200">
                          <a:effectLst/>
                          <a:latin typeface="+mn-lt"/>
                          <a:ea typeface="Yu Mincho" panose="02020400000000000000" pitchFamily="18" charset="-128"/>
                          <a:cs typeface="Arial" panose="020B0604020202020204" pitchFamily="34" charset="0"/>
                        </a:rPr>
                        <a:t>with the full Power Platform solution.</a:t>
                      </a:r>
                    </a:p>
                  </a:txBody>
                  <a:tcPr marL="182880" marR="182880" marT="137160" marB="91440">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777357"/>
                  </a:ext>
                </a:extLst>
              </a:tr>
              <a:tr h="3906555">
                <a:tc>
                  <a:txBody>
                    <a:bodyPr/>
                    <a:lstStyle/>
                    <a:p>
                      <a:pPr marL="0" marR="0" lvl="0" indent="0" algn="l" defTabSz="932742" rtl="0" eaLnBrk="1" fontAlgn="auto" latinLnBrk="0" hangingPunct="1">
                        <a:lnSpc>
                          <a:spcPct val="106000"/>
                        </a:lnSpc>
                        <a:spcBef>
                          <a:spcPts val="0"/>
                        </a:spcBef>
                        <a:spcAft>
                          <a:spcPts val="600"/>
                        </a:spcAft>
                        <a:buClrTx/>
                        <a:buSzTx/>
                        <a:buFont typeface="Arial" panose="020B0604020202020204" pitchFamily="34" charset="0"/>
                        <a:buNone/>
                        <a:tabLst/>
                        <a:defRPr/>
                      </a:pPr>
                      <a:r>
                        <a:rPr lang="en-US" sz="1200" dirty="0">
                          <a:effectLst/>
                          <a:latin typeface="+mj-lt"/>
                        </a:rPr>
                        <a:t>Discovery questions </a:t>
                      </a:r>
                      <a:endParaRPr lang="en-US" sz="1200" kern="1200" dirty="0">
                        <a:solidFill>
                          <a:schemeClr val="tx1"/>
                        </a:solidFill>
                        <a:effectLst/>
                        <a:latin typeface="+mj-lt"/>
                        <a:ea typeface="+mn-ea"/>
                        <a:cs typeface="+mn-cs"/>
                      </a:endParaRP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Are you familiar with the full spectrum of end-to-end automation solutions available across Microsoft ecosystem?</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Would you automate more if it would happen seamlessly within your existing ALM and SDLC processes? </a:t>
                      </a:r>
                    </a:p>
                    <a:p>
                      <a:pPr marL="171450" marR="0" lvl="0" indent="-171450" algn="l" defTabSz="932742" rtl="0" eaLnBrk="1" latinLnBrk="0" hangingPunct="1">
                        <a:lnSpc>
                          <a:spcPct val="106000"/>
                        </a:lnSpc>
                        <a:spcBef>
                          <a:spcPts val="0"/>
                        </a:spcBef>
                        <a:spcAft>
                          <a:spcPts val="600"/>
                        </a:spcAft>
                        <a:buFont typeface="Arial" panose="020B0604020202020204" pitchFamily="34" charset="0"/>
                        <a:buChar char="•"/>
                      </a:pPr>
                      <a:r>
                        <a:rPr lang="en-US" sz="1200" kern="1200" dirty="0">
                          <a:solidFill>
                            <a:schemeClr val="tx1"/>
                          </a:solidFill>
                          <a:effectLst/>
                          <a:latin typeface="+mn-lt"/>
                          <a:ea typeface="+mn-ea"/>
                          <a:cs typeface="+mn-cs"/>
                        </a:rPr>
                        <a:t>Have you infused everything from RPA, DPA, Process Mining and AI into your automation processes?</a:t>
                      </a:r>
                    </a:p>
                  </a:txBody>
                  <a:tcPr marL="182880" marR="182880" marT="182880" marB="91440">
                    <a:lnL w="12700" cap="flat" cmpd="sng" algn="ctr">
                      <a:no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962838"/>
                  </a:ext>
                </a:extLst>
              </a:tr>
            </a:tbl>
          </a:graphicData>
        </a:graphic>
      </p:graphicFrame>
    </p:spTree>
    <p:extLst>
      <p:ext uri="{BB962C8B-B14F-4D97-AF65-F5344CB8AC3E}">
        <p14:creationId xmlns:p14="http://schemas.microsoft.com/office/powerpoint/2010/main" val="629329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CDAA-23DF-48CE-A8F3-CBA95EACF7BB}"/>
              </a:ext>
            </a:extLst>
          </p:cNvPr>
          <p:cNvSpPr>
            <a:spLocks noGrp="1"/>
          </p:cNvSpPr>
          <p:nvPr>
            <p:ph type="title"/>
          </p:nvPr>
        </p:nvSpPr>
        <p:spPr>
          <a:xfrm>
            <a:off x="588963" y="457200"/>
            <a:ext cx="11017250" cy="553998"/>
          </a:xfrm>
        </p:spPr>
        <p:txBody>
          <a:bodyPr/>
          <a:lstStyle/>
          <a:p>
            <a:pPr lvl="0"/>
            <a:r>
              <a:rPr lang="en-US"/>
              <a:t>Get familiar with the decision makers</a:t>
            </a:r>
            <a:endParaRPr lang="en-US" sz="2000">
              <a:latin typeface="+mn-lt"/>
            </a:endParaRPr>
          </a:p>
        </p:txBody>
      </p:sp>
      <p:sp>
        <p:nvSpPr>
          <p:cNvPr id="12" name="Rectangle: Rounded Corners 11">
            <a:extLst>
              <a:ext uri="{FF2B5EF4-FFF2-40B4-BE49-F238E27FC236}">
                <a16:creationId xmlns:a16="http://schemas.microsoft.com/office/drawing/2014/main" id="{3567F944-1315-DCBB-D17D-7BEDA8781F59}"/>
              </a:ext>
              <a:ext uri="{C183D7F6-B498-43B3-948B-1728B52AA6E4}">
                <adec:decorative xmlns:adec="http://schemas.microsoft.com/office/drawing/2017/decorative" val="1"/>
              </a:ext>
            </a:extLst>
          </p:cNvPr>
          <p:cNvSpPr/>
          <p:nvPr/>
        </p:nvSpPr>
        <p:spPr bwMode="auto">
          <a:xfrm>
            <a:off x="629056" y="1331640"/>
            <a:ext cx="10973981" cy="1673938"/>
          </a:xfrm>
          <a:prstGeom prst="roundRect">
            <a:avLst>
              <a:gd name="adj" fmla="val 0"/>
            </a:avLst>
          </a:prstGeom>
          <a:solidFill>
            <a:schemeClr val="bg1"/>
          </a:solidFill>
          <a:ln w="254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14" name="Group 13">
            <a:extLst>
              <a:ext uri="{FF2B5EF4-FFF2-40B4-BE49-F238E27FC236}">
                <a16:creationId xmlns:a16="http://schemas.microsoft.com/office/drawing/2014/main" id="{016F339D-18F1-1DC5-C0BA-559820FAA20E}"/>
              </a:ext>
              <a:ext uri="{C183D7F6-B498-43B3-948B-1728B52AA6E4}">
                <adec:decorative xmlns:adec="http://schemas.microsoft.com/office/drawing/2017/decorative" val="1"/>
              </a:ext>
            </a:extLst>
          </p:cNvPr>
          <p:cNvGrpSpPr/>
          <p:nvPr/>
        </p:nvGrpSpPr>
        <p:grpSpPr>
          <a:xfrm>
            <a:off x="629056" y="3216205"/>
            <a:ext cx="10973981" cy="3341085"/>
            <a:chOff x="1055095" y="3059715"/>
            <a:chExt cx="11027664" cy="3504597"/>
          </a:xfrm>
        </p:grpSpPr>
        <p:sp>
          <p:nvSpPr>
            <p:cNvPr id="7" name="Rectangle 6">
              <a:extLst>
                <a:ext uri="{FF2B5EF4-FFF2-40B4-BE49-F238E27FC236}">
                  <a16:creationId xmlns:a16="http://schemas.microsoft.com/office/drawing/2014/main" id="{38C1380A-6724-170D-2E75-A20503CCF213}"/>
                </a:ext>
              </a:extLst>
            </p:cNvPr>
            <p:cNvSpPr/>
            <p:nvPr/>
          </p:nvSpPr>
          <p:spPr bwMode="auto">
            <a:xfrm>
              <a:off x="1055095" y="3059715"/>
              <a:ext cx="11023730" cy="3504597"/>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17" name="Rectangle 16">
              <a:extLst>
                <a:ext uri="{FF2B5EF4-FFF2-40B4-BE49-F238E27FC236}">
                  <a16:creationId xmlns:a16="http://schemas.microsoft.com/office/drawing/2014/main" id="{52B0BE96-417A-97F6-983E-DB26C71B1506}"/>
                </a:ext>
              </a:extLst>
            </p:cNvPr>
            <p:cNvSpPr/>
            <p:nvPr/>
          </p:nvSpPr>
          <p:spPr bwMode="auto">
            <a:xfrm rot="5400000">
              <a:off x="6513586" y="-2398775"/>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 name="Group 12">
            <a:extLst>
              <a:ext uri="{FF2B5EF4-FFF2-40B4-BE49-F238E27FC236}">
                <a16:creationId xmlns:a16="http://schemas.microsoft.com/office/drawing/2014/main" id="{29910D46-64D8-B164-6C66-1654E5C11DA2}"/>
              </a:ext>
              <a:ext uri="{C183D7F6-B498-43B3-948B-1728B52AA6E4}">
                <adec:decorative xmlns:adec="http://schemas.microsoft.com/office/drawing/2017/decorative" val="1"/>
              </a:ext>
            </a:extLst>
          </p:cNvPr>
          <p:cNvGrpSpPr/>
          <p:nvPr/>
        </p:nvGrpSpPr>
        <p:grpSpPr>
          <a:xfrm>
            <a:off x="802075" y="1531452"/>
            <a:ext cx="725100" cy="725100"/>
            <a:chOff x="802075" y="1172188"/>
            <a:chExt cx="725100" cy="725100"/>
          </a:xfrm>
        </p:grpSpPr>
        <p:sp>
          <p:nvSpPr>
            <p:cNvPr id="8" name="Oval 7">
              <a:extLst>
                <a:ext uri="{FF2B5EF4-FFF2-40B4-BE49-F238E27FC236}">
                  <a16:creationId xmlns:a16="http://schemas.microsoft.com/office/drawing/2014/main" id="{F51E4CA8-AB67-A162-608E-9444E8BE890B}"/>
                </a:ext>
                <a:ext uri="{C183D7F6-B498-43B3-948B-1728B52AA6E4}">
                  <adec:decorative xmlns:adec="http://schemas.microsoft.com/office/drawing/2017/decorative" val="1"/>
                </a:ext>
              </a:extLst>
            </p:cNvPr>
            <p:cNvSpPr>
              <a:spLocks noChangeAspect="1"/>
            </p:cNvSpPr>
            <p:nvPr/>
          </p:nvSpPr>
          <p:spPr bwMode="auto">
            <a:xfrm>
              <a:off x="802075" y="1172188"/>
              <a:ext cx="725100" cy="725100"/>
            </a:xfrm>
            <a:prstGeom prst="ellipse">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31B4B5F3-25AB-BC18-34AA-0ED61505A8A2}"/>
                </a:ext>
                <a:ext uri="{C183D7F6-B498-43B3-948B-1728B52AA6E4}">
                  <adec:decorative xmlns:adec="http://schemas.microsoft.com/office/drawing/2017/decorative" val="1"/>
                </a:ext>
              </a:extLst>
            </p:cNvPr>
            <p:cNvSpPr>
              <a:spLocks noChangeAspect="1"/>
            </p:cNvSpPr>
            <p:nvPr/>
          </p:nvSpPr>
          <p:spPr bwMode="auto">
            <a:xfrm>
              <a:off x="844113" y="1214226"/>
              <a:ext cx="641024" cy="641024"/>
            </a:xfrm>
            <a:prstGeom prst="ellipse">
              <a:avLst/>
            </a:prstGeom>
            <a:blipFill>
              <a:blip r:embed="rId3" cstate="screen">
                <a:extLst>
                  <a:ext uri="{28A0092B-C50C-407E-A947-70E740481C1C}">
                    <a14:useLocalDpi xmlns:a14="http://schemas.microsoft.com/office/drawing/2010/main"/>
                  </a:ext>
                </a:extLst>
              </a:blip>
              <a:stretch>
                <a:fillRect/>
              </a:stretch>
            </a:blipFill>
            <a:ln w="50800"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 name="TextBox 3">
            <a:extLst>
              <a:ext uri="{FF2B5EF4-FFF2-40B4-BE49-F238E27FC236}">
                <a16:creationId xmlns:a16="http://schemas.microsoft.com/office/drawing/2014/main" id="{7ECE136E-7513-443B-9569-B26DA10088D8}"/>
              </a:ext>
            </a:extLst>
          </p:cNvPr>
          <p:cNvSpPr txBox="1"/>
          <p:nvPr/>
        </p:nvSpPr>
        <p:spPr>
          <a:xfrm>
            <a:off x="1700195" y="1531452"/>
            <a:ext cx="9405956" cy="838691"/>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Segoe UI Semibold"/>
                <a:ea typeface="+mn-ea"/>
                <a:cs typeface="+mn-cs"/>
              </a:rPr>
              <a:t>Chief Information Officer</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More than ever before, CIOs today are involved in areas outside their traditional technology purview and are increasingly connecting cross-functionally with stakeholders driving innovation initiatives across the organization. CIOs and IT leaders are a critical sponsor in supporting low code vision and supporting organization wide adoption and an important stakeholder in developing COEs and governance models. </a:t>
            </a:r>
            <a:endParaRPr kumimoji="0" lang="en-US" sz="1200" b="0" i="0" u="none" strike="noStrike" kern="1200" cap="none" spc="0" normalizeH="0" baseline="0" noProof="0">
              <a:ln>
                <a:noFill/>
              </a:ln>
              <a:solidFill>
                <a:srgbClr val="000000"/>
              </a:solidFill>
              <a:effectLst/>
              <a:highlight>
                <a:srgbClr val="FFFF00"/>
              </a:highlight>
              <a:uLnTx/>
              <a:uFillTx/>
              <a:latin typeface="Segoe UI"/>
              <a:ea typeface="+mn-ea"/>
              <a:cs typeface="+mn-cs"/>
            </a:endParaRPr>
          </a:p>
        </p:txBody>
      </p:sp>
      <p:sp>
        <p:nvSpPr>
          <p:cNvPr id="27" name="TextBox 26">
            <a:extLst>
              <a:ext uri="{FF2B5EF4-FFF2-40B4-BE49-F238E27FC236}">
                <a16:creationId xmlns:a16="http://schemas.microsoft.com/office/drawing/2014/main" id="{A44DACEE-830B-C6B5-C08F-A93A77A767B2}"/>
              </a:ext>
            </a:extLst>
          </p:cNvPr>
          <p:cNvSpPr txBox="1"/>
          <p:nvPr/>
        </p:nvSpPr>
        <p:spPr>
          <a:xfrm>
            <a:off x="1700194" y="2472217"/>
            <a:ext cx="9539305" cy="369332"/>
          </a:xfrm>
          <a:prstGeom prst="rect">
            <a:avLst/>
          </a:prstGeom>
          <a:noFill/>
        </p:spPr>
        <p:txBody>
          <a:bodyPr wrap="square" lIns="0" tIns="0" rIns="0" bIns="0" anchor="t">
            <a:spAutoFit/>
          </a:bodyPr>
          <a:lstStyle/>
          <a:p>
            <a:pPr fontAlgn="base"/>
            <a:r>
              <a:rPr lang="en-US" sz="1200" b="1" i="0" u="sng">
                <a:solidFill>
                  <a:srgbClr val="000000"/>
                </a:solidFill>
                <a:effectLst/>
                <a:latin typeface="+mj-lt"/>
                <a:cs typeface="Segoe UI"/>
              </a:rPr>
              <a:t>IT </a:t>
            </a:r>
            <a:r>
              <a:rPr lang="en-US" sz="1200" b="1" u="sng">
                <a:solidFill>
                  <a:srgbClr val="000000"/>
                </a:solidFill>
                <a:latin typeface="+mj-lt"/>
                <a:cs typeface="Segoe UI"/>
              </a:rPr>
              <a:t>decision makers</a:t>
            </a:r>
            <a:r>
              <a:rPr lang="en-US" sz="1200" b="1" i="0" u="sng">
                <a:solidFill>
                  <a:srgbClr val="000000"/>
                </a:solidFill>
                <a:effectLst/>
                <a:latin typeface="+mj-lt"/>
                <a:cs typeface="Segoe UI"/>
              </a:rPr>
              <a:t>:</a:t>
            </a:r>
            <a:r>
              <a:rPr lang="en-US" sz="1200" b="1" i="0">
                <a:solidFill>
                  <a:srgbClr val="000000"/>
                </a:solidFill>
                <a:effectLst/>
                <a:latin typeface="+mj-lt"/>
                <a:cs typeface="Segoe UI"/>
              </a:rPr>
              <a:t> </a:t>
            </a:r>
            <a:r>
              <a:rPr lang="en-US" sz="1200" b="0" i="0">
                <a:solidFill>
                  <a:srgbClr val="000000"/>
                </a:solidFill>
                <a:effectLst/>
                <a:latin typeface="Segoe UI"/>
                <a:cs typeface="Segoe UI"/>
              </a:rPr>
              <a:t>ITDMs determine what applications and governance processes citizen developers and professional developers use and follow. They also ensure security and governance standards are upheld. ITDMs are closely concerned with integration and technical specs.</a:t>
            </a:r>
            <a:r>
              <a:rPr lang="en-US" sz="1200">
                <a:solidFill>
                  <a:srgbClr val="000000"/>
                </a:solidFill>
                <a:latin typeface="Segoe UI"/>
                <a:cs typeface="Segoe UI"/>
              </a:rPr>
              <a:t> </a:t>
            </a:r>
            <a:endParaRPr lang="en-US" sz="1200" b="0" i="0">
              <a:solidFill>
                <a:srgbClr val="000000"/>
              </a:solidFill>
              <a:effectLst/>
              <a:latin typeface="Segoe UI" panose="020B0502040204020203" pitchFamily="34" charset="0"/>
            </a:endParaRPr>
          </a:p>
        </p:txBody>
      </p:sp>
      <p:sp>
        <p:nvSpPr>
          <p:cNvPr id="31" name="TextBox 30">
            <a:extLst>
              <a:ext uri="{FF2B5EF4-FFF2-40B4-BE49-F238E27FC236}">
                <a16:creationId xmlns:a16="http://schemas.microsoft.com/office/drawing/2014/main" id="{FA3B9736-FBFF-39A4-511E-15DC3E887F2D}"/>
              </a:ext>
            </a:extLst>
          </p:cNvPr>
          <p:cNvSpPr txBox="1"/>
          <p:nvPr/>
        </p:nvSpPr>
        <p:spPr>
          <a:xfrm>
            <a:off x="803287" y="3458767"/>
            <a:ext cx="1408110"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Application modernization</a:t>
            </a:r>
          </a:p>
        </p:txBody>
      </p:sp>
      <p:sp>
        <p:nvSpPr>
          <p:cNvPr id="16" name="TextBox 15">
            <a:extLst>
              <a:ext uri="{FF2B5EF4-FFF2-40B4-BE49-F238E27FC236}">
                <a16:creationId xmlns:a16="http://schemas.microsoft.com/office/drawing/2014/main" id="{BA72A963-B6EA-681A-D285-83B330E7612C}"/>
              </a:ext>
            </a:extLst>
          </p:cNvPr>
          <p:cNvSpPr txBox="1"/>
          <p:nvPr/>
        </p:nvSpPr>
        <p:spPr>
          <a:xfrm>
            <a:off x="796224" y="3918077"/>
            <a:ext cx="1377317" cy="7540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a:solidFill>
                  <a:srgbClr val="000000"/>
                </a:solidFill>
                <a:latin typeface="Segoe UI Semibold"/>
              </a:rPr>
              <a:t>Key personas:</a:t>
            </a:r>
            <a:endParaRPr lang="en-US" sz="1100">
              <a:solidFill>
                <a:srgbClr val="000000"/>
              </a:solidFill>
              <a:latin typeface="Segoe UI Semibold"/>
              <a:cs typeface="Segoe UI Semibold"/>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err="1">
                <a:solidFill>
                  <a:srgbClr val="000000"/>
                </a:solidFill>
              </a:rPr>
              <a:t>LoB</a:t>
            </a:r>
            <a:r>
              <a:rPr lang="en-US" sz="1100">
                <a:solidFill>
                  <a:srgbClr val="000000"/>
                </a:solidFill>
              </a:rPr>
              <a:t> business decision makers</a:t>
            </a:r>
            <a:endParaRPr lang="en-US" sz="1100">
              <a:solidFill>
                <a:srgbClr val="000000"/>
              </a:solidFill>
              <a:cs typeface="Segoe U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100">
                <a:solidFill>
                  <a:srgbClr val="000000"/>
                </a:solidFill>
              </a:rPr>
              <a:t>Citizen developers</a:t>
            </a:r>
            <a:endParaRPr lang="en-US" sz="1100">
              <a:solidFill>
                <a:srgbClr val="000000"/>
              </a:solidFill>
              <a:cs typeface="Segoe UI"/>
            </a:endParaRPr>
          </a:p>
        </p:txBody>
      </p:sp>
      <p:sp>
        <p:nvSpPr>
          <p:cNvPr id="32" name="TextBox 31">
            <a:extLst>
              <a:ext uri="{FF2B5EF4-FFF2-40B4-BE49-F238E27FC236}">
                <a16:creationId xmlns:a16="http://schemas.microsoft.com/office/drawing/2014/main" id="{F6925CAD-B9E8-C660-260E-6D1347958548}"/>
              </a:ext>
            </a:extLst>
          </p:cNvPr>
          <p:cNvSpPr txBox="1"/>
          <p:nvPr/>
        </p:nvSpPr>
        <p:spPr>
          <a:xfrm>
            <a:off x="2646455" y="3458767"/>
            <a:ext cx="1458964" cy="169277"/>
          </a:xfrm>
          <a:prstGeom prst="rect">
            <a:avLst/>
          </a:prstGeom>
          <a:noFill/>
        </p:spPr>
        <p:txBody>
          <a:bodyPr wrap="square" lIns="0" tIns="0" rIns="0" bIns="0" rtlCol="0" anchor="t">
            <a:spAutoFit/>
          </a:bodyPr>
          <a:lstStyle/>
          <a:p>
            <a:pPr>
              <a:spcAft>
                <a:spcPts val="600"/>
              </a:spcAf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Extend </a:t>
            </a:r>
            <a:r>
              <a:rPr lang="en-US" sz="1100" err="1">
                <a:solidFill>
                  <a:srgbClr val="000000"/>
                </a:solidFill>
                <a:latin typeface="Segoe UI Semibold"/>
              </a:rPr>
              <a:t>LoB</a:t>
            </a:r>
            <a:r>
              <a:rPr lang="en-US" sz="1100">
                <a:solidFill>
                  <a:srgbClr val="000000"/>
                </a:solidFill>
                <a:latin typeface="Segoe UI Semibold"/>
              </a:rPr>
              <a:t> systems</a:t>
            </a:r>
            <a:endParaRPr kumimoji="0" lang="en-US" sz="11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BC460F93-C555-A384-58E1-6601D7A5B1C2}"/>
              </a:ext>
            </a:extLst>
          </p:cNvPr>
          <p:cNvSpPr txBox="1"/>
          <p:nvPr/>
        </p:nvSpPr>
        <p:spPr>
          <a:xfrm>
            <a:off x="2646455" y="3937327"/>
            <a:ext cx="1408110" cy="7540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a:solidFill>
                  <a:srgbClr val="000000"/>
                </a:solidFill>
                <a:latin typeface="Segoe UI Semibold"/>
              </a:rPr>
              <a:t>Key personas:</a:t>
            </a:r>
            <a:endParaRPr lang="en-US" sz="1100">
              <a:solidFill>
                <a:srgbClr val="000000"/>
              </a:solidFill>
              <a:latin typeface="Segoe UI Semibold"/>
              <a:cs typeface="Segoe UI Semibold"/>
            </a:endParaRPr>
          </a:p>
          <a:p>
            <a:pPr marL="171450" indent="-171450">
              <a:spcAft>
                <a:spcPts val="300"/>
              </a:spcAft>
              <a:buFont typeface="Arial" panose="020B0604020202020204" pitchFamily="34" charset="0"/>
              <a:buChar char="•"/>
              <a:defRPr/>
            </a:pPr>
            <a:r>
              <a:rPr lang="en-US" sz="1100" err="1">
                <a:solidFill>
                  <a:srgbClr val="000000"/>
                </a:solidFill>
              </a:rPr>
              <a:t>LoB</a:t>
            </a:r>
            <a:r>
              <a:rPr lang="en-US" sz="1100">
                <a:solidFill>
                  <a:srgbClr val="000000"/>
                </a:solidFill>
              </a:rPr>
              <a:t> business decision makers</a:t>
            </a:r>
          </a:p>
          <a:p>
            <a:pPr marL="171450" indent="-171450">
              <a:spcAft>
                <a:spcPts val="300"/>
              </a:spcAft>
              <a:buFont typeface="Arial" panose="020B0604020202020204" pitchFamily="34" charset="0"/>
              <a:buChar char="•"/>
              <a:defRPr/>
            </a:pPr>
            <a:r>
              <a:rPr lang="en-US" sz="1100">
                <a:solidFill>
                  <a:srgbClr val="000000"/>
                </a:solidFill>
              </a:rPr>
              <a:t>Citizen developers</a:t>
            </a:r>
          </a:p>
        </p:txBody>
      </p:sp>
      <p:sp>
        <p:nvSpPr>
          <p:cNvPr id="33" name="TextBox 32">
            <a:extLst>
              <a:ext uri="{FF2B5EF4-FFF2-40B4-BE49-F238E27FC236}">
                <a16:creationId xmlns:a16="http://schemas.microsoft.com/office/drawing/2014/main" id="{5BEC9445-18D5-BE29-51EF-AA40FB9F596D}"/>
              </a:ext>
            </a:extLst>
          </p:cNvPr>
          <p:cNvSpPr txBox="1"/>
          <p:nvPr/>
        </p:nvSpPr>
        <p:spPr>
          <a:xfrm>
            <a:off x="4496686" y="3458767"/>
            <a:ext cx="1591521"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Accelerate professional developer</a:t>
            </a:r>
          </a:p>
        </p:txBody>
      </p:sp>
      <p:sp>
        <p:nvSpPr>
          <p:cNvPr id="19" name="TextBox 18">
            <a:extLst>
              <a:ext uri="{FF2B5EF4-FFF2-40B4-BE49-F238E27FC236}">
                <a16:creationId xmlns:a16="http://schemas.microsoft.com/office/drawing/2014/main" id="{091FCDD9-EA8B-A6F8-7623-D618CC30E997}"/>
              </a:ext>
            </a:extLst>
          </p:cNvPr>
          <p:cNvSpPr txBox="1"/>
          <p:nvPr/>
        </p:nvSpPr>
        <p:spPr>
          <a:xfrm>
            <a:off x="4496686" y="3937327"/>
            <a:ext cx="1408110" cy="37702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a:solidFill>
                  <a:srgbClr val="000000"/>
                </a:solidFill>
                <a:latin typeface="Segoe UI Semibold"/>
              </a:rPr>
              <a:t>Key personas:</a:t>
            </a:r>
          </a:p>
          <a:p>
            <a:pPr marL="171450" indent="-171450">
              <a:spcAft>
                <a:spcPts val="300"/>
              </a:spcAft>
              <a:buFont typeface="Arial" panose="020B0604020202020204" pitchFamily="34" charset="0"/>
              <a:buChar char="•"/>
              <a:defRPr/>
            </a:pPr>
            <a:r>
              <a:rPr lang="en-US" sz="1100">
                <a:solidFill>
                  <a:srgbClr val="000000"/>
                </a:solidFill>
              </a:rPr>
              <a:t>Pro developers</a:t>
            </a:r>
          </a:p>
        </p:txBody>
      </p:sp>
      <p:sp>
        <p:nvSpPr>
          <p:cNvPr id="34" name="TextBox 33">
            <a:extLst>
              <a:ext uri="{FF2B5EF4-FFF2-40B4-BE49-F238E27FC236}">
                <a16:creationId xmlns:a16="http://schemas.microsoft.com/office/drawing/2014/main" id="{8F208C91-0957-5890-6984-EF603E4CCD51}"/>
              </a:ext>
            </a:extLst>
          </p:cNvPr>
          <p:cNvSpPr txBox="1"/>
          <p:nvPr/>
        </p:nvSpPr>
        <p:spPr>
          <a:xfrm>
            <a:off x="6346917" y="3458767"/>
            <a:ext cx="1643508"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Enhance</a:t>
            </a:r>
            <a:br>
              <a:rPr kumimoji="0" lang="en-US" sz="1100" b="0" i="0" u="none" strike="noStrike" kern="1200" cap="none" spc="0" normalizeH="0" baseline="0" noProof="0">
                <a:ln>
                  <a:noFill/>
                </a:ln>
                <a:solidFill>
                  <a:srgbClr val="000000"/>
                </a:solidFill>
                <a:effectLst/>
                <a:uLnTx/>
                <a:uFillTx/>
                <a:latin typeface="Segoe UI Semibold"/>
                <a:ea typeface="+mn-ea"/>
                <a:cs typeface="+mn-cs"/>
              </a:rPr>
            </a:br>
            <a:r>
              <a:rPr kumimoji="0" lang="en-US" sz="1100" b="0" i="0" u="none" strike="noStrike" kern="1200" cap="none" spc="0" normalizeH="0" baseline="0" noProof="0">
                <a:ln>
                  <a:noFill/>
                </a:ln>
                <a:solidFill>
                  <a:srgbClr val="000000"/>
                </a:solidFill>
                <a:effectLst/>
                <a:uLnTx/>
                <a:uFillTx/>
                <a:latin typeface="Segoe UI Semibold"/>
                <a:ea typeface="+mn-ea"/>
                <a:cs typeface="+mn-cs"/>
              </a:rPr>
              <a:t>employee experiences</a:t>
            </a:r>
          </a:p>
        </p:txBody>
      </p:sp>
      <p:sp>
        <p:nvSpPr>
          <p:cNvPr id="20" name="TextBox 19">
            <a:extLst>
              <a:ext uri="{FF2B5EF4-FFF2-40B4-BE49-F238E27FC236}">
                <a16:creationId xmlns:a16="http://schemas.microsoft.com/office/drawing/2014/main" id="{EA260295-FC25-0A7E-6B23-7F0A13E58FD9}"/>
              </a:ext>
            </a:extLst>
          </p:cNvPr>
          <p:cNvSpPr txBox="1"/>
          <p:nvPr/>
        </p:nvSpPr>
        <p:spPr>
          <a:xfrm>
            <a:off x="6346917" y="3937327"/>
            <a:ext cx="1408110" cy="7540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a:solidFill>
                  <a:srgbClr val="000000"/>
                </a:solidFill>
                <a:latin typeface="Segoe UI Semibold"/>
              </a:rPr>
              <a:t>Key personas:</a:t>
            </a:r>
          </a:p>
          <a:p>
            <a:pPr marL="171450" indent="-171450">
              <a:spcAft>
                <a:spcPts val="300"/>
              </a:spcAft>
              <a:buFont typeface="Arial" panose="020B0604020202020204" pitchFamily="34" charset="0"/>
              <a:buChar char="•"/>
              <a:defRPr/>
            </a:pPr>
            <a:r>
              <a:rPr lang="en-US" sz="1100" err="1">
                <a:solidFill>
                  <a:srgbClr val="000000"/>
                </a:solidFill>
              </a:rPr>
              <a:t>LoB</a:t>
            </a:r>
            <a:r>
              <a:rPr lang="en-US" sz="1100">
                <a:solidFill>
                  <a:srgbClr val="000000"/>
                </a:solidFill>
              </a:rPr>
              <a:t> business decision makers</a:t>
            </a:r>
          </a:p>
          <a:p>
            <a:pPr marL="171450" indent="-171450">
              <a:spcAft>
                <a:spcPts val="300"/>
              </a:spcAft>
              <a:buFont typeface="Arial" panose="020B0604020202020204" pitchFamily="34" charset="0"/>
              <a:buChar char="•"/>
              <a:defRPr/>
            </a:pPr>
            <a:r>
              <a:rPr lang="en-US" sz="1100">
                <a:solidFill>
                  <a:srgbClr val="000000"/>
                </a:solidFill>
              </a:rPr>
              <a:t>Citizen developers</a:t>
            </a:r>
          </a:p>
        </p:txBody>
      </p:sp>
      <p:sp>
        <p:nvSpPr>
          <p:cNvPr id="35" name="TextBox 34">
            <a:extLst>
              <a:ext uri="{FF2B5EF4-FFF2-40B4-BE49-F238E27FC236}">
                <a16:creationId xmlns:a16="http://schemas.microsoft.com/office/drawing/2014/main" id="{E5820821-EAF0-E995-3B60-E39EA9BAF28E}"/>
              </a:ext>
            </a:extLst>
          </p:cNvPr>
          <p:cNvSpPr txBox="1"/>
          <p:nvPr/>
        </p:nvSpPr>
        <p:spPr>
          <a:xfrm>
            <a:off x="8197148" y="3458767"/>
            <a:ext cx="1408110"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Empower departments</a:t>
            </a:r>
          </a:p>
        </p:txBody>
      </p:sp>
      <p:sp>
        <p:nvSpPr>
          <p:cNvPr id="21" name="TextBox 20">
            <a:extLst>
              <a:ext uri="{FF2B5EF4-FFF2-40B4-BE49-F238E27FC236}">
                <a16:creationId xmlns:a16="http://schemas.microsoft.com/office/drawing/2014/main" id="{9FB07EC3-22C5-91D9-CCA5-BF67DCA3B4DE}"/>
              </a:ext>
            </a:extLst>
          </p:cNvPr>
          <p:cNvSpPr txBox="1"/>
          <p:nvPr/>
        </p:nvSpPr>
        <p:spPr>
          <a:xfrm>
            <a:off x="8197148" y="3937327"/>
            <a:ext cx="1408110" cy="37702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a:solidFill>
                  <a:srgbClr val="000000"/>
                </a:solidFill>
                <a:latin typeface="Segoe UI Semibold"/>
              </a:rPr>
              <a:t>Key personas:</a:t>
            </a:r>
          </a:p>
          <a:p>
            <a:pPr marL="171450" indent="-171450">
              <a:spcAft>
                <a:spcPts val="300"/>
              </a:spcAft>
              <a:buFont typeface="Arial" panose="020B0604020202020204" pitchFamily="34" charset="0"/>
              <a:buChar char="•"/>
              <a:defRPr/>
            </a:pPr>
            <a:r>
              <a:rPr lang="en-US" sz="1100">
                <a:solidFill>
                  <a:srgbClr val="000000"/>
                </a:solidFill>
              </a:rPr>
              <a:t>Pro developers</a:t>
            </a:r>
          </a:p>
        </p:txBody>
      </p:sp>
      <p:sp>
        <p:nvSpPr>
          <p:cNvPr id="36" name="TextBox 35">
            <a:extLst>
              <a:ext uri="{FF2B5EF4-FFF2-40B4-BE49-F238E27FC236}">
                <a16:creationId xmlns:a16="http://schemas.microsoft.com/office/drawing/2014/main" id="{9892E38F-922F-BB4A-380A-93EF1FD7EF8C}"/>
              </a:ext>
            </a:extLst>
          </p:cNvPr>
          <p:cNvSpPr txBox="1"/>
          <p:nvPr/>
        </p:nvSpPr>
        <p:spPr>
          <a:xfrm>
            <a:off x="10047380" y="3458767"/>
            <a:ext cx="1408110"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Optimize with </a:t>
            </a:r>
            <a:r>
              <a:rPr kumimoji="0" lang="en-US" sz="1100" b="0" i="0" u="none" strike="noStrike" kern="1200" cap="none" spc="0" normalizeH="0" baseline="0" noProof="0" err="1">
                <a:ln>
                  <a:noFill/>
                </a:ln>
                <a:solidFill>
                  <a:srgbClr val="000000"/>
                </a:solidFill>
                <a:effectLst/>
                <a:uLnTx/>
                <a:uFillTx/>
                <a:latin typeface="Segoe UI Semibold"/>
                <a:ea typeface="+mn-ea"/>
                <a:cs typeface="+mn-cs"/>
              </a:rPr>
              <a:t>hyperautomation</a:t>
            </a:r>
            <a:endParaRPr kumimoji="0" lang="en-US" sz="11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2" name="TextBox 21">
            <a:extLst>
              <a:ext uri="{FF2B5EF4-FFF2-40B4-BE49-F238E27FC236}">
                <a16:creationId xmlns:a16="http://schemas.microsoft.com/office/drawing/2014/main" id="{D733D1ED-909C-5DE9-5A12-B128CFB66BE1}"/>
              </a:ext>
            </a:extLst>
          </p:cNvPr>
          <p:cNvSpPr txBox="1"/>
          <p:nvPr/>
        </p:nvSpPr>
        <p:spPr>
          <a:xfrm>
            <a:off x="10047380" y="3937327"/>
            <a:ext cx="1408110" cy="7540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a:solidFill>
                  <a:srgbClr val="000000"/>
                </a:solidFill>
                <a:latin typeface="Segoe UI Semibold"/>
              </a:rPr>
              <a:t>Key personas:</a:t>
            </a:r>
          </a:p>
          <a:p>
            <a:pPr marL="171450" indent="-171450">
              <a:spcAft>
                <a:spcPts val="300"/>
              </a:spcAft>
              <a:buFont typeface="Arial" panose="020B0604020202020204" pitchFamily="34" charset="0"/>
              <a:buChar char="•"/>
              <a:defRPr/>
            </a:pPr>
            <a:r>
              <a:rPr lang="en-US" sz="1100" err="1">
                <a:solidFill>
                  <a:srgbClr val="000000"/>
                </a:solidFill>
              </a:rPr>
              <a:t>LoB</a:t>
            </a:r>
            <a:r>
              <a:rPr lang="en-US" sz="1100">
                <a:solidFill>
                  <a:srgbClr val="000000"/>
                </a:solidFill>
              </a:rPr>
              <a:t> business decision makers</a:t>
            </a:r>
          </a:p>
          <a:p>
            <a:pPr marL="171450" indent="-171450">
              <a:spcAft>
                <a:spcPts val="300"/>
              </a:spcAft>
              <a:buFont typeface="Arial" panose="020B0604020202020204" pitchFamily="34" charset="0"/>
              <a:buChar char="•"/>
              <a:defRPr/>
            </a:pPr>
            <a:r>
              <a:rPr lang="en-US" sz="1100">
                <a:solidFill>
                  <a:srgbClr val="000000"/>
                </a:solidFill>
              </a:rPr>
              <a:t>Citizen developers</a:t>
            </a:r>
          </a:p>
        </p:txBody>
      </p:sp>
      <p:sp>
        <p:nvSpPr>
          <p:cNvPr id="38" name="TextBox 37">
            <a:extLst>
              <a:ext uri="{FF2B5EF4-FFF2-40B4-BE49-F238E27FC236}">
                <a16:creationId xmlns:a16="http://schemas.microsoft.com/office/drawing/2014/main" id="{C7A7EF2A-7485-4108-B909-6956582DD316}"/>
              </a:ext>
            </a:extLst>
          </p:cNvPr>
          <p:cNvSpPr txBox="1"/>
          <p:nvPr/>
        </p:nvSpPr>
        <p:spPr>
          <a:xfrm>
            <a:off x="796225" y="5041988"/>
            <a:ext cx="3269364" cy="1184940"/>
          </a:xfrm>
          <a:prstGeom prst="rect">
            <a:avLst/>
          </a:prstGeom>
          <a:noFill/>
        </p:spPr>
        <p:txBody>
          <a:bodyPr wrap="square" lIns="0" tIns="0" rIns="0" bIns="0">
            <a:spAutoFit/>
          </a:bodyPr>
          <a:lstStyle/>
          <a:p>
            <a:pPr algn="l" rtl="0" fontAlgn="base"/>
            <a:r>
              <a:rPr lang="en-US" sz="1100" b="1" i="0" u="sng">
                <a:solidFill>
                  <a:srgbClr val="000000"/>
                </a:solidFill>
                <a:effectLst/>
                <a:latin typeface="+mj-lt"/>
              </a:rPr>
              <a:t>Professional developer:</a:t>
            </a:r>
            <a:r>
              <a:rPr lang="en-US" sz="1100" b="0" i="0">
                <a:solidFill>
                  <a:srgbClr val="000000"/>
                </a:solidFill>
                <a:effectLst/>
                <a:latin typeface="+mj-lt"/>
              </a:rPr>
              <a:t> </a:t>
            </a:r>
            <a:r>
              <a:rPr lang="en-US" sz="1100" b="0" i="0">
                <a:solidFill>
                  <a:srgbClr val="000000"/>
                </a:solidFill>
                <a:effectLst/>
                <a:latin typeface="Segoe UI" panose="020B0502040204020203" pitchFamily="34" charset="0"/>
              </a:rPr>
              <a:t>Professional developers see value in low code </a:t>
            </a:r>
            <a:r>
              <a:rPr lang="en-US" sz="1100">
                <a:solidFill>
                  <a:srgbClr val="000000"/>
                </a:solidFill>
                <a:latin typeface="Segoe UI" panose="020B0502040204020203" pitchFamily="34" charset="0"/>
              </a:rPr>
              <a:t>to </a:t>
            </a:r>
            <a:r>
              <a:rPr lang="en-US" sz="1100" b="0" i="0">
                <a:solidFill>
                  <a:srgbClr val="000000"/>
                </a:solidFill>
                <a:effectLst/>
                <a:latin typeface="Segoe UI" panose="020B0502040204020203" pitchFamily="34" charset="0"/>
              </a:rPr>
              <a:t>get work done faster. Low code doesn’t replace their full-stack technical skills, but with a low-code app platform, professional developers can accelerate foundational development and repetitive tasks, so they can focus on custom components, new innovations, and testing cycles. </a:t>
            </a:r>
          </a:p>
        </p:txBody>
      </p:sp>
      <p:sp>
        <p:nvSpPr>
          <p:cNvPr id="40" name="TextBox 39">
            <a:extLst>
              <a:ext uri="{FF2B5EF4-FFF2-40B4-BE49-F238E27FC236}">
                <a16:creationId xmlns:a16="http://schemas.microsoft.com/office/drawing/2014/main" id="{C419DB5F-47CF-20DB-5DEB-B96B1A0C2DD5}"/>
              </a:ext>
            </a:extLst>
          </p:cNvPr>
          <p:cNvSpPr txBox="1"/>
          <p:nvPr/>
        </p:nvSpPr>
        <p:spPr>
          <a:xfrm>
            <a:off x="4496686" y="5041988"/>
            <a:ext cx="3269364" cy="1184940"/>
          </a:xfrm>
          <a:prstGeom prst="rect">
            <a:avLst/>
          </a:prstGeom>
          <a:noFill/>
        </p:spPr>
        <p:txBody>
          <a:bodyPr wrap="square" lIns="0" tIns="0" rIns="0" bIns="0">
            <a:spAutoFit/>
          </a:bodyPr>
          <a:lstStyle/>
          <a:p>
            <a:pPr algn="l" rtl="0" fontAlgn="base"/>
            <a:r>
              <a:rPr lang="en-US" sz="1100" b="1" i="0" u="sng" err="1">
                <a:solidFill>
                  <a:srgbClr val="000000"/>
                </a:solidFill>
                <a:effectLst/>
                <a:latin typeface="+mj-lt"/>
              </a:rPr>
              <a:t>LoB</a:t>
            </a:r>
            <a:r>
              <a:rPr lang="en-US" sz="1100" b="1" i="0" u="sng">
                <a:solidFill>
                  <a:srgbClr val="000000"/>
                </a:solidFill>
                <a:effectLst/>
                <a:latin typeface="+mj-lt"/>
              </a:rPr>
              <a:t> </a:t>
            </a:r>
            <a:r>
              <a:rPr lang="en-US" sz="1100" b="1" u="sng">
                <a:solidFill>
                  <a:srgbClr val="000000"/>
                </a:solidFill>
                <a:latin typeface="+mj-lt"/>
              </a:rPr>
              <a:t>d</a:t>
            </a:r>
            <a:r>
              <a:rPr lang="en-US" sz="1100" b="1" i="0" u="sng">
                <a:solidFill>
                  <a:srgbClr val="000000"/>
                </a:solidFill>
                <a:effectLst/>
                <a:latin typeface="+mj-lt"/>
              </a:rPr>
              <a:t>ecision </a:t>
            </a:r>
            <a:r>
              <a:rPr lang="en-US" sz="1100" b="1" u="sng">
                <a:solidFill>
                  <a:srgbClr val="000000"/>
                </a:solidFill>
                <a:latin typeface="+mj-lt"/>
              </a:rPr>
              <a:t>m</a:t>
            </a:r>
            <a:r>
              <a:rPr lang="en-US" sz="1100" b="1" i="0" u="sng">
                <a:solidFill>
                  <a:srgbClr val="000000"/>
                </a:solidFill>
                <a:effectLst/>
                <a:latin typeface="+mj-lt"/>
              </a:rPr>
              <a:t>akers:</a:t>
            </a:r>
            <a:r>
              <a:rPr lang="en-US" sz="1100" b="0" i="0">
                <a:solidFill>
                  <a:srgbClr val="000000"/>
                </a:solidFill>
                <a:effectLst/>
                <a:latin typeface="+mj-lt"/>
              </a:rPr>
              <a:t> </a:t>
            </a:r>
            <a:r>
              <a:rPr lang="en-US" sz="1100" b="0" i="0">
                <a:solidFill>
                  <a:srgbClr val="000000"/>
                </a:solidFill>
                <a:effectLst/>
                <a:latin typeface="Segoe UI" panose="020B0502040204020203" pitchFamily="34" charset="0"/>
              </a:rPr>
              <a:t>Line of Business decision makers are looking for ways to optimize processe</a:t>
            </a:r>
            <a:r>
              <a:rPr lang="en-US" sz="1100">
                <a:solidFill>
                  <a:srgbClr val="000000"/>
                </a:solidFill>
                <a:latin typeface="Segoe UI" panose="020B0502040204020203" pitchFamily="34" charset="0"/>
              </a:rPr>
              <a:t>s and reduce costs within their department (whether they lead for sales, finance, operations, etc.). They look to low code to enhance and customize their current systems to provide better employee experiences and streamline processes. </a:t>
            </a:r>
            <a:endParaRPr lang="en-US" sz="1000" b="0" i="0">
              <a:solidFill>
                <a:srgbClr val="000000"/>
              </a:solidFill>
              <a:effectLst/>
              <a:latin typeface="Segoe UI" panose="020B0502040204020203" pitchFamily="34" charset="0"/>
            </a:endParaRPr>
          </a:p>
        </p:txBody>
      </p:sp>
      <p:sp>
        <p:nvSpPr>
          <p:cNvPr id="24" name="TextBox 23">
            <a:extLst>
              <a:ext uri="{FF2B5EF4-FFF2-40B4-BE49-F238E27FC236}">
                <a16:creationId xmlns:a16="http://schemas.microsoft.com/office/drawing/2014/main" id="{62C073E4-E4B3-CCE1-525D-AC8B58B58C89}"/>
              </a:ext>
            </a:extLst>
          </p:cNvPr>
          <p:cNvSpPr txBox="1"/>
          <p:nvPr/>
        </p:nvSpPr>
        <p:spPr>
          <a:xfrm>
            <a:off x="8197147" y="5041988"/>
            <a:ext cx="3231660" cy="1354217"/>
          </a:xfrm>
          <a:prstGeom prst="rect">
            <a:avLst/>
          </a:prstGeom>
          <a:noFill/>
        </p:spPr>
        <p:txBody>
          <a:bodyPr wrap="square" lIns="0" tIns="0" rIns="0" bIns="0">
            <a:spAutoFit/>
          </a:bodyPr>
          <a:lstStyle/>
          <a:p>
            <a:pPr algn="l" rtl="0" fontAlgn="base"/>
            <a:r>
              <a:rPr lang="en-US" sz="1100" b="1" i="0" u="sng">
                <a:solidFill>
                  <a:srgbClr val="000000"/>
                </a:solidFill>
                <a:effectLst/>
                <a:latin typeface="+mj-lt"/>
              </a:rPr>
              <a:t>Citizen developer:</a:t>
            </a:r>
            <a:r>
              <a:rPr lang="en-US" sz="1100" b="0" i="0">
                <a:solidFill>
                  <a:srgbClr val="000000"/>
                </a:solidFill>
                <a:effectLst/>
                <a:latin typeface="+mj-lt"/>
              </a:rPr>
              <a:t> </a:t>
            </a:r>
            <a:r>
              <a:rPr lang="en-US" sz="1100" b="0" i="0">
                <a:solidFill>
                  <a:srgbClr val="000000"/>
                </a:solidFill>
                <a:effectLst/>
                <a:latin typeface="Segoe UI" panose="020B0502040204020203" pitchFamily="34" charset="0"/>
              </a:rPr>
              <a:t>Citizen developers are go-getters who seek out faster, better ways to get work done. Though development is not part of their job, they see it as an opportunity to improve processes or showcase their value at work. Citizen developers will often teach themselves how to develop apps, automations, and bots and prefer solutions they </a:t>
            </a:r>
            <a:br>
              <a:rPr lang="en-US" sz="1100" b="0" i="0">
                <a:solidFill>
                  <a:srgbClr val="000000"/>
                </a:solidFill>
                <a:effectLst/>
                <a:latin typeface="Segoe UI" panose="020B0502040204020203" pitchFamily="34" charset="0"/>
              </a:rPr>
            </a:br>
            <a:r>
              <a:rPr lang="en-US" sz="1100" b="0" i="0">
                <a:solidFill>
                  <a:srgbClr val="000000"/>
                </a:solidFill>
                <a:effectLst/>
                <a:latin typeface="Segoe UI" panose="020B0502040204020203" pitchFamily="34" charset="0"/>
              </a:rPr>
              <a:t>can learn quickly</a:t>
            </a:r>
            <a:r>
              <a:rPr lang="en-US" sz="1000" b="0" i="0">
                <a:solidFill>
                  <a:srgbClr val="000000"/>
                </a:solidFill>
                <a:effectLst/>
                <a:latin typeface="Segoe UI" panose="020B0502040204020203" pitchFamily="34" charset="0"/>
              </a:rPr>
              <a:t>. </a:t>
            </a:r>
          </a:p>
        </p:txBody>
      </p:sp>
      <p:grpSp>
        <p:nvGrpSpPr>
          <p:cNvPr id="46" name="Group 45">
            <a:extLst>
              <a:ext uri="{FF2B5EF4-FFF2-40B4-BE49-F238E27FC236}">
                <a16:creationId xmlns:a16="http://schemas.microsoft.com/office/drawing/2014/main" id="{BF27DC91-FBFE-F2BB-24AF-79CF261ABC01}"/>
              </a:ext>
              <a:ext uri="{C183D7F6-B498-43B3-948B-1728B52AA6E4}">
                <adec:decorative xmlns:adec="http://schemas.microsoft.com/office/drawing/2017/decorative" val="1"/>
              </a:ext>
            </a:extLst>
          </p:cNvPr>
          <p:cNvGrpSpPr/>
          <p:nvPr/>
        </p:nvGrpSpPr>
        <p:grpSpPr>
          <a:xfrm>
            <a:off x="2413046" y="3458766"/>
            <a:ext cx="7400924" cy="1364973"/>
            <a:chOff x="2413046" y="3288236"/>
            <a:chExt cx="7400924" cy="3501234"/>
          </a:xfrm>
        </p:grpSpPr>
        <p:cxnSp>
          <p:nvCxnSpPr>
            <p:cNvPr id="41" name="Straight Connector 40">
              <a:extLst>
                <a:ext uri="{FF2B5EF4-FFF2-40B4-BE49-F238E27FC236}">
                  <a16:creationId xmlns:a16="http://schemas.microsoft.com/office/drawing/2014/main" id="{5CC9D9C0-EE94-6A38-0204-D7EB3023FF2E}"/>
                </a:ext>
                <a:ext uri="{C183D7F6-B498-43B3-948B-1728B52AA6E4}">
                  <adec:decorative xmlns:adec="http://schemas.microsoft.com/office/drawing/2017/decorative" val="1"/>
                </a:ext>
              </a:extLst>
            </p:cNvPr>
            <p:cNvCxnSpPr>
              <a:cxnSpLocks/>
            </p:cNvCxnSpPr>
            <p:nvPr/>
          </p:nvCxnSpPr>
          <p:spPr>
            <a:xfrm>
              <a:off x="7963739" y="3288236"/>
              <a:ext cx="0" cy="3501234"/>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4F4A514-EA0A-0BB4-8AF5-0307DC7F02EB}"/>
                </a:ext>
                <a:ext uri="{C183D7F6-B498-43B3-948B-1728B52AA6E4}">
                  <adec:decorative xmlns:adec="http://schemas.microsoft.com/office/drawing/2017/decorative" val="1"/>
                </a:ext>
              </a:extLst>
            </p:cNvPr>
            <p:cNvCxnSpPr>
              <a:cxnSpLocks/>
            </p:cNvCxnSpPr>
            <p:nvPr/>
          </p:nvCxnSpPr>
          <p:spPr>
            <a:xfrm>
              <a:off x="6113508" y="3288236"/>
              <a:ext cx="0" cy="3501234"/>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6D6A11-8B21-CFA3-5867-C802584D97E9}"/>
                </a:ext>
                <a:ext uri="{C183D7F6-B498-43B3-948B-1728B52AA6E4}">
                  <adec:decorative xmlns:adec="http://schemas.microsoft.com/office/drawing/2017/decorative" val="1"/>
                </a:ext>
              </a:extLst>
            </p:cNvPr>
            <p:cNvCxnSpPr>
              <a:cxnSpLocks/>
            </p:cNvCxnSpPr>
            <p:nvPr/>
          </p:nvCxnSpPr>
          <p:spPr>
            <a:xfrm>
              <a:off x="9813970" y="3288236"/>
              <a:ext cx="0" cy="3501234"/>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C22426B-89E7-39B4-4DCB-F26BBBB32DB5}"/>
                </a:ext>
                <a:ext uri="{C183D7F6-B498-43B3-948B-1728B52AA6E4}">
                  <adec:decorative xmlns:adec="http://schemas.microsoft.com/office/drawing/2017/decorative" val="1"/>
                </a:ext>
              </a:extLst>
            </p:cNvPr>
            <p:cNvCxnSpPr>
              <a:cxnSpLocks/>
            </p:cNvCxnSpPr>
            <p:nvPr/>
          </p:nvCxnSpPr>
          <p:spPr>
            <a:xfrm>
              <a:off x="2413046" y="3288236"/>
              <a:ext cx="0" cy="3501234"/>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BF5637C-232D-C419-D00E-A1D887BCA860}"/>
                </a:ext>
                <a:ext uri="{C183D7F6-B498-43B3-948B-1728B52AA6E4}">
                  <adec:decorative xmlns:adec="http://schemas.microsoft.com/office/drawing/2017/decorative" val="1"/>
                </a:ext>
              </a:extLst>
            </p:cNvPr>
            <p:cNvCxnSpPr>
              <a:cxnSpLocks/>
            </p:cNvCxnSpPr>
            <p:nvPr/>
          </p:nvCxnSpPr>
          <p:spPr>
            <a:xfrm>
              <a:off x="4263277" y="3288236"/>
              <a:ext cx="0" cy="3501234"/>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686CC9BB-9BAC-7259-72A4-85F2FC1BCE1D}"/>
              </a:ext>
              <a:ext uri="{C183D7F6-B498-43B3-948B-1728B52AA6E4}">
                <adec:decorative xmlns:adec="http://schemas.microsoft.com/office/drawing/2017/decorative" val="1"/>
              </a:ext>
            </a:extLst>
          </p:cNvPr>
          <p:cNvSpPr/>
          <p:nvPr/>
        </p:nvSpPr>
        <p:spPr bwMode="auto">
          <a:xfrm rot="5400000">
            <a:off x="6060706" y="-4100010"/>
            <a:ext cx="110682" cy="10973981"/>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56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82F73-D29A-CA92-B958-5B3D27C765F3}"/>
              </a:ext>
            </a:extLst>
          </p:cNvPr>
          <p:cNvSpPr>
            <a:spLocks noGrp="1"/>
          </p:cNvSpPr>
          <p:nvPr>
            <p:ph type="title"/>
          </p:nvPr>
        </p:nvSpPr>
        <p:spPr>
          <a:xfrm>
            <a:off x="588263" y="457200"/>
            <a:ext cx="11018520" cy="553998"/>
          </a:xfrm>
        </p:spPr>
        <p:txBody>
          <a:bodyPr/>
          <a:lstStyle/>
          <a:p>
            <a:r>
              <a:rPr lang="en-US"/>
              <a:t>Discover low-code opportunities in key industries</a:t>
            </a:r>
          </a:p>
        </p:txBody>
      </p:sp>
      <p:sp>
        <p:nvSpPr>
          <p:cNvPr id="11" name="Rectangle 10">
            <a:extLst>
              <a:ext uri="{FF2B5EF4-FFF2-40B4-BE49-F238E27FC236}">
                <a16:creationId xmlns:a16="http://schemas.microsoft.com/office/drawing/2014/main" id="{90D889A7-B0E4-A44E-843B-6F9F49A1EC9A}"/>
              </a:ext>
              <a:ext uri="{C183D7F6-B498-43B3-948B-1728B52AA6E4}">
                <adec:decorative xmlns:adec="http://schemas.microsoft.com/office/drawing/2017/decorative" val="0"/>
              </a:ext>
            </a:extLst>
          </p:cNvPr>
          <p:cNvSpPr/>
          <p:nvPr/>
        </p:nvSpPr>
        <p:spPr bwMode="auto">
          <a:xfrm>
            <a:off x="593380" y="1168187"/>
            <a:ext cx="3379865" cy="2405909"/>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119063"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10" normalizeH="0" baseline="0" noProof="0">
                <a:ln>
                  <a:noFill/>
                </a:ln>
                <a:solidFill>
                  <a:prstClr val="black"/>
                </a:solidFill>
                <a:effectLst/>
                <a:uLnTx/>
                <a:uFillTx/>
                <a:latin typeface="Segoe UI Semibold"/>
                <a:ea typeface="+mn-ea"/>
                <a:cs typeface="Segoe UI Semibold"/>
              </a:rPr>
              <a:t>Public sector/government</a:t>
            </a:r>
            <a:endParaRPr kumimoji="0" lang="en-US" sz="1400" b="0" i="0" u="none" strike="noStrike" kern="1200" cap="none" spc="-10" normalizeH="0" baseline="0" noProof="0">
              <a:ln>
                <a:noFill/>
              </a:ln>
              <a:solidFill>
                <a:srgbClr val="282828"/>
              </a:solidFill>
              <a:effectLst/>
              <a:uLnTx/>
              <a:uFillTx/>
              <a:latin typeface="Segoe UI Semibold"/>
              <a:ea typeface="+mn-ea"/>
              <a:cs typeface="Segoe UI"/>
            </a:endParaRPr>
          </a:p>
          <a:p>
            <a:pPr marL="293688" marR="0" lvl="0" indent="-174625" fontAlgn="auto">
              <a:lnSpc>
                <a:spcPct val="100000"/>
              </a:lnSpc>
              <a:spcBef>
                <a:spcPts val="0"/>
              </a:spcBef>
              <a:spcAft>
                <a:spcPts val="400"/>
              </a:spcAft>
              <a:buClrTx/>
              <a:buSzTx/>
              <a:buFont typeface="Arial" panose="020B0604020202020204" pitchFamily="34" charset="0"/>
              <a:buChar char="•"/>
              <a:tabLst/>
              <a:defRPr/>
            </a:pPr>
            <a:r>
              <a:rPr lang="en-US" sz="1100" spc="-10">
                <a:solidFill>
                  <a:srgbClr val="282828"/>
                </a:solidFill>
                <a:latin typeface="Segoe UI"/>
                <a:cs typeface="Segoe UI"/>
              </a:rPr>
              <a:t>How do you respond to citizens’ needs today?</a:t>
            </a:r>
          </a:p>
          <a:p>
            <a:pPr marL="293688" marR="0" lvl="0" indent="-174625" fontAlgn="auto">
              <a:lnSpc>
                <a:spcPct val="100000"/>
              </a:lnSpc>
              <a:spcBef>
                <a:spcPts val="0"/>
              </a:spcBef>
              <a:spcAft>
                <a:spcPts val="400"/>
              </a:spcAft>
              <a:buClrTx/>
              <a:buSzTx/>
              <a:buFont typeface="Arial" panose="020B0604020202020204" pitchFamily="34" charset="0"/>
              <a:buChar char="•"/>
              <a:tabLst/>
              <a:defRPr/>
            </a:pPr>
            <a:r>
              <a:rPr lang="en-US" sz="1100" spc="-10">
                <a:solidFill>
                  <a:srgbClr val="282828"/>
                </a:solidFill>
                <a:latin typeface="Segoe UI"/>
                <a:cs typeface="Segoe UI"/>
              </a:rPr>
              <a:t>How do citizens alert you about an issue?</a:t>
            </a:r>
          </a:p>
          <a:p>
            <a:pPr marL="293688" marR="0" lvl="0" indent="-174625" fontAlgn="auto">
              <a:lnSpc>
                <a:spcPct val="100000"/>
              </a:lnSpc>
              <a:spcBef>
                <a:spcPts val="0"/>
              </a:spcBef>
              <a:spcAft>
                <a:spcPts val="400"/>
              </a:spcAft>
              <a:buClrTx/>
              <a:buSzTx/>
              <a:buFont typeface="Arial" panose="020B0604020202020204" pitchFamily="34" charset="0"/>
              <a:buChar char="•"/>
              <a:tabLst/>
              <a:defRPr/>
            </a:pPr>
            <a:r>
              <a:rPr lang="en-US" sz="1100" spc="-10">
                <a:solidFill>
                  <a:srgbClr val="282828"/>
                </a:solidFill>
                <a:latin typeface="Segoe UI"/>
                <a:cs typeface="Segoe UI"/>
              </a:rPr>
              <a:t>How do government employees keep track of things like social work cases or work orders?</a:t>
            </a:r>
          </a:p>
        </p:txBody>
      </p:sp>
      <p:sp>
        <p:nvSpPr>
          <p:cNvPr id="18" name="Rectangle 17">
            <a:extLst>
              <a:ext uri="{FF2B5EF4-FFF2-40B4-BE49-F238E27FC236}">
                <a16:creationId xmlns:a16="http://schemas.microsoft.com/office/drawing/2014/main" id="{E418D6D1-63F1-62F8-114C-DB850C35A3A5}"/>
              </a:ext>
              <a:ext uri="{C183D7F6-B498-43B3-948B-1728B52AA6E4}">
                <adec:decorative xmlns:adec="http://schemas.microsoft.com/office/drawing/2017/decorative" val="0"/>
              </a:ext>
            </a:extLst>
          </p:cNvPr>
          <p:cNvSpPr/>
          <p:nvPr/>
        </p:nvSpPr>
        <p:spPr bwMode="auto">
          <a:xfrm>
            <a:off x="4364601" y="1168187"/>
            <a:ext cx="3379865" cy="2405909"/>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119063"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10" normalizeH="0" baseline="0" noProof="0" dirty="0">
                <a:ln>
                  <a:noFill/>
                </a:ln>
                <a:solidFill>
                  <a:prstClr val="black"/>
                </a:solidFill>
                <a:effectLst/>
                <a:uLnTx/>
                <a:uFillTx/>
                <a:latin typeface="Segoe UI Semibold"/>
                <a:ea typeface="+mn-ea"/>
                <a:cs typeface="Segoe UI Semibold"/>
              </a:rPr>
              <a:t>Finance</a:t>
            </a:r>
            <a:endParaRPr kumimoji="0" lang="en-US" sz="1400" b="0" i="0" u="none" strike="noStrike" kern="1200" cap="none" spc="-10" normalizeH="0" baseline="0" noProof="0" dirty="0">
              <a:ln>
                <a:noFill/>
              </a:ln>
              <a:solidFill>
                <a:srgbClr val="282828"/>
              </a:solidFill>
              <a:effectLst/>
              <a:uLnTx/>
              <a:uFillTx/>
              <a:latin typeface="Segoe UI Semibold"/>
              <a:ea typeface="+mn-ea"/>
              <a:cs typeface="Segoe UI"/>
            </a:endParaRPr>
          </a:p>
          <a:p>
            <a:pPr marL="293688" indent="-174625">
              <a:spcAft>
                <a:spcPts val="400"/>
              </a:spcAft>
              <a:buFont typeface="Arial" panose="020B0604020202020204" pitchFamily="34" charset="0"/>
              <a:buChar char="•"/>
              <a:defRPr/>
            </a:pPr>
            <a:r>
              <a:rPr lang="en-US" sz="1100" spc="-10" dirty="0">
                <a:solidFill>
                  <a:srgbClr val="282828"/>
                </a:solidFill>
                <a:latin typeface="Segoe UI"/>
                <a:cs typeface="Segoe UI"/>
              </a:rPr>
              <a:t>How are you balancing compliance with accelerating sales of financial services?</a:t>
            </a:r>
          </a:p>
          <a:p>
            <a:pPr marL="293688" indent="-174625">
              <a:spcAft>
                <a:spcPts val="400"/>
              </a:spcAft>
              <a:buFont typeface="Arial" panose="020B0604020202020204" pitchFamily="34" charset="0"/>
              <a:buChar char="•"/>
              <a:defRPr/>
            </a:pPr>
            <a:r>
              <a:rPr lang="en-US" sz="1100" spc="-10" dirty="0">
                <a:solidFill>
                  <a:srgbClr val="282828"/>
                </a:solidFill>
                <a:latin typeface="Segoe UI"/>
                <a:cs typeface="Segoe UI"/>
              </a:rPr>
              <a:t>What systems do you use to track loan applications or insurance claims?</a:t>
            </a:r>
          </a:p>
          <a:p>
            <a:pPr marL="293688" indent="-174625">
              <a:spcAft>
                <a:spcPts val="400"/>
              </a:spcAft>
              <a:buFont typeface="Arial" panose="020B0604020202020204" pitchFamily="34" charset="0"/>
              <a:buChar char="•"/>
              <a:defRPr/>
            </a:pPr>
            <a:r>
              <a:rPr lang="en-US" sz="1100" spc="-10" dirty="0">
                <a:solidFill>
                  <a:srgbClr val="282828"/>
                </a:solidFill>
                <a:latin typeface="Segoe UI"/>
                <a:cs typeface="Segoe UI"/>
              </a:rPr>
              <a:t>How do you empower customers to self-serve, i.e., online banking?</a:t>
            </a:r>
          </a:p>
        </p:txBody>
      </p:sp>
      <p:sp>
        <p:nvSpPr>
          <p:cNvPr id="19" name="Rectangle 18">
            <a:extLst>
              <a:ext uri="{FF2B5EF4-FFF2-40B4-BE49-F238E27FC236}">
                <a16:creationId xmlns:a16="http://schemas.microsoft.com/office/drawing/2014/main" id="{F3FC37BA-4E3C-997A-8CF7-7DF5175E21F2}"/>
              </a:ext>
              <a:ext uri="{C183D7F6-B498-43B3-948B-1728B52AA6E4}">
                <adec:decorative xmlns:adec="http://schemas.microsoft.com/office/drawing/2017/decorative" val="0"/>
              </a:ext>
            </a:extLst>
          </p:cNvPr>
          <p:cNvSpPr/>
          <p:nvPr/>
        </p:nvSpPr>
        <p:spPr bwMode="auto">
          <a:xfrm>
            <a:off x="8135822" y="1168187"/>
            <a:ext cx="3379865" cy="2405909"/>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119063"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10" normalizeH="0" baseline="0" noProof="0">
                <a:ln>
                  <a:noFill/>
                </a:ln>
                <a:solidFill>
                  <a:prstClr val="black"/>
                </a:solidFill>
                <a:effectLst/>
                <a:uLnTx/>
                <a:uFillTx/>
                <a:latin typeface="Segoe UI Semibold"/>
                <a:ea typeface="+mn-ea"/>
                <a:cs typeface="Segoe UI Semibold"/>
              </a:rPr>
              <a:t>Healthcare</a:t>
            </a:r>
            <a:endParaRPr kumimoji="0" lang="en-US" sz="1400" b="0" i="0" u="none" strike="noStrike" kern="1200" cap="none" spc="-10" normalizeH="0" baseline="0" noProof="0">
              <a:ln>
                <a:noFill/>
              </a:ln>
              <a:solidFill>
                <a:srgbClr val="282828"/>
              </a:solidFill>
              <a:effectLst/>
              <a:uLnTx/>
              <a:uFillTx/>
              <a:latin typeface="Segoe UI Semibold"/>
              <a:ea typeface="+mn-ea"/>
              <a:cs typeface="Segoe UI"/>
            </a:endParaRP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does your patient intake process work? What would you like to be digital? </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 healthcare staff handle shift management? </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 you track the status of patients today? What other details would you like to know?</a:t>
            </a:r>
          </a:p>
        </p:txBody>
      </p:sp>
      <p:sp>
        <p:nvSpPr>
          <p:cNvPr id="22" name="Rectangle 21">
            <a:extLst>
              <a:ext uri="{FF2B5EF4-FFF2-40B4-BE49-F238E27FC236}">
                <a16:creationId xmlns:a16="http://schemas.microsoft.com/office/drawing/2014/main" id="{A60D16DE-931A-FB2A-4BC2-CC6E8ECC16E5}"/>
              </a:ext>
              <a:ext uri="{C183D7F6-B498-43B3-948B-1728B52AA6E4}">
                <adec:decorative xmlns:adec="http://schemas.microsoft.com/office/drawing/2017/decorative" val="0"/>
              </a:ext>
            </a:extLst>
          </p:cNvPr>
          <p:cNvSpPr/>
          <p:nvPr/>
        </p:nvSpPr>
        <p:spPr bwMode="auto">
          <a:xfrm>
            <a:off x="593380" y="3787136"/>
            <a:ext cx="3379865" cy="2405909"/>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119063"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10" normalizeH="0" baseline="0" noProof="0">
                <a:ln>
                  <a:noFill/>
                </a:ln>
                <a:solidFill>
                  <a:prstClr val="black"/>
                </a:solidFill>
                <a:effectLst/>
                <a:uLnTx/>
                <a:uFillTx/>
                <a:latin typeface="Segoe UI Semibold"/>
                <a:ea typeface="+mn-ea"/>
                <a:cs typeface="Segoe UI Semibold"/>
              </a:rPr>
              <a:t>Energy</a:t>
            </a:r>
            <a:endParaRPr kumimoji="0" lang="en-US" sz="1400" b="0" i="0" u="none" strike="noStrike" kern="1200" cap="none" spc="-10" normalizeH="0" baseline="0" noProof="0">
              <a:ln>
                <a:noFill/>
              </a:ln>
              <a:solidFill>
                <a:srgbClr val="282828"/>
              </a:solidFill>
              <a:effectLst/>
              <a:uLnTx/>
              <a:uFillTx/>
              <a:latin typeface="Segoe UI Semibold"/>
              <a:ea typeface="+mn-ea"/>
              <a:cs typeface="Segoe UI"/>
            </a:endParaRP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What is your process for logging safety inspections?</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 you track equipment and </a:t>
            </a:r>
            <a:br>
              <a:rPr lang="en-US" sz="1100" spc="-10">
                <a:solidFill>
                  <a:srgbClr val="282828"/>
                </a:solidFill>
                <a:latin typeface="Segoe UI"/>
                <a:cs typeface="Segoe UI"/>
              </a:rPr>
            </a:br>
            <a:r>
              <a:rPr lang="en-US" sz="1100" spc="-10">
                <a:solidFill>
                  <a:srgbClr val="282828"/>
                </a:solidFill>
                <a:latin typeface="Segoe UI"/>
                <a:cs typeface="Segoe UI"/>
              </a:rPr>
              <a:t>machinery servicing? </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 users register for services, pay bills, and submit requests? </a:t>
            </a:r>
          </a:p>
        </p:txBody>
      </p:sp>
      <p:sp>
        <p:nvSpPr>
          <p:cNvPr id="23" name="Rectangle 22">
            <a:extLst>
              <a:ext uri="{FF2B5EF4-FFF2-40B4-BE49-F238E27FC236}">
                <a16:creationId xmlns:a16="http://schemas.microsoft.com/office/drawing/2014/main" id="{929625AB-9509-27E4-5B67-802D1B02EEED}"/>
              </a:ext>
              <a:ext uri="{C183D7F6-B498-43B3-948B-1728B52AA6E4}">
                <adec:decorative xmlns:adec="http://schemas.microsoft.com/office/drawing/2017/decorative" val="0"/>
              </a:ext>
            </a:extLst>
          </p:cNvPr>
          <p:cNvSpPr/>
          <p:nvPr/>
        </p:nvSpPr>
        <p:spPr bwMode="auto">
          <a:xfrm>
            <a:off x="4364600" y="3787136"/>
            <a:ext cx="3379865" cy="2405909"/>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119063"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10" normalizeH="0" baseline="0" noProof="0">
                <a:ln>
                  <a:noFill/>
                </a:ln>
                <a:solidFill>
                  <a:prstClr val="black"/>
                </a:solidFill>
                <a:effectLst/>
                <a:uLnTx/>
                <a:uFillTx/>
                <a:latin typeface="Segoe UI Semibold"/>
                <a:ea typeface="+mn-ea"/>
                <a:cs typeface="Segoe UI Semibold"/>
              </a:rPr>
              <a:t>Retail</a:t>
            </a:r>
            <a:endParaRPr kumimoji="0" lang="en-US" sz="1400" b="0" i="0" u="none" strike="noStrike" kern="1200" cap="none" spc="-10" normalizeH="0" baseline="0" noProof="0">
              <a:ln>
                <a:noFill/>
              </a:ln>
              <a:solidFill>
                <a:srgbClr val="282828"/>
              </a:solidFill>
              <a:effectLst/>
              <a:uLnTx/>
              <a:uFillTx/>
              <a:latin typeface="Segoe UI Semibold"/>
              <a:ea typeface="+mn-ea"/>
              <a:cs typeface="Segoe UI"/>
            </a:endParaRP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 you connect your checkout functionality with your frontend UI?</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 you track order fulfillment?</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What’s your vision for product recommendations? </a:t>
            </a:r>
          </a:p>
        </p:txBody>
      </p:sp>
      <p:sp>
        <p:nvSpPr>
          <p:cNvPr id="24" name="Rectangle 23">
            <a:extLst>
              <a:ext uri="{FF2B5EF4-FFF2-40B4-BE49-F238E27FC236}">
                <a16:creationId xmlns:a16="http://schemas.microsoft.com/office/drawing/2014/main" id="{337446E5-66EE-3815-0C96-BFC6F631E7F2}"/>
              </a:ext>
              <a:ext uri="{C183D7F6-B498-43B3-948B-1728B52AA6E4}">
                <adec:decorative xmlns:adec="http://schemas.microsoft.com/office/drawing/2017/decorative" val="0"/>
              </a:ext>
            </a:extLst>
          </p:cNvPr>
          <p:cNvSpPr/>
          <p:nvPr/>
        </p:nvSpPr>
        <p:spPr bwMode="auto">
          <a:xfrm>
            <a:off x="8135822" y="3787136"/>
            <a:ext cx="3379865" cy="2405909"/>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119063" marR="0" lvl="0" indent="0" algn="l" defTabSz="914400" rtl="0" eaLnBrk="1" fontAlgn="auto" latinLnBrk="0" hangingPunct="1">
              <a:lnSpc>
                <a:spcPct val="100000"/>
              </a:lnSpc>
              <a:spcBef>
                <a:spcPts val="600"/>
              </a:spcBef>
              <a:spcAft>
                <a:spcPts val="600"/>
              </a:spcAft>
              <a:buClrTx/>
              <a:buSzTx/>
              <a:buFontTx/>
              <a:buNone/>
              <a:tabLst/>
              <a:defRPr/>
            </a:pPr>
            <a:r>
              <a:rPr kumimoji="0" lang="en-US" sz="1400" b="1" i="0" u="none" strike="noStrike" kern="1200" cap="none" spc="-10" normalizeH="0" baseline="0" noProof="0">
                <a:ln>
                  <a:noFill/>
                </a:ln>
                <a:solidFill>
                  <a:prstClr val="black"/>
                </a:solidFill>
                <a:effectLst/>
                <a:uLnTx/>
                <a:uFillTx/>
                <a:latin typeface="Segoe UI Semibold"/>
                <a:ea typeface="+mn-ea"/>
                <a:cs typeface="Segoe UI Semibold"/>
              </a:rPr>
              <a:t>Manufacturing</a:t>
            </a:r>
            <a:endParaRPr kumimoji="0" lang="en-US" sz="1400" b="0" i="0" u="none" strike="noStrike" kern="1200" cap="none" spc="-10" normalizeH="0" baseline="0" noProof="0">
              <a:ln>
                <a:noFill/>
              </a:ln>
              <a:solidFill>
                <a:srgbClr val="282828"/>
              </a:solidFill>
              <a:effectLst/>
              <a:uLnTx/>
              <a:uFillTx/>
              <a:latin typeface="Segoe UI Semibold"/>
              <a:ea typeface="+mn-ea"/>
              <a:cs typeface="Segoe UI"/>
            </a:endParaRP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do you identify supply chain roadblocks today?</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Which factory operations rely on paper and what would you like to digitize?</a:t>
            </a:r>
          </a:p>
          <a:p>
            <a:pPr marL="293688" indent="-174625">
              <a:spcAft>
                <a:spcPts val="400"/>
              </a:spcAft>
              <a:buFont typeface="Arial" panose="020B0604020202020204" pitchFamily="34" charset="0"/>
              <a:buChar char="•"/>
              <a:defRPr/>
            </a:pPr>
            <a:r>
              <a:rPr lang="en-US" sz="1100" spc="-10">
                <a:solidFill>
                  <a:srgbClr val="282828"/>
                </a:solidFill>
                <a:latin typeface="Segoe UI"/>
                <a:cs typeface="Segoe UI"/>
              </a:rPr>
              <a:t>How have you implemented predictive maintenance?</a:t>
            </a:r>
          </a:p>
        </p:txBody>
      </p:sp>
      <p:sp>
        <p:nvSpPr>
          <p:cNvPr id="12" name="Rectangle 11">
            <a:extLst>
              <a:ext uri="{FF2B5EF4-FFF2-40B4-BE49-F238E27FC236}">
                <a16:creationId xmlns:a16="http://schemas.microsoft.com/office/drawing/2014/main" id="{191229A1-827B-D0C6-7A5B-34FF39E500EB}"/>
              </a:ext>
              <a:ext uri="{C183D7F6-B498-43B3-948B-1728B52AA6E4}">
                <adec:decorative xmlns:adec="http://schemas.microsoft.com/office/drawing/2017/decorative" val="1"/>
              </a:ext>
            </a:extLst>
          </p:cNvPr>
          <p:cNvSpPr/>
          <p:nvPr/>
        </p:nvSpPr>
        <p:spPr bwMode="auto">
          <a:xfrm>
            <a:off x="593380" y="1168187"/>
            <a:ext cx="110682" cy="2404895"/>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5FBF3C3B-0A0C-4956-71C0-55197CAB9507}"/>
              </a:ext>
              <a:ext uri="{C183D7F6-B498-43B3-948B-1728B52AA6E4}">
                <adec:decorative xmlns:adec="http://schemas.microsoft.com/office/drawing/2017/decorative" val="1"/>
              </a:ext>
            </a:extLst>
          </p:cNvPr>
          <p:cNvSpPr/>
          <p:nvPr/>
        </p:nvSpPr>
        <p:spPr bwMode="auto">
          <a:xfrm>
            <a:off x="4372003" y="1168187"/>
            <a:ext cx="110682" cy="2404895"/>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8FA59B72-D203-E39F-D1BC-A39537FC5C5F}"/>
              </a:ext>
              <a:ext uri="{C183D7F6-B498-43B3-948B-1728B52AA6E4}">
                <adec:decorative xmlns:adec="http://schemas.microsoft.com/office/drawing/2017/decorative" val="1"/>
              </a:ext>
            </a:extLst>
          </p:cNvPr>
          <p:cNvSpPr/>
          <p:nvPr/>
        </p:nvSpPr>
        <p:spPr bwMode="auto">
          <a:xfrm>
            <a:off x="8137180" y="1168187"/>
            <a:ext cx="110682" cy="2404895"/>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CCE1E956-E78A-E892-AD1A-C8F72826FA44}"/>
              </a:ext>
              <a:ext uri="{C183D7F6-B498-43B3-948B-1728B52AA6E4}">
                <adec:decorative xmlns:adec="http://schemas.microsoft.com/office/drawing/2017/decorative" val="1"/>
              </a:ext>
            </a:extLst>
          </p:cNvPr>
          <p:cNvSpPr/>
          <p:nvPr/>
        </p:nvSpPr>
        <p:spPr bwMode="auto">
          <a:xfrm>
            <a:off x="593380" y="3793541"/>
            <a:ext cx="110682" cy="2404895"/>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25">
            <a:extLst>
              <a:ext uri="{FF2B5EF4-FFF2-40B4-BE49-F238E27FC236}">
                <a16:creationId xmlns:a16="http://schemas.microsoft.com/office/drawing/2014/main" id="{8D556959-ABE7-A083-F62C-61F241C909C9}"/>
              </a:ext>
              <a:ext uri="{C183D7F6-B498-43B3-948B-1728B52AA6E4}">
                <adec:decorative xmlns:adec="http://schemas.microsoft.com/office/drawing/2017/decorative" val="1"/>
              </a:ext>
            </a:extLst>
          </p:cNvPr>
          <p:cNvSpPr/>
          <p:nvPr/>
        </p:nvSpPr>
        <p:spPr bwMode="auto">
          <a:xfrm>
            <a:off x="4372003" y="3793541"/>
            <a:ext cx="110682" cy="2404895"/>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CAAE428F-A2BC-90EE-D55B-285D20BBAC63}"/>
              </a:ext>
              <a:ext uri="{C183D7F6-B498-43B3-948B-1728B52AA6E4}">
                <adec:decorative xmlns:adec="http://schemas.microsoft.com/office/drawing/2017/decorative" val="1"/>
              </a:ext>
            </a:extLst>
          </p:cNvPr>
          <p:cNvSpPr/>
          <p:nvPr/>
        </p:nvSpPr>
        <p:spPr bwMode="auto">
          <a:xfrm>
            <a:off x="8137180" y="3793541"/>
            <a:ext cx="110682" cy="2404895"/>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Manufacturing_E99C">
            <a:extLst>
              <a:ext uri="{FF2B5EF4-FFF2-40B4-BE49-F238E27FC236}">
                <a16:creationId xmlns:a16="http://schemas.microsoft.com/office/drawing/2014/main" id="{3E3E353B-5BEB-6DFD-7610-79D6D05E23CA}"/>
              </a:ext>
              <a:ext uri="{C183D7F6-B498-43B3-948B-1728B52AA6E4}">
                <adec:decorative xmlns:adec="http://schemas.microsoft.com/office/drawing/2017/decorative" val="1"/>
              </a:ext>
            </a:extLst>
          </p:cNvPr>
          <p:cNvSpPr>
            <a:spLocks noChangeAspect="1" noEditPoints="1"/>
          </p:cNvSpPr>
          <p:nvPr/>
        </p:nvSpPr>
        <p:spPr bwMode="auto">
          <a:xfrm>
            <a:off x="8449298" y="3937906"/>
            <a:ext cx="452655" cy="442488"/>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770180"/>
              </a:solidFill>
              <a:effectLst/>
              <a:uLnTx/>
              <a:uFillTx/>
              <a:latin typeface="Segoe UI"/>
              <a:ea typeface="+mn-ea"/>
              <a:cs typeface="+mn-cs"/>
            </a:endParaRPr>
          </a:p>
        </p:txBody>
      </p:sp>
      <p:sp>
        <p:nvSpPr>
          <p:cNvPr id="29" name="building_9">
            <a:extLst>
              <a:ext uri="{FF2B5EF4-FFF2-40B4-BE49-F238E27FC236}">
                <a16:creationId xmlns:a16="http://schemas.microsoft.com/office/drawing/2014/main" id="{94EBED90-BE57-97A9-6AE6-DBE936F21D8D}"/>
              </a:ext>
              <a:ext uri="{C183D7F6-B498-43B3-948B-1728B52AA6E4}">
                <adec:decorative xmlns:adec="http://schemas.microsoft.com/office/drawing/2017/decorative" val="1"/>
              </a:ext>
            </a:extLst>
          </p:cNvPr>
          <p:cNvSpPr>
            <a:spLocks noChangeAspect="1" noEditPoints="1"/>
          </p:cNvSpPr>
          <p:nvPr/>
        </p:nvSpPr>
        <p:spPr bwMode="auto">
          <a:xfrm>
            <a:off x="920915" y="1302972"/>
            <a:ext cx="410343" cy="418337"/>
          </a:xfrm>
          <a:custGeom>
            <a:avLst/>
            <a:gdLst>
              <a:gd name="T0" fmla="*/ 337 w 462"/>
              <a:gd name="T1" fmla="*/ 130 h 471"/>
              <a:gd name="T2" fmla="*/ 462 w 462"/>
              <a:gd name="T3" fmla="*/ 194 h 471"/>
              <a:gd name="T4" fmla="*/ 0 w 462"/>
              <a:gd name="T5" fmla="*/ 194 h 471"/>
              <a:gd name="T6" fmla="*/ 231 w 462"/>
              <a:gd name="T7" fmla="*/ 78 h 471"/>
              <a:gd name="T8" fmla="*/ 337 w 462"/>
              <a:gd name="T9" fmla="*/ 130 h 471"/>
              <a:gd name="T10" fmla="*/ 37 w 462"/>
              <a:gd name="T11" fmla="*/ 434 h 471"/>
              <a:gd name="T12" fmla="*/ 24 w 462"/>
              <a:gd name="T13" fmla="*/ 471 h 471"/>
              <a:gd name="T14" fmla="*/ 439 w 462"/>
              <a:gd name="T15" fmla="*/ 471 h 471"/>
              <a:gd name="T16" fmla="*/ 411 w 462"/>
              <a:gd name="T17" fmla="*/ 399 h 471"/>
              <a:gd name="T18" fmla="*/ 51 w 462"/>
              <a:gd name="T19" fmla="*/ 399 h 471"/>
              <a:gd name="T20" fmla="*/ 37 w 462"/>
              <a:gd name="T21" fmla="*/ 434 h 471"/>
              <a:gd name="T22" fmla="*/ 51 w 462"/>
              <a:gd name="T23" fmla="*/ 399 h 471"/>
              <a:gd name="T24" fmla="*/ 51 w 462"/>
              <a:gd name="T25" fmla="*/ 194 h 471"/>
              <a:gd name="T26" fmla="*/ 411 w 462"/>
              <a:gd name="T27" fmla="*/ 399 h 471"/>
              <a:gd name="T28" fmla="*/ 411 w 462"/>
              <a:gd name="T29" fmla="*/ 194 h 471"/>
              <a:gd name="T30" fmla="*/ 351 w 462"/>
              <a:gd name="T31" fmla="*/ 399 h 471"/>
              <a:gd name="T32" fmla="*/ 351 w 462"/>
              <a:gd name="T33" fmla="*/ 194 h 471"/>
              <a:gd name="T34" fmla="*/ 292 w 462"/>
              <a:gd name="T35" fmla="*/ 399 h 471"/>
              <a:gd name="T36" fmla="*/ 292 w 462"/>
              <a:gd name="T37" fmla="*/ 194 h 471"/>
              <a:gd name="T38" fmla="*/ 231 w 462"/>
              <a:gd name="T39" fmla="*/ 399 h 471"/>
              <a:gd name="T40" fmla="*/ 231 w 462"/>
              <a:gd name="T41" fmla="*/ 194 h 471"/>
              <a:gd name="T42" fmla="*/ 171 w 462"/>
              <a:gd name="T43" fmla="*/ 399 h 471"/>
              <a:gd name="T44" fmla="*/ 171 w 462"/>
              <a:gd name="T45" fmla="*/ 194 h 471"/>
              <a:gd name="T46" fmla="*/ 112 w 462"/>
              <a:gd name="T47" fmla="*/ 399 h 471"/>
              <a:gd name="T48" fmla="*/ 112 w 462"/>
              <a:gd name="T49" fmla="*/ 194 h 471"/>
              <a:gd name="T50" fmla="*/ 233 w 462"/>
              <a:gd name="T51" fmla="*/ 39 h 471"/>
              <a:gd name="T52" fmla="*/ 299 w 462"/>
              <a:gd name="T53" fmla="*/ 39 h 471"/>
              <a:gd name="T54" fmla="*/ 299 w 462"/>
              <a:gd name="T55" fmla="*/ 0 h 471"/>
              <a:gd name="T56" fmla="*/ 231 w 462"/>
              <a:gd name="T57" fmla="*/ 0 h 471"/>
              <a:gd name="T58" fmla="*/ 231 w 462"/>
              <a:gd name="T59" fmla="*/ 7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71">
                <a:moveTo>
                  <a:pt x="337" y="130"/>
                </a:moveTo>
                <a:lnTo>
                  <a:pt x="462" y="194"/>
                </a:lnTo>
                <a:lnTo>
                  <a:pt x="0" y="194"/>
                </a:lnTo>
                <a:lnTo>
                  <a:pt x="231" y="78"/>
                </a:lnTo>
                <a:lnTo>
                  <a:pt x="337" y="130"/>
                </a:lnTo>
                <a:moveTo>
                  <a:pt x="37" y="434"/>
                </a:moveTo>
                <a:lnTo>
                  <a:pt x="24" y="471"/>
                </a:lnTo>
                <a:lnTo>
                  <a:pt x="439" y="471"/>
                </a:lnTo>
                <a:lnTo>
                  <a:pt x="411" y="399"/>
                </a:lnTo>
                <a:lnTo>
                  <a:pt x="51" y="399"/>
                </a:lnTo>
                <a:lnTo>
                  <a:pt x="37" y="434"/>
                </a:lnTo>
                <a:moveTo>
                  <a:pt x="51" y="399"/>
                </a:moveTo>
                <a:lnTo>
                  <a:pt x="51" y="194"/>
                </a:lnTo>
                <a:moveTo>
                  <a:pt x="411" y="399"/>
                </a:moveTo>
                <a:lnTo>
                  <a:pt x="411" y="194"/>
                </a:lnTo>
                <a:moveTo>
                  <a:pt x="351" y="399"/>
                </a:moveTo>
                <a:lnTo>
                  <a:pt x="351" y="194"/>
                </a:lnTo>
                <a:moveTo>
                  <a:pt x="292" y="399"/>
                </a:moveTo>
                <a:lnTo>
                  <a:pt x="292" y="194"/>
                </a:lnTo>
                <a:moveTo>
                  <a:pt x="231" y="399"/>
                </a:moveTo>
                <a:lnTo>
                  <a:pt x="231" y="194"/>
                </a:lnTo>
                <a:moveTo>
                  <a:pt x="171" y="399"/>
                </a:moveTo>
                <a:lnTo>
                  <a:pt x="171" y="194"/>
                </a:lnTo>
                <a:moveTo>
                  <a:pt x="112" y="399"/>
                </a:moveTo>
                <a:lnTo>
                  <a:pt x="112" y="194"/>
                </a:lnTo>
                <a:moveTo>
                  <a:pt x="233" y="39"/>
                </a:moveTo>
                <a:lnTo>
                  <a:pt x="299" y="39"/>
                </a:lnTo>
                <a:lnTo>
                  <a:pt x="299" y="0"/>
                </a:lnTo>
                <a:lnTo>
                  <a:pt x="231" y="0"/>
                </a:lnTo>
                <a:lnTo>
                  <a:pt x="231" y="78"/>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0" name="plug">
            <a:extLst>
              <a:ext uri="{FF2B5EF4-FFF2-40B4-BE49-F238E27FC236}">
                <a16:creationId xmlns:a16="http://schemas.microsoft.com/office/drawing/2014/main" id="{952D2681-3F0C-ECC7-8C97-E026237F02B6}"/>
              </a:ext>
              <a:ext uri="{C183D7F6-B498-43B3-948B-1728B52AA6E4}">
                <adec:decorative xmlns:adec="http://schemas.microsoft.com/office/drawing/2017/decorative" val="1"/>
              </a:ext>
            </a:extLst>
          </p:cNvPr>
          <p:cNvSpPr>
            <a:spLocks noChangeAspect="1" noEditPoints="1"/>
          </p:cNvSpPr>
          <p:nvPr/>
        </p:nvSpPr>
        <p:spPr bwMode="auto">
          <a:xfrm>
            <a:off x="920915" y="3949982"/>
            <a:ext cx="441338" cy="418337"/>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1" name="ShoppingCart_E7BF">
            <a:extLst>
              <a:ext uri="{FF2B5EF4-FFF2-40B4-BE49-F238E27FC236}">
                <a16:creationId xmlns:a16="http://schemas.microsoft.com/office/drawing/2014/main" id="{2306C48C-F75A-6A7C-C14F-FB626D84ADE9}"/>
              </a:ext>
              <a:ext uri="{C183D7F6-B498-43B3-948B-1728B52AA6E4}">
                <adec:decorative xmlns:adec="http://schemas.microsoft.com/office/drawing/2017/decorative" val="1"/>
              </a:ext>
            </a:extLst>
          </p:cNvPr>
          <p:cNvSpPr>
            <a:spLocks noChangeAspect="1" noEditPoints="1"/>
          </p:cNvSpPr>
          <p:nvPr/>
        </p:nvSpPr>
        <p:spPr bwMode="auto">
          <a:xfrm>
            <a:off x="4738051" y="3937906"/>
            <a:ext cx="520358" cy="442488"/>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2" name="Freeform 31">
            <a:extLst>
              <a:ext uri="{FF2B5EF4-FFF2-40B4-BE49-F238E27FC236}">
                <a16:creationId xmlns:a16="http://schemas.microsoft.com/office/drawing/2014/main" id="{934FC6CB-433B-D8E0-D631-02ED9C52FA76}"/>
              </a:ext>
              <a:ext uri="{C183D7F6-B498-43B3-948B-1728B52AA6E4}">
                <adec:decorative xmlns:adec="http://schemas.microsoft.com/office/drawing/2017/decorative" val="1"/>
              </a:ext>
            </a:extLst>
          </p:cNvPr>
          <p:cNvSpPr>
            <a:spLocks noChangeAspect="1"/>
          </p:cNvSpPr>
          <p:nvPr/>
        </p:nvSpPr>
        <p:spPr bwMode="auto">
          <a:xfrm>
            <a:off x="8449298" y="1302972"/>
            <a:ext cx="494002" cy="418337"/>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4" name="money_2">
            <a:extLst>
              <a:ext uri="{FF2B5EF4-FFF2-40B4-BE49-F238E27FC236}">
                <a16:creationId xmlns:a16="http://schemas.microsoft.com/office/drawing/2014/main" id="{6220D8B0-558E-DBFB-B8AC-0F4A7FD4921D}"/>
              </a:ext>
              <a:ext uri="{C183D7F6-B498-43B3-948B-1728B52AA6E4}">
                <adec:decorative xmlns:adec="http://schemas.microsoft.com/office/drawing/2017/decorative" val="1"/>
              </a:ext>
            </a:extLst>
          </p:cNvPr>
          <p:cNvSpPr>
            <a:spLocks noChangeAspect="1" noEditPoints="1"/>
          </p:cNvSpPr>
          <p:nvPr/>
        </p:nvSpPr>
        <p:spPr bwMode="auto">
          <a:xfrm>
            <a:off x="4684121" y="1295812"/>
            <a:ext cx="410343" cy="432657"/>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9050"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 name="TextBox 1">
            <a:extLst>
              <a:ext uri="{FF2B5EF4-FFF2-40B4-BE49-F238E27FC236}">
                <a16:creationId xmlns:a16="http://schemas.microsoft.com/office/drawing/2014/main" id="{F1A448F3-69F4-75D1-BAF1-8DC460B95BF6}"/>
              </a:ext>
            </a:extLst>
          </p:cNvPr>
          <p:cNvSpPr txBox="1"/>
          <p:nvPr/>
        </p:nvSpPr>
        <p:spPr>
          <a:xfrm>
            <a:off x="588263" y="6385996"/>
            <a:ext cx="10146792" cy="218906"/>
          </a:xfrm>
          <a:prstGeom prst="rect">
            <a:avLst/>
          </a:prstGeom>
          <a:noFill/>
        </p:spPr>
        <p:txBody>
          <a:bodyPr wrap="square" lIns="0" tIns="0" rIns="0" bIns="0">
            <a:spAutoFit/>
          </a:bodyPr>
          <a:lstStyle/>
          <a:p>
            <a:pPr>
              <a:lnSpc>
                <a:spcPct val="107000"/>
              </a:lnSpc>
              <a:spcAft>
                <a:spcPts val="800"/>
              </a:spcAft>
            </a:pPr>
            <a:r>
              <a:rPr lang="en-US" sz="1400">
                <a:effectLst/>
                <a:latin typeface="Segoe UI" panose="020B0502040204020203" pitchFamily="34" charset="0"/>
                <a:ea typeface="SimSun" panose="02010600030101010101" pitchFamily="2" charset="-122"/>
                <a:cs typeface="Arial" panose="020B0604020202020204" pitchFamily="34" charset="0"/>
              </a:rPr>
              <a:t>Find industry specific decks: </a:t>
            </a:r>
            <a:r>
              <a:rPr lang="en-US" sz="1400" u="sng">
                <a:solidFill>
                  <a:srgbClr val="0563C1"/>
                </a:solidFill>
                <a:effectLst/>
                <a:latin typeface="Segoe UI" panose="020B0502040204020203" pitchFamily="34" charset="0"/>
                <a:ea typeface="SimSun" panose="02010600030101010101" pitchFamily="2" charset="-122"/>
                <a:cs typeface="Arial" panose="020B0604020202020204" pitchFamily="34" charset="0"/>
                <a:hlinkClick r:id="rId3"/>
              </a:rPr>
              <a:t>Power Apps</a:t>
            </a:r>
            <a:r>
              <a:rPr lang="en-US" sz="1400">
                <a:latin typeface="Segoe UI" panose="020B0502040204020203" pitchFamily="34" charset="0"/>
                <a:ea typeface="SimSun" panose="02010600030101010101" pitchFamily="2" charset="-122"/>
                <a:cs typeface="Arial" panose="020B0604020202020204" pitchFamily="34" charset="0"/>
              </a:rPr>
              <a:t>  |  </a:t>
            </a:r>
            <a:r>
              <a:rPr lang="en-US" sz="1400">
                <a:effectLst/>
                <a:latin typeface="Segoe UI" panose="020B0502040204020203" pitchFamily="34" charset="0"/>
                <a:ea typeface="SimSun" panose="02010600030101010101" pitchFamily="2" charset="-122"/>
                <a:cs typeface="Arial" panose="020B0604020202020204" pitchFamily="34" charset="0"/>
                <a:hlinkClick r:id="rId4"/>
              </a:rPr>
              <a:t>Power Automate</a:t>
            </a:r>
            <a:r>
              <a:rPr lang="en-US" sz="1400">
                <a:effectLst/>
                <a:latin typeface="Segoe UI" panose="020B0502040204020203" pitchFamily="34" charset="0"/>
                <a:ea typeface="SimSun" panose="02010600030101010101" pitchFamily="2" charset="-122"/>
                <a:cs typeface="Arial" panose="020B0604020202020204" pitchFamily="34" charset="0"/>
              </a:rPr>
              <a:t>  |  </a:t>
            </a:r>
            <a:r>
              <a:rPr lang="en-US" sz="1400">
                <a:effectLst/>
                <a:latin typeface="Segoe UI" panose="020B0502040204020203" pitchFamily="34" charset="0"/>
                <a:ea typeface="SimSun" panose="02010600030101010101" pitchFamily="2" charset="-122"/>
                <a:cs typeface="Arial" panose="020B0604020202020204" pitchFamily="34" charset="0"/>
                <a:hlinkClick r:id="rId5"/>
              </a:rPr>
              <a:t>Power Virtual Agents</a:t>
            </a:r>
            <a:r>
              <a:rPr lang="en-US" sz="1400">
                <a:effectLst/>
                <a:latin typeface="Segoe UI" panose="020B0502040204020203" pitchFamily="34" charset="0"/>
                <a:ea typeface="SimSun" panose="02010600030101010101" pitchFamily="2" charset="-122"/>
                <a:cs typeface="Arial" panose="020B0604020202020204" pitchFamily="34" charset="0"/>
              </a:rPr>
              <a:t>  |  </a:t>
            </a:r>
            <a:r>
              <a:rPr lang="en-US" sz="1400">
                <a:effectLst/>
                <a:latin typeface="Segoe UI" panose="020B0502040204020203" pitchFamily="34" charset="0"/>
                <a:ea typeface="SimSun" panose="02010600030101010101" pitchFamily="2" charset="-122"/>
                <a:cs typeface="Arial" panose="020B0604020202020204" pitchFamily="34" charset="0"/>
                <a:hlinkClick r:id="rId6"/>
              </a:rPr>
              <a:t>Power Pages</a:t>
            </a:r>
            <a:r>
              <a:rPr lang="en-US" sz="1400">
                <a:effectLst/>
                <a:latin typeface="Segoe UI" panose="020B0502040204020203" pitchFamily="34" charset="0"/>
                <a:ea typeface="SimSun" panose="02010600030101010101" pitchFamily="2" charset="-122"/>
                <a:cs typeface="Arial" panose="020B0604020202020204" pitchFamily="34" charset="0"/>
              </a:rPr>
              <a:t> </a:t>
            </a:r>
            <a:endParaRPr lang="en-US" sz="140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8267980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CA97CBDC-B0A8-4489-9FD3-DB39D3BC4095}"/>
              </a:ext>
            </a:extLst>
          </p:cNvPr>
          <p:cNvSpPr>
            <a:spLocks noGrp="1"/>
          </p:cNvSpPr>
          <p:nvPr>
            <p:ph type="title"/>
          </p:nvPr>
        </p:nvSpPr>
        <p:spPr>
          <a:xfrm>
            <a:off x="588263" y="457200"/>
            <a:ext cx="5376602" cy="2215991"/>
          </a:xfrm>
        </p:spPr>
        <p:txBody>
          <a:bodyPr/>
          <a:lstStyle/>
          <a:p>
            <a:r>
              <a:rPr lang="en-US" sz="3600"/>
              <a:t>Smart Consulting speeds up vendor registration for a retailer more than 85%</a:t>
            </a:r>
            <a:endParaRPr lang="en-IN" sz="3600"/>
          </a:p>
        </p:txBody>
      </p:sp>
      <p:sp>
        <p:nvSpPr>
          <p:cNvPr id="8" name="Text Placeholder 7">
            <a:extLst>
              <a:ext uri="{FF2B5EF4-FFF2-40B4-BE49-F238E27FC236}">
                <a16:creationId xmlns:a16="http://schemas.microsoft.com/office/drawing/2014/main" id="{ECC91021-F07B-798B-442F-620D4EF18B36}"/>
              </a:ext>
            </a:extLst>
          </p:cNvPr>
          <p:cNvSpPr>
            <a:spLocks noGrp="1"/>
          </p:cNvSpPr>
          <p:nvPr>
            <p:ph type="body" sz="quarter" idx="11"/>
          </p:nvPr>
        </p:nvSpPr>
        <p:spPr>
          <a:xfrm>
            <a:off x="588262" y="2449512"/>
            <a:ext cx="5074920" cy="4114800"/>
          </a:xfrm>
        </p:spPr>
        <p:txBody>
          <a:bodyPr/>
          <a:lstStyle/>
          <a:p>
            <a:pPr marL="0" marR="0" lvl="0" indent="0" algn="l" defTabSz="914400" rtl="0" eaLnBrk="1" fontAlgn="base" latinLnBrk="0" hangingPunct="1">
              <a:lnSpc>
                <a:spcPct val="100000"/>
              </a:lnSpc>
              <a:spcBef>
                <a:spcPts val="600"/>
              </a:spcBef>
              <a:spcAft>
                <a:spcPts val="200"/>
              </a:spcAft>
              <a:buClrTx/>
              <a:buSzTx/>
              <a:buFontTx/>
              <a:buNone/>
              <a:tabLst/>
              <a:defRPr/>
            </a:pPr>
            <a:r>
              <a:rPr lang="en-US" sz="1200"/>
              <a:t>Via, a Brazilian retailer of household goods and electronics, needed to accelerate and simplify its supplier registration process. </a:t>
            </a:r>
          </a:p>
          <a:p>
            <a:pPr marL="0" marR="0" lvl="0" indent="0" algn="l" defTabSz="914400" rtl="0" eaLnBrk="1" fontAlgn="base" latinLnBrk="0" hangingPunct="1">
              <a:lnSpc>
                <a:spcPct val="100000"/>
              </a:lnSpc>
              <a:spcBef>
                <a:spcPts val="600"/>
              </a:spcBef>
              <a:spcAft>
                <a:spcPts val="200"/>
              </a:spcAft>
              <a:buClrTx/>
              <a:buSzTx/>
              <a:buFontTx/>
              <a:buNone/>
              <a:tabLst/>
              <a:defRPr/>
            </a:pPr>
            <a:r>
              <a:rPr lang="en-US" sz="1200"/>
              <a:t>Smart Consulting used Power Apps and Power Pages </a:t>
            </a:r>
            <a:br>
              <a:rPr lang="en-US" sz="1200"/>
            </a:br>
            <a:r>
              <a:rPr lang="en-US" sz="1200"/>
              <a:t>to create a new portal for suppliers to register. It built workflows with Power Automate that integrated the app with external web sites and the internal ERP system to automate vendor validation and registration processes. </a:t>
            </a:r>
          </a:p>
          <a:p>
            <a:pPr marL="0" marR="0" lvl="0" indent="0" algn="l" defTabSz="914400" rtl="0" eaLnBrk="1" fontAlgn="base" latinLnBrk="0" hangingPunct="1">
              <a:lnSpc>
                <a:spcPct val="100000"/>
              </a:lnSpc>
              <a:spcBef>
                <a:spcPts val="600"/>
              </a:spcBef>
              <a:spcAft>
                <a:spcPts val="200"/>
              </a:spcAft>
              <a:buClrTx/>
              <a:buSzTx/>
              <a:buFontTx/>
              <a:buNone/>
              <a:tabLst/>
              <a:defRPr/>
            </a:pPr>
            <a:r>
              <a:rPr lang="en-US" sz="1200"/>
              <a:t>As a result of the new solution, the 17-step process was reduced to five steps; the 40-day registration timeline shrank to five days; and supplier approvals increased from 50 to 96 percent.</a:t>
            </a:r>
          </a:p>
        </p:txBody>
      </p:sp>
      <p:sp>
        <p:nvSpPr>
          <p:cNvPr id="42" name="Rectangle 41">
            <a:extLst>
              <a:ext uri="{FF2B5EF4-FFF2-40B4-BE49-F238E27FC236}">
                <a16:creationId xmlns:a16="http://schemas.microsoft.com/office/drawing/2014/main" id="{1AED7CE8-9487-9569-700D-AE2185722969}"/>
              </a:ext>
              <a:ext uri="{C183D7F6-B498-43B3-948B-1728B52AA6E4}">
                <adec:decorative xmlns:adec="http://schemas.microsoft.com/office/drawing/2017/decorative" val="1"/>
              </a:ext>
            </a:extLst>
          </p:cNvPr>
          <p:cNvSpPr/>
          <p:nvPr/>
        </p:nvSpPr>
        <p:spPr bwMode="auto">
          <a:xfrm>
            <a:off x="588263" y="2449641"/>
            <a:ext cx="94996" cy="4118798"/>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descr="Via logo">
            <a:extLst>
              <a:ext uri="{FF2B5EF4-FFF2-40B4-BE49-F238E27FC236}">
                <a16:creationId xmlns:a16="http://schemas.microsoft.com/office/drawing/2014/main" id="{CACC4379-AA28-DA13-0A90-816812038D70}"/>
              </a:ext>
            </a:extLst>
          </p:cNvPr>
          <p:cNvPicPr>
            <a:picLocks noChangeAspect="1"/>
          </p:cNvPicPr>
          <p:nvPr/>
        </p:nvPicPr>
        <p:blipFill>
          <a:blip r:embed="rId3"/>
          <a:stretch>
            <a:fillRect/>
          </a:stretch>
        </p:blipFill>
        <p:spPr>
          <a:xfrm>
            <a:off x="854844" y="5266146"/>
            <a:ext cx="1257365" cy="866820"/>
          </a:xfrm>
          <a:prstGeom prst="rect">
            <a:avLst/>
          </a:prstGeom>
        </p:spPr>
      </p:pic>
      <p:pic>
        <p:nvPicPr>
          <p:cNvPr id="9" name="Picture 8" descr="Smart consulting logo">
            <a:extLst>
              <a:ext uri="{FF2B5EF4-FFF2-40B4-BE49-F238E27FC236}">
                <a16:creationId xmlns:a16="http://schemas.microsoft.com/office/drawing/2014/main" id="{CF2401AE-5AFE-2166-C345-2F902B3969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60699" y="5579718"/>
            <a:ext cx="2293351" cy="384325"/>
          </a:xfrm>
          <a:prstGeom prst="rect">
            <a:avLst/>
          </a:prstGeom>
        </p:spPr>
      </p:pic>
      <p:sp>
        <p:nvSpPr>
          <p:cNvPr id="12" name="TextBox 11">
            <a:extLst>
              <a:ext uri="{FF2B5EF4-FFF2-40B4-BE49-F238E27FC236}">
                <a16:creationId xmlns:a16="http://schemas.microsoft.com/office/drawing/2014/main" id="{B7F07C59-0B3E-BABC-963A-6864E902975D}"/>
              </a:ext>
            </a:extLst>
          </p:cNvPr>
          <p:cNvSpPr txBox="1"/>
          <p:nvPr/>
        </p:nvSpPr>
        <p:spPr>
          <a:xfrm>
            <a:off x="2592135" y="6161328"/>
            <a:ext cx="2761915" cy="184666"/>
          </a:xfrm>
          <a:prstGeom prst="rect">
            <a:avLst/>
          </a:prstGeom>
          <a:noFill/>
        </p:spPr>
        <p:txBody>
          <a:bodyPr wrap="square" lIns="0" tIns="0" rIns="0" bIns="0" rtlCol="0" anchor="ctr">
            <a:spAutoFit/>
          </a:bodyPr>
          <a:lstStyle/>
          <a:p>
            <a:pPr algn="r"/>
            <a:r>
              <a:rPr lang="en-US" sz="1200">
                <a:hlinkClick r:id="rId5"/>
              </a:rPr>
              <a:t>Case study link</a:t>
            </a:r>
            <a:endParaRPr lang="en-US" sz="1200">
              <a:hlinkClick r:id="rId6"/>
            </a:endParaRPr>
          </a:p>
        </p:txBody>
      </p:sp>
      <p:pic>
        <p:nvPicPr>
          <p:cNvPr id="11" name="Picture Placeholder 10" descr="Group working in office setting looking at computer.">
            <a:extLst>
              <a:ext uri="{FF2B5EF4-FFF2-40B4-BE49-F238E27FC236}">
                <a16:creationId xmlns:a16="http://schemas.microsoft.com/office/drawing/2014/main" id="{30BFECBF-A998-E3D3-0E9F-D6B67F3F9C50}"/>
              </a:ext>
            </a:extLst>
          </p:cNvPr>
          <p:cNvPicPr>
            <a:picLocks noGrp="1" noChangeAspect="1"/>
          </p:cNvPicPr>
          <p:nvPr>
            <p:ph type="pic" sz="quarter" idx="10"/>
          </p:nvPr>
        </p:nvPicPr>
        <p:blipFill rotWithShape="1">
          <a:blip r:embed="rId7">
            <a:extLst>
              <a:ext uri="{28A0092B-C50C-407E-A947-70E740481C1C}">
                <a14:useLocalDpi xmlns:a14="http://schemas.microsoft.com/office/drawing/2010/main" val="0"/>
              </a:ext>
            </a:extLst>
          </a:blip>
          <a:srcRect l="3203" t="6005" r="41111"/>
          <a:stretch/>
        </p:blipFill>
        <p:spPr>
          <a:xfrm>
            <a:off x="6096000" y="0"/>
            <a:ext cx="6096000" cy="6858000"/>
          </a:xfrm>
          <a:prstGeom prst="rect">
            <a:avLst/>
          </a:prstGeom>
        </p:spPr>
      </p:pic>
    </p:spTree>
    <p:extLst>
      <p:ext uri="{BB962C8B-B14F-4D97-AF65-F5344CB8AC3E}">
        <p14:creationId xmlns:p14="http://schemas.microsoft.com/office/powerpoint/2010/main" val="305599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CA97CBDC-B0A8-4489-9FD3-DB39D3BC4095}"/>
              </a:ext>
            </a:extLst>
          </p:cNvPr>
          <p:cNvSpPr>
            <a:spLocks noGrp="1"/>
          </p:cNvSpPr>
          <p:nvPr>
            <p:ph type="title"/>
          </p:nvPr>
        </p:nvSpPr>
        <p:spPr>
          <a:xfrm>
            <a:off x="588263" y="457200"/>
            <a:ext cx="5029200" cy="1661993"/>
          </a:xfrm>
        </p:spPr>
        <p:txBody>
          <a:bodyPr/>
          <a:lstStyle/>
          <a:p>
            <a:r>
              <a:rPr lang="en-US" sz="3600">
                <a:cs typeface="Segoe UI"/>
              </a:rPr>
              <a:t>Hexaware helps Yorkshire Water drive rapid IT transformation</a:t>
            </a:r>
            <a:endParaRPr lang="en-US" sz="3600"/>
          </a:p>
        </p:txBody>
      </p:sp>
      <p:sp>
        <p:nvSpPr>
          <p:cNvPr id="6" name="Text Placeholder 5">
            <a:extLst>
              <a:ext uri="{FF2B5EF4-FFF2-40B4-BE49-F238E27FC236}">
                <a16:creationId xmlns:a16="http://schemas.microsoft.com/office/drawing/2014/main" id="{B0A907A2-2ECB-8BA4-FB1F-137D9FAF6371}"/>
              </a:ext>
            </a:extLst>
          </p:cNvPr>
          <p:cNvSpPr>
            <a:spLocks noGrp="1"/>
          </p:cNvSpPr>
          <p:nvPr>
            <p:ph type="body" sz="quarter" idx="11"/>
          </p:nvPr>
        </p:nvSpPr>
        <p:spPr/>
        <p:txBody>
          <a:bodyPr vert="horz" wrap="square" lIns="365760" tIns="228600" rIns="182880" bIns="228600" rtlCol="0" anchor="t">
            <a:noAutofit/>
          </a:bodyPr>
          <a:lstStyle/>
          <a:p>
            <a:pPr defTabSz="914400" fontAlgn="base">
              <a:spcBef>
                <a:spcPts val="600"/>
              </a:spcBef>
              <a:spcAft>
                <a:spcPts val="200"/>
              </a:spcAft>
              <a:buSzTx/>
              <a:defRPr/>
            </a:pPr>
            <a:r>
              <a:rPr lang="en-US" sz="1200" dirty="0"/>
              <a:t>Yorkshire Water, a water supply and treatment utility in the UK, was looking to up-level their project management tools and streamline their processes.</a:t>
            </a:r>
          </a:p>
          <a:p>
            <a:pPr defTabSz="914400" fontAlgn="base">
              <a:spcBef>
                <a:spcPts val="600"/>
              </a:spcBef>
              <a:spcAft>
                <a:spcPts val="200"/>
              </a:spcAft>
              <a:buSzTx/>
              <a:defRPr/>
            </a:pPr>
            <a:r>
              <a:rPr lang="en-US" sz="1200" dirty="0"/>
              <a:t>Hexaware used Power App and Power Automate to develop a solution that automated processes such as demand intake, project approvals, and weekly project status tracking.</a:t>
            </a:r>
          </a:p>
          <a:p>
            <a:pPr defTabSz="914400" fontAlgn="base">
              <a:spcBef>
                <a:spcPts val="600"/>
              </a:spcBef>
              <a:spcAft>
                <a:spcPts val="200"/>
              </a:spcAft>
              <a:buSzTx/>
              <a:defRPr/>
            </a:pPr>
            <a:r>
              <a:rPr lang="en-US" sz="1200" dirty="0"/>
              <a:t>The solution was quickly adopted by employees and led to a 55 percent improvement in process efficiency.</a:t>
            </a:r>
          </a:p>
        </p:txBody>
      </p:sp>
      <p:graphicFrame>
        <p:nvGraphicFramePr>
          <p:cNvPr id="4" name="Object 3">
            <a:extLst>
              <a:ext uri="{FF2B5EF4-FFF2-40B4-BE49-F238E27FC236}">
                <a16:creationId xmlns:a16="http://schemas.microsoft.com/office/drawing/2014/main" id="{2593769D-D4D7-4AE7-886D-9F9136C02959}"/>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a:extLst>
                          <a:ext uri="{FF2B5EF4-FFF2-40B4-BE49-F238E27FC236}">
                            <a16:creationId xmlns:a16="http://schemas.microsoft.com/office/drawing/2014/main" id="{2593769D-D4D7-4AE7-886D-9F9136C0295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551A4FA-B700-19D8-6CC2-CF4BF211CAAA}"/>
              </a:ext>
              <a:ext uri="{C183D7F6-B498-43B3-948B-1728B52AA6E4}">
                <adec:decorative xmlns:adec="http://schemas.microsoft.com/office/drawing/2017/decorative" val="1"/>
              </a:ext>
            </a:extLst>
          </p:cNvPr>
          <p:cNvSpPr/>
          <p:nvPr/>
        </p:nvSpPr>
        <p:spPr bwMode="auto">
          <a:xfrm>
            <a:off x="588263" y="2449513"/>
            <a:ext cx="94996" cy="4114800"/>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052" name="Picture 4" descr="Yorkshire Water - Wikipedia">
            <a:extLst>
              <a:ext uri="{FF2B5EF4-FFF2-40B4-BE49-F238E27FC236}">
                <a16:creationId xmlns:a16="http://schemas.microsoft.com/office/drawing/2014/main" id="{069CFBA2-6981-48C7-B71C-1BAE47DB64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026" y="5458284"/>
            <a:ext cx="1560623" cy="5975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exaware logo">
            <a:extLst>
              <a:ext uri="{FF2B5EF4-FFF2-40B4-BE49-F238E27FC236}">
                <a16:creationId xmlns:a16="http://schemas.microsoft.com/office/drawing/2014/main" id="{C36BEEFB-0E43-F3A6-0B94-90CB7A06EE14}"/>
              </a:ext>
            </a:extLst>
          </p:cNvPr>
          <p:cNvPicPr>
            <a:picLocks noChangeAspect="1"/>
          </p:cNvPicPr>
          <p:nvPr/>
        </p:nvPicPr>
        <p:blipFill>
          <a:blip r:embed="rId7"/>
          <a:stretch>
            <a:fillRect/>
          </a:stretch>
        </p:blipFill>
        <p:spPr>
          <a:xfrm>
            <a:off x="3552938" y="5426776"/>
            <a:ext cx="1990493" cy="672463"/>
          </a:xfrm>
          <a:prstGeom prst="rect">
            <a:avLst/>
          </a:prstGeom>
        </p:spPr>
      </p:pic>
      <p:sp>
        <p:nvSpPr>
          <p:cNvPr id="5" name="TextBox 4">
            <a:extLst>
              <a:ext uri="{FF2B5EF4-FFF2-40B4-BE49-F238E27FC236}">
                <a16:creationId xmlns:a16="http://schemas.microsoft.com/office/drawing/2014/main" id="{425F7083-4916-758B-675D-475697359F44}"/>
              </a:ext>
            </a:extLst>
          </p:cNvPr>
          <p:cNvSpPr txBox="1"/>
          <p:nvPr/>
        </p:nvSpPr>
        <p:spPr>
          <a:xfrm>
            <a:off x="2592135" y="6161328"/>
            <a:ext cx="2761915"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hlinkClick r:id="rId8"/>
              </a:rPr>
              <a:t>Case study link</a:t>
            </a:r>
            <a:endParaRPr kumimoji="0" lang="en-US" sz="1200" b="0" i="0" u="none" strike="noStrike" kern="1200" cap="none" spc="0" normalizeH="0" baseline="0" noProof="0">
              <a:ln>
                <a:noFill/>
              </a:ln>
              <a:solidFill>
                <a:srgbClr val="000000"/>
              </a:solidFill>
              <a:effectLst/>
              <a:uLnTx/>
              <a:uFillTx/>
              <a:latin typeface="Segoe UI"/>
              <a:ea typeface="+mn-ea"/>
              <a:cs typeface="+mn-cs"/>
              <a:hlinkClick r:id="rId9"/>
            </a:endParaRPr>
          </a:p>
        </p:txBody>
      </p:sp>
      <p:pic>
        <p:nvPicPr>
          <p:cNvPr id="9" name="Picture 8">
            <a:extLst>
              <a:ext uri="{FF2B5EF4-FFF2-40B4-BE49-F238E27FC236}">
                <a16:creationId xmlns:a16="http://schemas.microsoft.com/office/drawing/2014/main" id="{4D650334-4890-4759-00B4-4E43C01AB7A2}"/>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l="36994" r="3747"/>
          <a:stretch/>
        </p:blipFill>
        <p:spPr>
          <a:xfrm>
            <a:off x="6095998" y="0"/>
            <a:ext cx="6096001" cy="6858000"/>
          </a:xfrm>
          <a:prstGeom prst="rect">
            <a:avLst/>
          </a:prstGeom>
        </p:spPr>
      </p:pic>
    </p:spTree>
    <p:extLst>
      <p:ext uri="{BB962C8B-B14F-4D97-AF65-F5344CB8AC3E}">
        <p14:creationId xmlns:p14="http://schemas.microsoft.com/office/powerpoint/2010/main" val="7694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CA97CBDC-B0A8-4489-9FD3-DB39D3BC4095}"/>
              </a:ext>
            </a:extLst>
          </p:cNvPr>
          <p:cNvSpPr>
            <a:spLocks noGrp="1"/>
          </p:cNvSpPr>
          <p:nvPr>
            <p:ph type="title"/>
          </p:nvPr>
        </p:nvSpPr>
        <p:spPr>
          <a:xfrm>
            <a:off x="588263" y="457200"/>
            <a:ext cx="5029200" cy="1661993"/>
          </a:xfrm>
        </p:spPr>
        <p:txBody>
          <a:bodyPr/>
          <a:lstStyle/>
          <a:p>
            <a:r>
              <a:rPr lang="en-US" sz="3600" err="1">
                <a:cs typeface="Segoe UI"/>
              </a:rPr>
              <a:t>DigPacks</a:t>
            </a:r>
            <a:r>
              <a:rPr lang="en-US" sz="3600">
                <a:cs typeface="Segoe UI"/>
              </a:rPr>
              <a:t> helps NHS Trust reduce referral processing time 90%</a:t>
            </a:r>
            <a:endParaRPr lang="en-US" sz="3600"/>
          </a:p>
        </p:txBody>
      </p:sp>
      <p:sp>
        <p:nvSpPr>
          <p:cNvPr id="7" name="Text Placeholder 6">
            <a:extLst>
              <a:ext uri="{FF2B5EF4-FFF2-40B4-BE49-F238E27FC236}">
                <a16:creationId xmlns:a16="http://schemas.microsoft.com/office/drawing/2014/main" id="{65C8CCB7-CE30-531B-D5D5-07ECA84F6FCD}"/>
              </a:ext>
            </a:extLst>
          </p:cNvPr>
          <p:cNvSpPr>
            <a:spLocks noGrp="1"/>
          </p:cNvSpPr>
          <p:nvPr>
            <p:ph type="body" sz="quarter" idx="11"/>
          </p:nvPr>
        </p:nvSpPr>
        <p:spPr/>
        <p:txBody>
          <a:bodyPr/>
          <a:lstStyle/>
          <a:p>
            <a:pPr defTabSz="914400" fontAlgn="base">
              <a:spcBef>
                <a:spcPts val="600"/>
              </a:spcBef>
              <a:spcAft>
                <a:spcPts val="200"/>
              </a:spcAft>
              <a:buSzTx/>
              <a:defRPr/>
            </a:pPr>
            <a:r>
              <a:rPr lang="en-US" sz="1200" dirty="0"/>
              <a:t>The Berkshire Healthcare NHS Foundation Trust offers a wide range of services to local residents that get referred in from different providers and centers. Manually processing patient referrals consisted of highly complex business rules with 38 separate possible referral pathways that took the team about 20 minutes per referral. </a:t>
            </a:r>
          </a:p>
          <a:p>
            <a:pPr defTabSz="914400" fontAlgn="base">
              <a:spcBef>
                <a:spcPts val="600"/>
              </a:spcBef>
              <a:spcAft>
                <a:spcPts val="200"/>
              </a:spcAft>
              <a:buSzTx/>
              <a:defRPr/>
            </a:pPr>
            <a:r>
              <a:rPr lang="en-US" sz="1200" dirty="0"/>
              <a:t>Berkshire worked with </a:t>
            </a:r>
            <a:r>
              <a:rPr lang="en-US" sz="1200" dirty="0" err="1"/>
              <a:t>DigPacks</a:t>
            </a:r>
            <a:r>
              <a:rPr lang="en-US" sz="1200" dirty="0"/>
              <a:t> to digitize every step of the process and use a robot to take each action. By using Power Automate Desktop, the team was able to reduce the average referral process to two minutes and 20 seconds. </a:t>
            </a:r>
          </a:p>
          <a:p>
            <a:pPr defTabSz="914400" fontAlgn="base">
              <a:spcBef>
                <a:spcPts val="600"/>
              </a:spcBef>
              <a:spcAft>
                <a:spcPts val="200"/>
              </a:spcAft>
              <a:buSzTx/>
              <a:defRPr/>
            </a:pPr>
            <a:r>
              <a:rPr lang="en-US" sz="1200" dirty="0"/>
              <a:t>With hundreds of referrals submitted each week, this saves Berkshire Healthcare an average of 226 days of work annually.</a:t>
            </a:r>
          </a:p>
        </p:txBody>
      </p:sp>
      <p:graphicFrame>
        <p:nvGraphicFramePr>
          <p:cNvPr id="4" name="Object 3">
            <a:extLst>
              <a:ext uri="{FF2B5EF4-FFF2-40B4-BE49-F238E27FC236}">
                <a16:creationId xmlns:a16="http://schemas.microsoft.com/office/drawing/2014/main" id="{2593769D-D4D7-4AE7-886D-9F9136C02959}"/>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a:extLst>
                          <a:ext uri="{FF2B5EF4-FFF2-40B4-BE49-F238E27FC236}">
                            <a16:creationId xmlns:a16="http://schemas.microsoft.com/office/drawing/2014/main" id="{2593769D-D4D7-4AE7-886D-9F9136C0295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Berkshire Healthcare NHS Foundation logo">
            <a:extLst>
              <a:ext uri="{FF2B5EF4-FFF2-40B4-BE49-F238E27FC236}">
                <a16:creationId xmlns:a16="http://schemas.microsoft.com/office/drawing/2014/main" id="{DAEE0ED5-7769-5B42-C4B5-49C822B520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685" y="5531090"/>
            <a:ext cx="1645963" cy="661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gPacks logo">
            <a:extLst>
              <a:ext uri="{FF2B5EF4-FFF2-40B4-BE49-F238E27FC236}">
                <a16:creationId xmlns:a16="http://schemas.microsoft.com/office/drawing/2014/main" id="{5CF10632-2154-0B34-14E5-9EE8349332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72758" y="5531090"/>
            <a:ext cx="1650962" cy="411919"/>
          </a:xfrm>
          <a:prstGeom prst="rect">
            <a:avLst/>
          </a:prstGeom>
        </p:spPr>
      </p:pic>
      <p:sp>
        <p:nvSpPr>
          <p:cNvPr id="5" name="TextBox 4">
            <a:extLst>
              <a:ext uri="{FF2B5EF4-FFF2-40B4-BE49-F238E27FC236}">
                <a16:creationId xmlns:a16="http://schemas.microsoft.com/office/drawing/2014/main" id="{5891CB39-CBBF-72A2-5886-367DA0ACF6A1}"/>
              </a:ext>
            </a:extLst>
          </p:cNvPr>
          <p:cNvSpPr txBox="1"/>
          <p:nvPr/>
        </p:nvSpPr>
        <p:spPr>
          <a:xfrm>
            <a:off x="2592135" y="6161328"/>
            <a:ext cx="2761915"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hlinkClick r:id="rId8"/>
              </a:rPr>
              <a:t>Case study link</a:t>
            </a:r>
            <a:endParaRPr kumimoji="0" lang="en-US" sz="1200" b="0" i="0" u="none" strike="noStrike" kern="1200" cap="none" spc="0" normalizeH="0" baseline="0" noProof="0">
              <a:ln>
                <a:noFill/>
              </a:ln>
              <a:solidFill>
                <a:srgbClr val="000000"/>
              </a:solidFill>
              <a:effectLst/>
              <a:uLnTx/>
              <a:uFillTx/>
              <a:latin typeface="Segoe UI"/>
              <a:ea typeface="+mn-ea"/>
              <a:cs typeface="+mn-cs"/>
              <a:hlinkClick r:id="rId9"/>
            </a:endParaRPr>
          </a:p>
        </p:txBody>
      </p:sp>
      <p:sp>
        <p:nvSpPr>
          <p:cNvPr id="2" name="Rectangle 1">
            <a:extLst>
              <a:ext uri="{FF2B5EF4-FFF2-40B4-BE49-F238E27FC236}">
                <a16:creationId xmlns:a16="http://schemas.microsoft.com/office/drawing/2014/main" id="{698EF36C-6DFC-3D4E-F029-3B9B8B51C74B}"/>
              </a:ext>
              <a:ext uri="{C183D7F6-B498-43B3-948B-1728B52AA6E4}">
                <adec:decorative xmlns:adec="http://schemas.microsoft.com/office/drawing/2017/decorative" val="1"/>
              </a:ext>
            </a:extLst>
          </p:cNvPr>
          <p:cNvSpPr/>
          <p:nvPr/>
        </p:nvSpPr>
        <p:spPr bwMode="auto">
          <a:xfrm>
            <a:off x="588263" y="2449513"/>
            <a:ext cx="94996" cy="4114800"/>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Placeholder 7">
            <a:extLst>
              <a:ext uri="{FF2B5EF4-FFF2-40B4-BE49-F238E27FC236}">
                <a16:creationId xmlns:a16="http://schemas.microsoft.com/office/drawing/2014/main" id="{DF0B3427-BCD6-9A29-CFC7-8B0F7382633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screen">
            <a:extLst>
              <a:ext uri="{28A0092B-C50C-407E-A947-70E740481C1C}">
                <a14:useLocalDpi xmlns:a14="http://schemas.microsoft.com/office/drawing/2010/main"/>
              </a:ext>
            </a:extLst>
          </a:blip>
          <a:srcRect t="6" b="6"/>
          <a:stretch/>
        </p:blipFill>
        <p:spPr>
          <a:xfrm>
            <a:off x="6096000" y="0"/>
            <a:ext cx="6096000" cy="6858000"/>
          </a:xfrm>
          <a:prstGeom prst="rect">
            <a:avLst/>
          </a:prstGeom>
        </p:spPr>
      </p:pic>
    </p:spTree>
    <p:extLst>
      <p:ext uri="{BB962C8B-B14F-4D97-AF65-F5344CB8AC3E}">
        <p14:creationId xmlns:p14="http://schemas.microsoft.com/office/powerpoint/2010/main" val="365365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CA97CBDC-B0A8-4489-9FD3-DB39D3BC4095}"/>
              </a:ext>
            </a:extLst>
          </p:cNvPr>
          <p:cNvSpPr>
            <a:spLocks noGrp="1"/>
          </p:cNvSpPr>
          <p:nvPr>
            <p:ph type="title"/>
          </p:nvPr>
        </p:nvSpPr>
        <p:spPr>
          <a:xfrm>
            <a:off x="588263" y="457200"/>
            <a:ext cx="5029200" cy="1661993"/>
          </a:xfrm>
        </p:spPr>
        <p:txBody>
          <a:bodyPr/>
          <a:lstStyle/>
          <a:p>
            <a:r>
              <a:rPr lang="en-US" sz="3600" err="1">
                <a:cs typeface="Segoe UI"/>
              </a:rPr>
              <a:t>Acuvate</a:t>
            </a:r>
            <a:r>
              <a:rPr lang="en-US" sz="3600">
                <a:cs typeface="Segoe UI"/>
              </a:rPr>
              <a:t> launches HR bot in two weeks to better serve employees</a:t>
            </a:r>
          </a:p>
        </p:txBody>
      </p:sp>
      <p:sp>
        <p:nvSpPr>
          <p:cNvPr id="6" name="Text Placeholder 5">
            <a:extLst>
              <a:ext uri="{FF2B5EF4-FFF2-40B4-BE49-F238E27FC236}">
                <a16:creationId xmlns:a16="http://schemas.microsoft.com/office/drawing/2014/main" id="{F5AB9C21-C144-B228-5888-0A2CED20AF86}"/>
              </a:ext>
            </a:extLst>
          </p:cNvPr>
          <p:cNvSpPr>
            <a:spLocks noGrp="1"/>
          </p:cNvSpPr>
          <p:nvPr>
            <p:ph type="body" sz="quarter" idx="11"/>
          </p:nvPr>
        </p:nvSpPr>
        <p:spPr/>
        <p:txBody>
          <a:bodyPr vert="horz" wrap="square" lIns="365760" tIns="228600" rIns="182880" bIns="228600" rtlCol="0" anchor="t">
            <a:noAutofit/>
          </a:bodyPr>
          <a:lstStyle/>
          <a:p>
            <a:pPr defTabSz="914400" fontAlgn="base">
              <a:spcBef>
                <a:spcPts val="600"/>
              </a:spcBef>
              <a:spcAft>
                <a:spcPts val="200"/>
              </a:spcAft>
              <a:buSzTx/>
              <a:defRPr/>
            </a:pPr>
            <a:r>
              <a:rPr lang="en-US" sz="1200"/>
              <a:t>Neptune Energy, an independent energy company with over 1,500 employees worldwide, was looking for an employee assistant that could help employees find and navigate HR information.</a:t>
            </a:r>
          </a:p>
          <a:p>
            <a:pPr defTabSz="914400" fontAlgn="base">
              <a:spcBef>
                <a:spcPts val="600"/>
              </a:spcBef>
              <a:spcAft>
                <a:spcPts val="200"/>
              </a:spcAft>
              <a:buSzTx/>
              <a:defRPr/>
            </a:pPr>
            <a:r>
              <a:rPr lang="en-US" sz="1200" err="1"/>
              <a:t>Acuvate</a:t>
            </a:r>
            <a:r>
              <a:rPr lang="en-US" sz="1200"/>
              <a:t> used Power Virtual Agents and Power Automate integrated with Teams to launch the HR Handbook Bot in two weeks. This bot searches for relevant information across more </a:t>
            </a:r>
            <a:br>
              <a:rPr lang="en-US" sz="1200"/>
            </a:br>
            <a:r>
              <a:rPr lang="en-US" sz="1200"/>
              <a:t>than 100 topics to give employees quick responses to their HR questions.</a:t>
            </a:r>
          </a:p>
          <a:p>
            <a:pPr defTabSz="914400" fontAlgn="base">
              <a:spcBef>
                <a:spcPts val="600"/>
              </a:spcBef>
              <a:spcAft>
                <a:spcPts val="200"/>
              </a:spcAft>
              <a:buSzTx/>
              <a:defRPr/>
            </a:pPr>
            <a:r>
              <a:rPr lang="en-US" sz="1200"/>
              <a:t>As a result, Neptune saw an increase in operational efficiency of </a:t>
            </a:r>
            <a:br>
              <a:rPr lang="en-US" sz="1200"/>
            </a:br>
            <a:r>
              <a:rPr lang="en-US" sz="1200"/>
              <a:t>HR staff, reduced time to find information on employee benefits, and improved employee experience.</a:t>
            </a:r>
          </a:p>
        </p:txBody>
      </p:sp>
      <p:graphicFrame>
        <p:nvGraphicFramePr>
          <p:cNvPr id="4" name="Object 3">
            <a:extLst>
              <a:ext uri="{FF2B5EF4-FFF2-40B4-BE49-F238E27FC236}">
                <a16:creationId xmlns:a16="http://schemas.microsoft.com/office/drawing/2014/main" id="{2593769D-D4D7-4AE7-886D-9F9136C02959}"/>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a:extLst>
                          <a:ext uri="{FF2B5EF4-FFF2-40B4-BE49-F238E27FC236}">
                            <a16:creationId xmlns:a16="http://schemas.microsoft.com/office/drawing/2014/main" id="{2593769D-D4D7-4AE7-886D-9F9136C0295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76" name="Picture 4" descr="Neptune Energy Deutschland GmbH - ingenieurregion.de">
            <a:extLst>
              <a:ext uri="{FF2B5EF4-FFF2-40B4-BE49-F238E27FC236}">
                <a16:creationId xmlns:a16="http://schemas.microsoft.com/office/drawing/2014/main" id="{578AEEED-CD0E-17BB-7371-32EFA22DB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439" y="5418955"/>
            <a:ext cx="1380766" cy="686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cuvate logo">
            <a:extLst>
              <a:ext uri="{FF2B5EF4-FFF2-40B4-BE49-F238E27FC236}">
                <a16:creationId xmlns:a16="http://schemas.microsoft.com/office/drawing/2014/main" id="{DA3B6867-4710-EB78-4745-EE0E6FB9AD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44839" y="5598998"/>
            <a:ext cx="1464966" cy="325955"/>
          </a:xfrm>
          <a:prstGeom prst="rect">
            <a:avLst/>
          </a:prstGeom>
        </p:spPr>
      </p:pic>
      <p:sp>
        <p:nvSpPr>
          <p:cNvPr id="3" name="TextBox 2">
            <a:extLst>
              <a:ext uri="{FF2B5EF4-FFF2-40B4-BE49-F238E27FC236}">
                <a16:creationId xmlns:a16="http://schemas.microsoft.com/office/drawing/2014/main" id="{154A8264-CB69-2F00-A987-00F4A45C3751}"/>
              </a:ext>
            </a:extLst>
          </p:cNvPr>
          <p:cNvSpPr txBox="1"/>
          <p:nvPr/>
        </p:nvSpPr>
        <p:spPr>
          <a:xfrm>
            <a:off x="2592135" y="6161328"/>
            <a:ext cx="2761915"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hlinkClick r:id="rId8"/>
              </a:rPr>
              <a:t>Case study link</a:t>
            </a:r>
            <a:endParaRPr kumimoji="0" lang="en-US" sz="1200" b="0" i="0" u="none" strike="noStrike" kern="1200" cap="none" spc="0" normalizeH="0" baseline="0" noProof="0">
              <a:ln>
                <a:noFill/>
              </a:ln>
              <a:solidFill>
                <a:srgbClr val="000000"/>
              </a:solidFill>
              <a:effectLst/>
              <a:uLnTx/>
              <a:uFillTx/>
              <a:latin typeface="Segoe UI"/>
              <a:ea typeface="+mn-ea"/>
              <a:cs typeface="+mn-cs"/>
              <a:hlinkClick r:id="rId9"/>
            </a:endParaRPr>
          </a:p>
        </p:txBody>
      </p:sp>
      <p:sp>
        <p:nvSpPr>
          <p:cNvPr id="2" name="Rectangle 1">
            <a:extLst>
              <a:ext uri="{FF2B5EF4-FFF2-40B4-BE49-F238E27FC236}">
                <a16:creationId xmlns:a16="http://schemas.microsoft.com/office/drawing/2014/main" id="{D8D12B85-E835-D258-6EF3-41711CDED485}"/>
              </a:ext>
              <a:ext uri="{C183D7F6-B498-43B3-948B-1728B52AA6E4}">
                <adec:decorative xmlns:adec="http://schemas.microsoft.com/office/drawing/2017/decorative" val="1"/>
              </a:ext>
            </a:extLst>
          </p:cNvPr>
          <p:cNvSpPr/>
          <p:nvPr/>
        </p:nvSpPr>
        <p:spPr bwMode="auto">
          <a:xfrm>
            <a:off x="588263" y="2449513"/>
            <a:ext cx="94996" cy="4114800"/>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3184022E-6C10-1D20-AA47-9099648D1F5D}"/>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l="20279" t="23356" b="16853"/>
          <a:stretch/>
        </p:blipFill>
        <p:spPr>
          <a:xfrm>
            <a:off x="6096000" y="0"/>
            <a:ext cx="6096000" cy="6858000"/>
          </a:xfrm>
          <a:prstGeom prst="rect">
            <a:avLst/>
          </a:prstGeom>
        </p:spPr>
      </p:pic>
    </p:spTree>
    <p:extLst>
      <p:ext uri="{BB962C8B-B14F-4D97-AF65-F5344CB8AC3E}">
        <p14:creationId xmlns:p14="http://schemas.microsoft.com/office/powerpoint/2010/main" val="75518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BC71E1-ED4A-31F6-FAA1-F9FFC06A073A}"/>
              </a:ext>
              <a:ext uri="{C183D7F6-B498-43B3-948B-1728B52AA6E4}">
                <adec:decorative xmlns:adec="http://schemas.microsoft.com/office/drawing/2017/decorative" val="1"/>
              </a:ext>
            </a:extLst>
          </p:cNvPr>
          <p:cNvSpPr/>
          <p:nvPr/>
        </p:nvSpPr>
        <p:spPr bwMode="auto">
          <a:xfrm>
            <a:off x="3862137" y="0"/>
            <a:ext cx="8329863" cy="6858000"/>
          </a:xfrm>
          <a:prstGeom prst="rect">
            <a:avLst/>
          </a:prstGeom>
          <a:gradFill>
            <a:gsLst>
              <a:gs pos="0">
                <a:srgbClr val="50E6FF"/>
              </a:gs>
              <a:gs pos="100000">
                <a:srgbClr val="D59DFF"/>
              </a:gs>
            </a:gsLst>
            <a:lin ang="1800000" scaled="0"/>
          </a:gra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gradFill>
                <a:gsLst>
                  <a:gs pos="0">
                    <a:srgbClr val="FFFFFF"/>
                  </a:gs>
                  <a:gs pos="100000">
                    <a:srgbClr val="FFFFFF"/>
                  </a:gs>
                </a:gsLst>
                <a:lin ang="5400000" scaled="0"/>
              </a:gradFill>
              <a:latin typeface="Segoe UI"/>
              <a:cs typeface="Segoe UI" pitchFamily="34" charset="0"/>
            </a:endParaRPr>
          </a:p>
        </p:txBody>
      </p:sp>
      <p:sp>
        <p:nvSpPr>
          <p:cNvPr id="8" name="Freeform: Shape 7">
            <a:extLst>
              <a:ext uri="{FF2B5EF4-FFF2-40B4-BE49-F238E27FC236}">
                <a16:creationId xmlns:a16="http://schemas.microsoft.com/office/drawing/2014/main" id="{FF5358CC-E110-8997-0309-654F6EDF148B}"/>
              </a:ext>
              <a:ext uri="{C183D7F6-B498-43B3-948B-1728B52AA6E4}">
                <adec:decorative xmlns:adec="http://schemas.microsoft.com/office/drawing/2017/decorative" val="1"/>
              </a:ext>
            </a:extLst>
          </p:cNvPr>
          <p:cNvSpPr/>
          <p:nvPr/>
        </p:nvSpPr>
        <p:spPr bwMode="auto">
          <a:xfrm>
            <a:off x="0" y="0"/>
            <a:ext cx="11842750" cy="6858000"/>
          </a:xfrm>
          <a:custGeom>
            <a:avLst/>
            <a:gdLst>
              <a:gd name="connsiteX0" fmla="*/ 0 w 8193505"/>
              <a:gd name="connsiteY0" fmla="*/ 0 h 6858000"/>
              <a:gd name="connsiteX1" fmla="*/ 4481522 w 8193505"/>
              <a:gd name="connsiteY1" fmla="*/ 0 h 6858000"/>
              <a:gd name="connsiteX2" fmla="*/ 4581067 w 8193505"/>
              <a:gd name="connsiteY2" fmla="*/ 63817 h 6858000"/>
              <a:gd name="connsiteX3" fmla="*/ 8193505 w 8193505"/>
              <a:gd name="connsiteY3" fmla="*/ 6858000 h 6858000"/>
              <a:gd name="connsiteX4" fmla="*/ 0 w 8193505"/>
              <a:gd name="connsiteY4" fmla="*/ 6858000 h 6858000"/>
              <a:gd name="connsiteX5" fmla="*/ 0 w 819350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3505" h="6858000">
                <a:moveTo>
                  <a:pt x="0" y="0"/>
                </a:moveTo>
                <a:lnTo>
                  <a:pt x="4481522" y="0"/>
                </a:lnTo>
                <a:lnTo>
                  <a:pt x="4581067" y="63817"/>
                </a:lnTo>
                <a:cubicBezTo>
                  <a:pt x="6760553" y="1536249"/>
                  <a:pt x="8193505" y="4029783"/>
                  <a:pt x="8193505" y="6858000"/>
                </a:cubicBezTo>
                <a:lnTo>
                  <a:pt x="0" y="6858000"/>
                </a:lnTo>
                <a:lnTo>
                  <a:pt x="0" y="0"/>
                </a:lnTo>
                <a:close/>
              </a:path>
            </a:pathLst>
          </a:custGeom>
          <a:solidFill>
            <a:schemeClr val="bg1"/>
          </a:solidFill>
          <a:ln w="19050"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gradFill>
                <a:gsLst>
                  <a:gs pos="0">
                    <a:srgbClr val="FFFFFF"/>
                  </a:gs>
                  <a:gs pos="100000">
                    <a:srgbClr val="FFFFFF"/>
                  </a:gs>
                </a:gsLst>
                <a:lin ang="5400000" scaled="0"/>
              </a:gradFill>
              <a:latin typeface="Segoe UI"/>
              <a:cs typeface="Segoe UI"/>
            </a:endParaRPr>
          </a:p>
        </p:txBody>
      </p:sp>
      <p:sp>
        <p:nvSpPr>
          <p:cNvPr id="2" name="Title 1">
            <a:extLst>
              <a:ext uri="{FF2B5EF4-FFF2-40B4-BE49-F238E27FC236}">
                <a16:creationId xmlns:a16="http://schemas.microsoft.com/office/drawing/2014/main" id="{F20F5122-CE2A-4F07-1952-E2407D05B526}"/>
              </a:ext>
            </a:extLst>
          </p:cNvPr>
          <p:cNvSpPr>
            <a:spLocks noGrp="1"/>
          </p:cNvSpPr>
          <p:nvPr>
            <p:ph type="title"/>
          </p:nvPr>
        </p:nvSpPr>
        <p:spPr/>
        <p:txBody>
          <a:bodyPr/>
          <a:lstStyle/>
          <a:p>
            <a:r>
              <a:rPr lang="en-US"/>
              <a:t>Welcome!</a:t>
            </a:r>
          </a:p>
        </p:txBody>
      </p:sp>
      <p:sp>
        <p:nvSpPr>
          <p:cNvPr id="4" name="Content Placeholder 3">
            <a:extLst>
              <a:ext uri="{FF2B5EF4-FFF2-40B4-BE49-F238E27FC236}">
                <a16:creationId xmlns:a16="http://schemas.microsoft.com/office/drawing/2014/main" id="{492EA5FA-02B0-8E89-BF9C-7F082C2A76BC}"/>
              </a:ext>
            </a:extLst>
          </p:cNvPr>
          <p:cNvSpPr>
            <a:spLocks noGrp="1"/>
          </p:cNvSpPr>
          <p:nvPr>
            <p:ph sz="quarter" idx="10"/>
          </p:nvPr>
        </p:nvSpPr>
        <p:spPr>
          <a:xfrm>
            <a:off x="584200" y="1435100"/>
            <a:ext cx="8022590" cy="4124206"/>
          </a:xfrm>
        </p:spPr>
        <p:txBody>
          <a:bodyPr/>
          <a:lstStyle/>
          <a:p>
            <a:pPr marL="0" indent="0">
              <a:spcAft>
                <a:spcPts val="1200"/>
              </a:spcAft>
              <a:buNone/>
            </a:pPr>
            <a:r>
              <a:rPr lang="en-US" dirty="0"/>
              <a:t>This deck introduces the FY24 Solution Play  Accelerate Innovation with Low Code and covers the following topics:</a:t>
            </a:r>
          </a:p>
          <a:p>
            <a:pPr>
              <a:spcBef>
                <a:spcPts val="600"/>
              </a:spcBef>
              <a:buFont typeface="Arial" panose="020B0604020202020204" pitchFamily="34" charset="0"/>
              <a:buChar char="•"/>
            </a:pPr>
            <a:r>
              <a:rPr lang="en-US" sz="2400" dirty="0"/>
              <a:t>Customer and market trends that make this play relevant</a:t>
            </a:r>
          </a:p>
          <a:p>
            <a:pPr>
              <a:spcBef>
                <a:spcPts val="600"/>
              </a:spcBef>
              <a:buFont typeface="Arial" panose="020B0604020202020204" pitchFamily="34" charset="0"/>
              <a:buChar char="•"/>
            </a:pPr>
            <a:r>
              <a:rPr lang="en-US" sz="2400" dirty="0"/>
              <a:t>What Solution Plays are and why they matter</a:t>
            </a:r>
          </a:p>
          <a:p>
            <a:pPr>
              <a:spcBef>
                <a:spcPts val="600"/>
              </a:spcBef>
              <a:buFont typeface="Arial" panose="020B0604020202020204" pitchFamily="34" charset="0"/>
              <a:buChar char="•"/>
            </a:pPr>
            <a:r>
              <a:rPr lang="en-US" sz="2400" dirty="0"/>
              <a:t>How to navigate the customer scenarios</a:t>
            </a:r>
          </a:p>
          <a:p>
            <a:pPr>
              <a:spcBef>
                <a:spcPts val="600"/>
              </a:spcBef>
              <a:buFont typeface="Arial" panose="020B0604020202020204" pitchFamily="34" charset="0"/>
              <a:buChar char="•"/>
            </a:pPr>
            <a:r>
              <a:rPr lang="en-US" sz="2400" dirty="0"/>
              <a:t>Target personas and how to approach them</a:t>
            </a:r>
          </a:p>
          <a:p>
            <a:pPr>
              <a:spcBef>
                <a:spcPts val="600"/>
              </a:spcBef>
              <a:buFont typeface="Arial" panose="020B0604020202020204" pitchFamily="34" charset="0"/>
              <a:buChar char="•"/>
            </a:pPr>
            <a:r>
              <a:rPr lang="en-US" sz="2400" dirty="0"/>
              <a:t>Partner and customer stories</a:t>
            </a:r>
          </a:p>
          <a:p>
            <a:pPr>
              <a:spcBef>
                <a:spcPts val="600"/>
              </a:spcBef>
              <a:buFont typeface="Arial" panose="020B0604020202020204" pitchFamily="34" charset="0"/>
              <a:buChar char="•"/>
            </a:pPr>
            <a:r>
              <a:rPr lang="en-US" sz="2400" dirty="0"/>
              <a:t>Resources to help accelerate your go to market (GTM)</a:t>
            </a:r>
          </a:p>
        </p:txBody>
      </p:sp>
      <p:sp>
        <p:nvSpPr>
          <p:cNvPr id="3" name="TextBox 2">
            <a:extLst>
              <a:ext uri="{FF2B5EF4-FFF2-40B4-BE49-F238E27FC236}">
                <a16:creationId xmlns:a16="http://schemas.microsoft.com/office/drawing/2014/main" id="{EB327616-9A25-177B-BE55-EB01EAC97C03}"/>
              </a:ext>
            </a:extLst>
          </p:cNvPr>
          <p:cNvSpPr txBox="1"/>
          <p:nvPr/>
        </p:nvSpPr>
        <p:spPr>
          <a:xfrm>
            <a:off x="584200" y="5885487"/>
            <a:ext cx="10346070" cy="646331"/>
          </a:xfrm>
          <a:prstGeom prst="rect">
            <a:avLst/>
          </a:prstGeom>
          <a:noFill/>
        </p:spPr>
        <p:txBody>
          <a:bodyPr wrap="square">
            <a:spAutoFit/>
          </a:bodyPr>
          <a:lstStyle/>
          <a:p>
            <a:r>
              <a:rPr lang="en-US" dirty="0"/>
              <a:t>Note: This deck was designed to be used internally by partners to skill up and align their teams to the Microsoft Solution Play. These slides are not intended to be presented to customers.</a:t>
            </a:r>
          </a:p>
        </p:txBody>
      </p:sp>
    </p:spTree>
    <p:extLst>
      <p:ext uri="{BB962C8B-B14F-4D97-AF65-F5344CB8AC3E}">
        <p14:creationId xmlns:p14="http://schemas.microsoft.com/office/powerpoint/2010/main" val="30689760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6791-61E5-BFC3-207B-D3FEC2565017}"/>
              </a:ext>
            </a:extLst>
          </p:cNvPr>
          <p:cNvSpPr>
            <a:spLocks noGrp="1"/>
          </p:cNvSpPr>
          <p:nvPr>
            <p:ph type="title"/>
          </p:nvPr>
        </p:nvSpPr>
        <p:spPr>
          <a:xfrm>
            <a:off x="584199" y="468858"/>
            <a:ext cx="11483753" cy="800219"/>
          </a:xfrm>
        </p:spPr>
        <p:txBody>
          <a:bodyPr/>
          <a:lstStyle/>
          <a:p>
            <a:r>
              <a:rPr lang="en-US" dirty="0"/>
              <a:t>Accelerate your customer’s sales cycle</a:t>
            </a:r>
            <a:br>
              <a:rPr lang="en-US" dirty="0"/>
            </a:br>
            <a:r>
              <a:rPr lang="en-US" sz="1600" dirty="0"/>
              <a:t>Resources aligned to the Microsoft Customer Engagement Methodology (MCEM) connect co-sell efforts with the Microsoft Field</a:t>
            </a:r>
          </a:p>
        </p:txBody>
      </p:sp>
      <p:graphicFrame>
        <p:nvGraphicFramePr>
          <p:cNvPr id="3" name="Diagram 2" descr="Flow chart with labels: Listen and Consult, Inspire and design, Empower and achieve, Realize value, and Manage and optimize">
            <a:extLst>
              <a:ext uri="{FF2B5EF4-FFF2-40B4-BE49-F238E27FC236}">
                <a16:creationId xmlns:a16="http://schemas.microsoft.com/office/drawing/2014/main" id="{E70611B2-B6B5-8524-788B-D83C5A1FFFDE}"/>
              </a:ext>
            </a:extLst>
          </p:cNvPr>
          <p:cNvGraphicFramePr/>
          <p:nvPr>
            <p:extLst>
              <p:ext uri="{D42A27DB-BD31-4B8C-83A1-F6EECF244321}">
                <p14:modId xmlns:p14="http://schemas.microsoft.com/office/powerpoint/2010/main" val="1965406192"/>
              </p:ext>
            </p:extLst>
          </p:nvPr>
        </p:nvGraphicFramePr>
        <p:xfrm>
          <a:off x="1657351" y="1595344"/>
          <a:ext cx="9952037" cy="642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7">
            <a:extLst>
              <a:ext uri="{FF2B5EF4-FFF2-40B4-BE49-F238E27FC236}">
                <a16:creationId xmlns:a16="http://schemas.microsoft.com/office/drawing/2014/main" id="{066400DB-95D1-ED50-91C0-C7B725580604}"/>
              </a:ext>
            </a:extLst>
          </p:cNvPr>
          <p:cNvGraphicFramePr>
            <a:graphicFrameLocks noGrp="1"/>
          </p:cNvGraphicFramePr>
          <p:nvPr>
            <p:extLst>
              <p:ext uri="{D42A27DB-BD31-4B8C-83A1-F6EECF244321}">
                <p14:modId xmlns:p14="http://schemas.microsoft.com/office/powerpoint/2010/main" val="1349132504"/>
              </p:ext>
            </p:extLst>
          </p:nvPr>
        </p:nvGraphicFramePr>
        <p:xfrm>
          <a:off x="584200" y="2398200"/>
          <a:ext cx="11025188" cy="3838408"/>
        </p:xfrm>
        <a:graphic>
          <a:graphicData uri="http://schemas.openxmlformats.org/drawingml/2006/table">
            <a:tbl>
              <a:tblPr firstRow="1" bandRow="1">
                <a:tableStyleId>{5C22544A-7EE6-4342-B048-85BDC9FD1C3A}</a:tableStyleId>
              </a:tblPr>
              <a:tblGrid>
                <a:gridCol w="1074994">
                  <a:extLst>
                    <a:ext uri="{9D8B030D-6E8A-4147-A177-3AD203B41FA5}">
                      <a16:colId xmlns:a16="http://schemas.microsoft.com/office/drawing/2014/main" val="48669098"/>
                    </a:ext>
                  </a:extLst>
                </a:gridCol>
                <a:gridCol w="1962682">
                  <a:extLst>
                    <a:ext uri="{9D8B030D-6E8A-4147-A177-3AD203B41FA5}">
                      <a16:colId xmlns:a16="http://schemas.microsoft.com/office/drawing/2014/main" val="253509680"/>
                    </a:ext>
                  </a:extLst>
                </a:gridCol>
                <a:gridCol w="1996878">
                  <a:extLst>
                    <a:ext uri="{9D8B030D-6E8A-4147-A177-3AD203B41FA5}">
                      <a16:colId xmlns:a16="http://schemas.microsoft.com/office/drawing/2014/main" val="3183396149"/>
                    </a:ext>
                  </a:extLst>
                </a:gridCol>
                <a:gridCol w="1996878">
                  <a:extLst>
                    <a:ext uri="{9D8B030D-6E8A-4147-A177-3AD203B41FA5}">
                      <a16:colId xmlns:a16="http://schemas.microsoft.com/office/drawing/2014/main" val="2280299678"/>
                    </a:ext>
                  </a:extLst>
                </a:gridCol>
                <a:gridCol w="1996878">
                  <a:extLst>
                    <a:ext uri="{9D8B030D-6E8A-4147-A177-3AD203B41FA5}">
                      <a16:colId xmlns:a16="http://schemas.microsoft.com/office/drawing/2014/main" val="2937679909"/>
                    </a:ext>
                  </a:extLst>
                </a:gridCol>
                <a:gridCol w="1996878">
                  <a:extLst>
                    <a:ext uri="{9D8B030D-6E8A-4147-A177-3AD203B41FA5}">
                      <a16:colId xmlns:a16="http://schemas.microsoft.com/office/drawing/2014/main" val="2422631510"/>
                    </a:ext>
                  </a:extLst>
                </a:gridCol>
              </a:tblGrid>
              <a:tr h="1002500">
                <a:tc>
                  <a:txBody>
                    <a:bodyPr/>
                    <a:lstStyle/>
                    <a:p>
                      <a:pPr marL="0" marR="0" lvl="0" indent="0" algn="l" defTabSz="932742" rtl="0" eaLnBrk="1" fontAlgn="base" latinLnBrk="0" hangingPunct="1">
                        <a:lnSpc>
                          <a:spcPct val="107000"/>
                        </a:lnSpc>
                        <a:spcBef>
                          <a:spcPts val="0"/>
                        </a:spcBef>
                        <a:spcAft>
                          <a:spcPts val="0"/>
                        </a:spcAft>
                        <a:buClrTx/>
                        <a:buSzTx/>
                        <a:buFont typeface="Arial" panose="020B0604020202020204" pitchFamily="34" charset="0"/>
                        <a:buNone/>
                        <a:tabLst/>
                        <a:defRPr/>
                      </a:pPr>
                      <a:r>
                        <a:rPr lang="en-US" sz="1200" b="0" kern="1200" noProof="0">
                          <a:solidFill>
                            <a:schemeClr val="accent1"/>
                          </a:solidFill>
                          <a:effectLst/>
                          <a:latin typeface="+mj-lt"/>
                          <a:ea typeface="+mn-ea"/>
                          <a:cs typeface="+mn-cs"/>
                        </a:rPr>
                        <a:t>Description </a:t>
                      </a: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90000"/>
                        </a:lnSpc>
                        <a:spcBef>
                          <a:spcPct val="0"/>
                        </a:spcBef>
                        <a:spcAft>
                          <a:spcPts val="0"/>
                        </a:spcAft>
                        <a:buClr>
                          <a:srgbClr val="0070C0"/>
                        </a:buClr>
                        <a:buSzTx/>
                        <a:buFontTx/>
                        <a:buNone/>
                        <a:tabLst/>
                        <a:defRPr/>
                      </a:pPr>
                      <a:endParaRPr lang="en-US" sz="1100" b="1" i="0" u="none" strike="noStrike" kern="1200" cap="none" spc="0" normalizeH="0" baseline="0" noProof="0">
                        <a:ln>
                          <a:noFill/>
                        </a:ln>
                        <a:solidFill>
                          <a:schemeClr val="tx1"/>
                        </a:solidFill>
                        <a:effectLst/>
                        <a:uLnTx/>
                        <a:uFillTx/>
                        <a:latin typeface="+mn-lt"/>
                        <a:ea typeface="+mn-ea"/>
                        <a:cs typeface="Segoe UI"/>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ct val="0"/>
                        </a:spcBef>
                        <a:spcAft>
                          <a:spcPct val="0"/>
                        </a:spcAft>
                        <a:buClrTx/>
                        <a:buSzTx/>
                        <a:buFont typeface="Arial" panose="020B0604020202020204" pitchFamily="34" charset="0"/>
                        <a:buNone/>
                        <a:tabLst/>
                        <a:defRPr/>
                      </a:pPr>
                      <a:endParaRPr lang="en-US" sz="1100" b="1" i="0" u="none" strike="noStrike" kern="1200" cap="none" spc="0" normalizeH="0" baseline="0" noProof="0">
                        <a:ln>
                          <a:noFill/>
                        </a:ln>
                        <a:solidFill>
                          <a:schemeClr val="tx1"/>
                        </a:solidFill>
                        <a:effectLst/>
                        <a:uLnTx/>
                        <a:uFillTx/>
                        <a:latin typeface="+mn-lt"/>
                        <a:ea typeface="+mn-ea"/>
                        <a:cs typeface="Segoe UI"/>
                        <a:sym typeface="Wingdings" panose="05000000000000000000" pitchFamily="2" charset="2"/>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b="1" i="0" u="none" strike="noStrike" kern="1200" cap="none" spc="0" normalizeH="0" baseline="0" noProof="0">
                        <a:ln>
                          <a:noFill/>
                        </a:ln>
                        <a:solidFill>
                          <a:schemeClr val="tx1"/>
                        </a:solidFill>
                        <a:effectLst/>
                        <a:uLnTx/>
                        <a:uFillTx/>
                        <a:latin typeface="+mn-lt"/>
                        <a:ea typeface="+mn-ea"/>
                        <a:cs typeface="Segoe UI"/>
                        <a:sym typeface="Wingdings" panose="05000000000000000000" pitchFamily="2" charset="2"/>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i="0" kern="1200" noProof="0">
                        <a:solidFill>
                          <a:schemeClr val="tx1"/>
                        </a:solidFill>
                        <a:latin typeface="+mn-lt"/>
                        <a:ea typeface="+mn-ea"/>
                        <a:cs typeface="+mn-cs"/>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i="0" kern="1200" noProof="0">
                        <a:solidFill>
                          <a:schemeClr val="tx1"/>
                        </a:solidFill>
                        <a:latin typeface="+mn-lt"/>
                        <a:ea typeface="+mn-ea"/>
                        <a:cs typeface="+mn-cs"/>
                      </a:endParaRPr>
                    </a:p>
                  </a:txBody>
                  <a:tcPr anchor="ctr">
                    <a:lnL w="12700" cap="flat" cmpd="sng" algn="ctr">
                      <a:noFill/>
                      <a:prstDash val="dash"/>
                      <a:round/>
                      <a:headEnd type="none" w="med" len="med"/>
                      <a:tailEnd type="none" w="med" len="med"/>
                    </a:lnL>
                    <a:lnR w="1905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8368180"/>
                  </a:ext>
                </a:extLst>
              </a:tr>
              <a:tr h="1059774">
                <a:tc>
                  <a:txBody>
                    <a:bodyPr/>
                    <a:lstStyle/>
                    <a:p>
                      <a:pPr marL="0" marR="0" lvl="0" indent="0" algn="l" defTabSz="932742" rtl="0" eaLnBrk="1" fontAlgn="base" latinLnBrk="0" hangingPunct="1">
                        <a:lnSpc>
                          <a:spcPct val="107000"/>
                        </a:lnSpc>
                        <a:spcBef>
                          <a:spcPts val="0"/>
                        </a:spcBef>
                        <a:spcAft>
                          <a:spcPts val="0"/>
                        </a:spcAft>
                        <a:buClrTx/>
                        <a:buSzTx/>
                        <a:buFont typeface="Arial" panose="020B0604020202020204" pitchFamily="34" charset="0"/>
                        <a:buNone/>
                        <a:tabLst/>
                        <a:defRPr/>
                      </a:pPr>
                      <a:r>
                        <a:rPr lang="en-US" sz="1200" b="0" kern="1200" noProof="0">
                          <a:solidFill>
                            <a:schemeClr val="accent1"/>
                          </a:solidFill>
                          <a:effectLst/>
                          <a:latin typeface="+mj-lt"/>
                          <a:ea typeface="+mn-ea"/>
                          <a:cs typeface="+mn-cs"/>
                        </a:rPr>
                        <a:t>Content</a:t>
                      </a: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90000"/>
                        </a:lnSpc>
                        <a:spcBef>
                          <a:spcPct val="0"/>
                        </a:spcBef>
                        <a:spcAft>
                          <a:spcPts val="600"/>
                        </a:spcAft>
                        <a:buClr>
                          <a:srgbClr val="0070C0"/>
                        </a:buClr>
                        <a:buSzTx/>
                        <a:buFontTx/>
                        <a:buNone/>
                        <a:tabLst/>
                        <a:defRPr/>
                      </a:pPr>
                      <a:r>
                        <a:rPr lang="en-US" sz="1100" b="1" i="0" u="none" strike="noStrike" kern="1200" cap="none" spc="0" normalizeH="0" baseline="0" noProof="0" dirty="0">
                          <a:ln>
                            <a:noFill/>
                          </a:ln>
                          <a:solidFill>
                            <a:schemeClr val="tx1"/>
                          </a:solidFill>
                          <a:effectLst/>
                          <a:uLnTx/>
                          <a:uFillTx/>
                          <a:latin typeface="+mj-lt"/>
                          <a:ea typeface="+mn-ea"/>
                          <a:cs typeface="Segoe UI"/>
                          <a:hlinkClick r:id="rId8"/>
                        </a:rPr>
                        <a:t>Solution Play Pitch Decks &amp; Demos</a:t>
                      </a:r>
                      <a:endParaRPr lang="en-US" sz="1100" b="1" i="0" u="none" strike="noStrike" kern="1200" cap="none" spc="0" normalizeH="0" baseline="0" dirty="0">
                        <a:ln>
                          <a:noFill/>
                        </a:ln>
                        <a:solidFill>
                          <a:schemeClr val="tx1"/>
                        </a:solidFill>
                        <a:effectLst/>
                        <a:uLnTx/>
                        <a:uFillTx/>
                        <a:latin typeface="+mj-lt"/>
                        <a:ea typeface="+mn-ea"/>
                        <a:cs typeface="Segoe UI"/>
                      </a:endParaRPr>
                    </a:p>
                    <a:p>
                      <a:pPr marL="0" marR="0" lvl="0" indent="0" algn="l" defTabSz="711200" rtl="0" eaLnBrk="1" fontAlgn="auto" latinLnBrk="0" hangingPunct="1">
                        <a:lnSpc>
                          <a:spcPct val="90000"/>
                        </a:lnSpc>
                        <a:spcBef>
                          <a:spcPct val="0"/>
                        </a:spcBef>
                        <a:spcAft>
                          <a:spcPts val="600"/>
                        </a:spcAft>
                        <a:buClr>
                          <a:srgbClr val="0070C0"/>
                        </a:buClr>
                        <a:buSzTx/>
                        <a:buFontTx/>
                        <a:buNone/>
                        <a:tabLst/>
                        <a:defRPr/>
                      </a:pPr>
                      <a:r>
                        <a:rPr lang="en-US" sz="1100" b="1" i="0" u="none" strike="noStrike" kern="1200" cap="none" spc="0" normalizeH="0" baseline="0" noProof="0" dirty="0">
                          <a:ln>
                            <a:noFill/>
                          </a:ln>
                          <a:solidFill>
                            <a:schemeClr val="tx1"/>
                          </a:solidFill>
                          <a:effectLst/>
                          <a:uLnTx/>
                          <a:uFillTx/>
                          <a:latin typeface="+mj-lt"/>
                          <a:ea typeface="+mn-ea"/>
                          <a:cs typeface="Segoe UI"/>
                          <a:hlinkClick r:id="rId9"/>
                        </a:rPr>
                        <a:t>Thru Partner Marketing Campaigns </a:t>
                      </a:r>
                      <a:r>
                        <a:rPr lang="en-US" sz="1100" b="1" i="1" strike="noStrike" baseline="30000" dirty="0">
                          <a:solidFill>
                            <a:schemeClr val="tx1"/>
                          </a:solidFill>
                          <a:latin typeface="+mj-lt"/>
                        </a:rPr>
                        <a:t>New</a:t>
                      </a:r>
                      <a:endParaRPr lang="en-US" sz="1100" b="1" i="0" u="none" strike="noStrike" kern="1200" cap="none" spc="0" normalizeH="0" baseline="0" noProof="0" dirty="0">
                        <a:ln>
                          <a:noFill/>
                        </a:ln>
                        <a:solidFill>
                          <a:schemeClr val="tx1"/>
                        </a:solidFill>
                        <a:effectLst/>
                        <a:uLnTx/>
                        <a:uFillTx/>
                        <a:latin typeface="+mj-lt"/>
                        <a:ea typeface="+mn-ea"/>
                        <a:cs typeface="Segoe UI"/>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ct val="0"/>
                        </a:spcBef>
                        <a:spcAft>
                          <a:spcPts val="600"/>
                        </a:spcAft>
                        <a:buClrTx/>
                        <a:buSzTx/>
                        <a:buFont typeface="Arial" panose="020B0604020202020204" pitchFamily="34" charset="0"/>
                        <a:buNone/>
                        <a:tabLst/>
                        <a:defRPr/>
                      </a:pPr>
                      <a:r>
                        <a:rPr lang="en-US" sz="1100" b="1" i="0" u="none" strike="noStrike" kern="1200" cap="none" spc="0" normalizeH="0" baseline="0" noProof="0" dirty="0">
                          <a:ln>
                            <a:noFill/>
                          </a:ln>
                          <a:solidFill>
                            <a:schemeClr val="tx1"/>
                          </a:solidFill>
                          <a:effectLst/>
                          <a:uLnTx/>
                          <a:uFillTx/>
                          <a:latin typeface="+mj-lt"/>
                          <a:ea typeface="+mn-ea"/>
                          <a:cs typeface="Segoe UI"/>
                          <a:sym typeface="Wingdings" panose="05000000000000000000" pitchFamily="2" charset="2"/>
                          <a:hlinkClick r:id="rId8"/>
                        </a:rPr>
                        <a:t>Customer Scenario Decks </a:t>
                      </a:r>
                      <a:r>
                        <a:rPr lang="en-US" sz="1100" b="1" i="1" strike="noStrike" baseline="30000" dirty="0">
                          <a:solidFill>
                            <a:schemeClr val="tx1"/>
                          </a:solidFill>
                          <a:latin typeface="+mj-lt"/>
                        </a:rPr>
                        <a:t>Updated</a:t>
                      </a:r>
                      <a:endParaRPr lang="en-US" sz="1100" b="1" i="0" u="none" strike="noStrike" kern="1200" cap="none" spc="0" normalizeH="0" baseline="0" noProof="0" dirty="0">
                        <a:ln>
                          <a:noFill/>
                        </a:ln>
                        <a:solidFill>
                          <a:schemeClr val="tx1"/>
                        </a:solidFill>
                        <a:effectLst/>
                        <a:uLnTx/>
                        <a:uFillTx/>
                        <a:latin typeface="+mj-lt"/>
                        <a:ea typeface="+mn-ea"/>
                        <a:cs typeface="Segoe UI"/>
                        <a:sym typeface="Wingdings" panose="05000000000000000000" pitchFamily="2" charset="2"/>
                      </a:endParaRPr>
                    </a:p>
                    <a:p>
                      <a:pPr marL="0" marR="0" lvl="0" indent="0" algn="l" defTabSz="932742" rtl="0" eaLnBrk="1" fontAlgn="auto" latinLnBrk="0" hangingPunct="1">
                        <a:lnSpc>
                          <a:spcPct val="100000"/>
                        </a:lnSpc>
                        <a:spcBef>
                          <a:spcPct val="0"/>
                        </a:spcBef>
                        <a:spcAft>
                          <a:spcPts val="600"/>
                        </a:spcAft>
                        <a:buClrTx/>
                        <a:buSzTx/>
                        <a:buFont typeface="Arial" panose="020B0604020202020204" pitchFamily="34" charset="0"/>
                        <a:buNone/>
                        <a:tabLst/>
                        <a:defRPr/>
                      </a:pPr>
                      <a:r>
                        <a:rPr lang="en-US" sz="1100" b="1" i="0" u="none" strike="noStrike" kern="1200" cap="none" spc="0" normalizeH="0" baseline="0" noProof="0" dirty="0">
                          <a:ln>
                            <a:noFill/>
                          </a:ln>
                          <a:solidFill>
                            <a:schemeClr val="tx1"/>
                          </a:solidFill>
                          <a:effectLst/>
                          <a:uLnTx/>
                          <a:uFillTx/>
                          <a:latin typeface="+mj-lt"/>
                          <a:ea typeface="+mn-ea"/>
                          <a:cs typeface="Segoe UI"/>
                          <a:sym typeface="Wingdings" panose="05000000000000000000" pitchFamily="2" charset="2"/>
                          <a:hlinkClick r:id="rId10" action="ppaction://hlinksldjump"/>
                        </a:rPr>
                        <a:t>Patterns of Value </a:t>
                      </a:r>
                      <a:r>
                        <a:rPr lang="en-US" sz="1100" b="1" i="1" strike="noStrike" baseline="30000" dirty="0">
                          <a:solidFill>
                            <a:schemeClr val="tx1"/>
                          </a:solidFill>
                          <a:latin typeface="+mj-lt"/>
                        </a:rPr>
                        <a:t>New</a:t>
                      </a:r>
                      <a:endParaRPr lang="en-US" sz="1100" b="1" i="1" u="none" strike="noStrike" kern="1200" cap="none" spc="0" normalizeH="0" baseline="30000" noProof="0" dirty="0">
                        <a:ln>
                          <a:noFill/>
                        </a:ln>
                        <a:solidFill>
                          <a:schemeClr val="tx1"/>
                        </a:solidFill>
                        <a:effectLst/>
                        <a:uLnTx/>
                        <a:uFillTx/>
                        <a:latin typeface="+mj-lt"/>
                        <a:ea typeface="+mn-ea"/>
                        <a:cs typeface="Segoe UI"/>
                        <a:sym typeface="Wingdings" panose="05000000000000000000" pitchFamily="2" charset="2"/>
                      </a:endParaRPr>
                    </a:p>
                    <a:p>
                      <a:pPr marL="0" marR="0" lvl="0" indent="0" algn="l" defTabSz="932742" rtl="0" eaLnBrk="1" fontAlgn="auto" latinLnBrk="0" hangingPunct="1">
                        <a:lnSpc>
                          <a:spcPct val="100000"/>
                        </a:lnSpc>
                        <a:spcBef>
                          <a:spcPct val="0"/>
                        </a:spcBef>
                        <a:spcAft>
                          <a:spcPts val="600"/>
                        </a:spcAft>
                        <a:buClrTx/>
                        <a:buSzTx/>
                        <a:buFont typeface="Arial" panose="020B0604020202020204" pitchFamily="34" charset="0"/>
                        <a:buNone/>
                        <a:tabLst/>
                        <a:defRPr/>
                      </a:pPr>
                      <a:r>
                        <a:rPr lang="en-US" sz="1100" b="1" i="0" u="none" strike="noStrike" kern="1200" cap="none" spc="0" normalizeH="0" baseline="0" dirty="0">
                          <a:ln>
                            <a:noFill/>
                          </a:ln>
                          <a:solidFill>
                            <a:schemeClr val="tx1"/>
                          </a:solidFill>
                          <a:effectLst/>
                          <a:uLnTx/>
                          <a:uFillTx/>
                          <a:latin typeface="+mj-lt"/>
                          <a:ea typeface="+mn-ea"/>
                          <a:cs typeface="Segoe UI"/>
                          <a:hlinkClick r:id="rId11"/>
                        </a:rPr>
                        <a:t>Adoption Assessment </a:t>
                      </a:r>
                      <a:r>
                        <a:rPr lang="en-US" sz="1100" b="1" i="1" strike="noStrike" baseline="30000" dirty="0">
                          <a:solidFill>
                            <a:schemeClr val="tx1"/>
                          </a:solidFill>
                          <a:latin typeface="+mj-lt"/>
                        </a:rPr>
                        <a:t>New</a:t>
                      </a:r>
                      <a:r>
                        <a:rPr lang="en-US" sz="1100" b="1" i="0" u="none" strike="noStrike" kern="1200" cap="none" spc="0" normalizeH="0" baseline="0" dirty="0">
                          <a:ln>
                            <a:noFill/>
                          </a:ln>
                          <a:solidFill>
                            <a:schemeClr val="tx1"/>
                          </a:solidFill>
                          <a:effectLst/>
                          <a:uLnTx/>
                          <a:uFillTx/>
                          <a:latin typeface="+mj-lt"/>
                          <a:ea typeface="+mn-ea"/>
                          <a:cs typeface="Segoe UI"/>
                        </a:rPr>
                        <a:t> </a:t>
                      </a: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1" i="0" u="none" strike="noStrike" kern="1200" cap="none" spc="0" normalizeH="0" baseline="0" noProof="0">
                          <a:ln>
                            <a:noFill/>
                          </a:ln>
                          <a:solidFill>
                            <a:schemeClr val="tx1"/>
                          </a:solidFill>
                          <a:effectLst/>
                          <a:uLnTx/>
                          <a:uFillTx/>
                          <a:latin typeface="+mj-lt"/>
                          <a:ea typeface="+mn-ea"/>
                          <a:cs typeface="Segoe UI"/>
                          <a:sym typeface="Wingdings" panose="05000000000000000000" pitchFamily="2" charset="2"/>
                          <a:hlinkClick r:id="rId8"/>
                        </a:rPr>
                        <a:t>Customer Scenario </a:t>
                      </a:r>
                      <a:br>
                        <a:rPr lang="en-US" sz="1100" b="1" i="0" u="none" strike="noStrike" kern="1200" cap="none" spc="0" normalizeH="0" baseline="0" noProof="0">
                          <a:ln>
                            <a:noFill/>
                          </a:ln>
                          <a:solidFill>
                            <a:schemeClr val="tx1"/>
                          </a:solidFill>
                          <a:effectLst/>
                          <a:uLnTx/>
                          <a:uFillTx/>
                          <a:latin typeface="+mj-lt"/>
                          <a:ea typeface="+mn-ea"/>
                          <a:cs typeface="Segoe UI"/>
                          <a:sym typeface="Wingdings" panose="05000000000000000000" pitchFamily="2" charset="2"/>
                          <a:hlinkClick r:id="rId8"/>
                        </a:rPr>
                      </a:br>
                      <a:r>
                        <a:rPr lang="en-US" sz="1100" b="1" i="0" u="none" strike="noStrike" kern="1200" cap="none" spc="0" normalizeH="0" baseline="0" noProof="0">
                          <a:ln>
                            <a:noFill/>
                          </a:ln>
                          <a:solidFill>
                            <a:schemeClr val="tx1"/>
                          </a:solidFill>
                          <a:effectLst/>
                          <a:uLnTx/>
                          <a:uFillTx/>
                          <a:latin typeface="+mj-lt"/>
                          <a:ea typeface="+mn-ea"/>
                          <a:cs typeface="Segoe UI"/>
                          <a:sym typeface="Wingdings" panose="05000000000000000000" pitchFamily="2" charset="2"/>
                          <a:hlinkClick r:id="rId8"/>
                        </a:rPr>
                        <a:t>Demos</a:t>
                      </a:r>
                      <a:endParaRPr lang="en-US" sz="1100" b="1" i="0" u="none" strike="noStrike" kern="1200" cap="none" spc="0" normalizeH="0" baseline="0" noProof="0">
                        <a:ln>
                          <a:noFill/>
                        </a:ln>
                        <a:solidFill>
                          <a:schemeClr val="tx1"/>
                        </a:solidFill>
                        <a:effectLst/>
                        <a:uLnTx/>
                        <a:uFillTx/>
                        <a:latin typeface="+mj-lt"/>
                        <a:ea typeface="+mn-ea"/>
                        <a:cs typeface="Segoe UI"/>
                        <a:sym typeface="Wingdings" panose="05000000000000000000" pitchFamily="2" charset="2"/>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noProof="0" dirty="0">
                          <a:solidFill>
                            <a:schemeClr val="tx1"/>
                          </a:solidFill>
                          <a:latin typeface="+mj-lt"/>
                          <a:ea typeface="+mn-ea"/>
                          <a:cs typeface="+mn-cs"/>
                          <a:hlinkClick r:id="rId12"/>
                        </a:rPr>
                        <a:t>Power Platform Adoption Resources</a:t>
                      </a:r>
                      <a:endParaRPr lang="en-US" sz="1100" b="1" i="0" kern="1200" noProof="0" dirty="0">
                        <a:solidFill>
                          <a:schemeClr val="tx1"/>
                        </a:solidFill>
                        <a:latin typeface="+mj-lt"/>
                        <a:ea typeface="+mn-ea"/>
                        <a:cs typeface="+mn-cs"/>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100" b="1" i="0" kern="1200" noProof="0">
                        <a:solidFill>
                          <a:schemeClr val="tx1"/>
                        </a:solidFill>
                        <a:latin typeface="+mj-lt"/>
                        <a:ea typeface="+mn-ea"/>
                        <a:cs typeface="+mn-cs"/>
                      </a:endParaRPr>
                    </a:p>
                  </a:txBody>
                  <a:tcPr marL="182880" anchor="ctr">
                    <a:lnL w="12700" cap="flat" cmpd="sng" algn="ctr">
                      <a:noFill/>
                      <a:prstDash val="dash"/>
                      <a:round/>
                      <a:headEnd type="none" w="med" len="med"/>
                      <a:tailEnd type="none" w="med" len="med"/>
                    </a:lnL>
                    <a:lnR w="1905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308807"/>
                  </a:ext>
                </a:extLst>
              </a:tr>
              <a:tr h="953584">
                <a:tc>
                  <a:txBody>
                    <a:bodyPr/>
                    <a:lstStyle/>
                    <a:p>
                      <a:pPr marL="0" marR="0" lvl="0" indent="0" algn="l" defTabSz="932742" rtl="0" eaLnBrk="1" fontAlgn="base" latinLnBrk="0" hangingPunct="1">
                        <a:lnSpc>
                          <a:spcPct val="107000"/>
                        </a:lnSpc>
                        <a:spcBef>
                          <a:spcPts val="0"/>
                        </a:spcBef>
                        <a:spcAft>
                          <a:spcPts val="0"/>
                        </a:spcAft>
                        <a:buClrTx/>
                        <a:buSzTx/>
                        <a:buFont typeface="Arial" panose="020B0604020202020204" pitchFamily="34" charset="0"/>
                        <a:buNone/>
                        <a:tabLst/>
                        <a:defRPr/>
                      </a:pPr>
                      <a:r>
                        <a:rPr lang="en-US" sz="1200" b="0" kern="1200" noProof="0">
                          <a:solidFill>
                            <a:schemeClr val="accent1"/>
                          </a:solidFill>
                          <a:effectLst/>
                          <a:latin typeface="+mj-lt"/>
                          <a:ea typeface="+mn-ea"/>
                          <a:cs typeface="+mn-cs"/>
                        </a:rPr>
                        <a:t>Programs </a:t>
                      </a:r>
                      <a:br>
                        <a:rPr lang="en-US" sz="1200" b="0" kern="1200" noProof="0">
                          <a:solidFill>
                            <a:schemeClr val="accent1"/>
                          </a:solidFill>
                          <a:effectLst/>
                          <a:latin typeface="+mj-lt"/>
                          <a:ea typeface="+mn-ea"/>
                          <a:cs typeface="+mn-cs"/>
                        </a:rPr>
                      </a:br>
                      <a:r>
                        <a:rPr lang="en-US" sz="1200" b="0" kern="1200" noProof="0">
                          <a:solidFill>
                            <a:schemeClr val="accent1"/>
                          </a:solidFill>
                          <a:effectLst/>
                          <a:latin typeface="+mj-lt"/>
                          <a:ea typeface="+mn-ea"/>
                          <a:cs typeface="+mn-cs"/>
                        </a:rPr>
                        <a:t>&amp; tools</a:t>
                      </a: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100" b="1" i="0" u="none" strike="noStrike" kern="1200" cap="none" spc="0" normalizeH="0" baseline="0" noProof="0">
                        <a:ln>
                          <a:noFill/>
                        </a:ln>
                        <a:solidFill>
                          <a:schemeClr val="tx1"/>
                        </a:solidFill>
                        <a:effectLst/>
                        <a:highlight>
                          <a:srgbClr val="FF0000"/>
                        </a:highlight>
                        <a:uLnTx/>
                        <a:uFillTx/>
                        <a:latin typeface="+mj-lt"/>
                        <a:cs typeface="Segoe UI"/>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ct val="0"/>
                        </a:spcBef>
                        <a:spcAft>
                          <a:spcPts val="600"/>
                        </a:spcAft>
                        <a:buFont typeface="Arial" panose="020B0604020202020204" pitchFamily="34" charset="0"/>
                        <a:buNone/>
                      </a:pPr>
                      <a:r>
                        <a:rPr lang="en-US" sz="1100" b="1" i="0" u="none" strike="noStrike" kern="1200" cap="none" spc="0" normalizeH="0" baseline="0">
                          <a:ln>
                            <a:noFill/>
                          </a:ln>
                          <a:solidFill>
                            <a:schemeClr val="tx1"/>
                          </a:solidFill>
                          <a:effectLst/>
                          <a:uLnTx/>
                          <a:uFillTx/>
                          <a:latin typeface="+mj-lt"/>
                          <a:ea typeface="+mn-ea"/>
                          <a:cs typeface="Segoe UI"/>
                          <a:hlinkClick r:id="rId13"/>
                        </a:rPr>
                        <a:t>Partner Pre-Sales Activities </a:t>
                      </a:r>
                      <a:r>
                        <a:rPr lang="en-US" sz="1100" b="1" i="1" strike="noStrike" baseline="30000">
                          <a:solidFill>
                            <a:schemeClr val="tx1"/>
                          </a:solidFill>
                          <a:latin typeface="+mj-lt"/>
                        </a:rPr>
                        <a:t>Updated</a:t>
                      </a:r>
                      <a:r>
                        <a:rPr lang="en-US" sz="1100" b="1" i="0" u="none" strike="noStrike" kern="1200" cap="none" spc="0" normalizeH="0" baseline="0">
                          <a:ln>
                            <a:noFill/>
                          </a:ln>
                          <a:solidFill>
                            <a:schemeClr val="tx1"/>
                          </a:solidFill>
                          <a:effectLst/>
                          <a:uLnTx/>
                          <a:uFillTx/>
                          <a:latin typeface="+mj-lt"/>
                          <a:ea typeface="+mn-ea"/>
                          <a:cs typeface="Segoe UI"/>
                        </a:rPr>
                        <a:t> </a:t>
                      </a: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1" i="0" u="none" strike="noStrike" kern="1200" cap="none" spc="0" normalizeH="0" baseline="0" dirty="0">
                          <a:ln>
                            <a:noFill/>
                          </a:ln>
                          <a:solidFill>
                            <a:schemeClr val="tx1"/>
                          </a:solidFill>
                          <a:effectLst/>
                          <a:uLnTx/>
                          <a:uFillTx/>
                          <a:latin typeface="+mj-lt"/>
                          <a:ea typeface="+mn-ea"/>
                          <a:cs typeface="Segoe UI"/>
                          <a:hlinkClick r:id="rId13"/>
                        </a:rPr>
                        <a:t>Partner Pre-Sales Activities </a:t>
                      </a:r>
                      <a:r>
                        <a:rPr lang="en-US" sz="1100" b="1" i="1" strike="noStrike" baseline="30000" dirty="0">
                          <a:solidFill>
                            <a:schemeClr val="tx1"/>
                          </a:solidFill>
                          <a:latin typeface="+mj-lt"/>
                        </a:rPr>
                        <a:t>Updated</a:t>
                      </a:r>
                    </a:p>
                    <a:p>
                      <a:pPr marL="0" marR="0" lvl="0" indent="0" algn="l" defTabSz="932742"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1" i="0" u="none" strike="noStrike" kern="1200" cap="none" spc="0" normalizeH="0" baseline="0" dirty="0">
                          <a:ln>
                            <a:noFill/>
                          </a:ln>
                          <a:solidFill>
                            <a:schemeClr val="tx1"/>
                          </a:solidFill>
                          <a:effectLst/>
                          <a:uLnTx/>
                          <a:uFillTx/>
                          <a:latin typeface="+mj-lt"/>
                          <a:ea typeface="+mn-ea"/>
                          <a:cs typeface="Segoe UI"/>
                          <a:hlinkClick r:id="rId14"/>
                        </a:rPr>
                        <a:t>Power Apps Developer Plan </a:t>
                      </a:r>
                      <a:endParaRPr lang="en-US" sz="1100" b="1" i="0" u="none" strike="noStrike" kern="1200" cap="none" spc="0" normalizeH="0" baseline="0" dirty="0">
                        <a:ln>
                          <a:noFill/>
                        </a:ln>
                        <a:solidFill>
                          <a:schemeClr val="tx1"/>
                        </a:solidFill>
                        <a:effectLst/>
                        <a:uLnTx/>
                        <a:uFillTx/>
                        <a:latin typeface="+mj-lt"/>
                        <a:ea typeface="+mn-ea"/>
                        <a:cs typeface="Segoe UI"/>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u="none" strike="noStrike" kern="1200" cap="none" spc="0" normalizeH="0" baseline="0">
                          <a:ln>
                            <a:noFill/>
                          </a:ln>
                          <a:solidFill>
                            <a:schemeClr val="tx1"/>
                          </a:solidFill>
                          <a:effectLst/>
                          <a:uLnTx/>
                          <a:uFillTx/>
                          <a:latin typeface="+mj-lt"/>
                          <a:ea typeface="+mn-ea"/>
                          <a:cs typeface="Segoe UI"/>
                          <a:hlinkClick r:id="rId15"/>
                        </a:rPr>
                        <a:t>Partner Post-Sales Activities</a:t>
                      </a:r>
                      <a:r>
                        <a:rPr lang="en-US" sz="1100" b="1" i="0" u="none" strike="noStrike" kern="1200" cap="none" spc="0" normalizeH="0" baseline="0">
                          <a:ln>
                            <a:noFill/>
                          </a:ln>
                          <a:solidFill>
                            <a:schemeClr val="tx1"/>
                          </a:solidFill>
                          <a:effectLst/>
                          <a:uLnTx/>
                          <a:uFillTx/>
                          <a:latin typeface="+mj-lt"/>
                          <a:ea typeface="+mn-ea"/>
                          <a:cs typeface="Segoe UI"/>
                        </a:rPr>
                        <a:t> </a:t>
                      </a:r>
                      <a:r>
                        <a:rPr lang="en-US" sz="1100" b="1" i="1" strike="noStrike" baseline="30000">
                          <a:solidFill>
                            <a:schemeClr val="tx1"/>
                          </a:solidFill>
                          <a:latin typeface="+mj-lt"/>
                        </a:rPr>
                        <a:t>Updated</a:t>
                      </a:r>
                      <a:r>
                        <a:rPr lang="en-US" sz="1100" b="1" i="0" u="none" strike="noStrike" kern="1200" cap="none" spc="0" normalizeH="0" baseline="0">
                          <a:ln>
                            <a:noFill/>
                          </a:ln>
                          <a:solidFill>
                            <a:schemeClr val="tx1"/>
                          </a:solidFill>
                          <a:effectLst/>
                          <a:uLnTx/>
                          <a:uFillTx/>
                          <a:latin typeface="+mj-lt"/>
                          <a:ea typeface="+mn-ea"/>
                          <a:cs typeface="Segoe UI"/>
                        </a:rPr>
                        <a:t> </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100" b="1" i="0" u="none" strike="noStrike" kern="1200" cap="none" spc="0" normalizeH="0" baseline="0">
                        <a:ln>
                          <a:noFill/>
                        </a:ln>
                        <a:solidFill>
                          <a:schemeClr val="tx1"/>
                        </a:solidFill>
                        <a:effectLst/>
                        <a:uLnTx/>
                        <a:uFillTx/>
                        <a:latin typeface="+mj-lt"/>
                        <a:ea typeface="+mn-ea"/>
                        <a:cs typeface="Segoe UI"/>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u="none" strike="noStrike" kern="1200" cap="none" spc="0" normalizeH="0" baseline="0">
                          <a:ln>
                            <a:noFill/>
                          </a:ln>
                          <a:solidFill>
                            <a:schemeClr val="tx1"/>
                          </a:solidFill>
                          <a:effectLst/>
                          <a:uLnTx/>
                          <a:uFillTx/>
                          <a:latin typeface="+mj-lt"/>
                          <a:ea typeface="+mn-ea"/>
                          <a:cs typeface="Segoe UI"/>
                          <a:hlinkClick r:id="rId15"/>
                        </a:rPr>
                        <a:t>Partner Post-Sales Activities</a:t>
                      </a:r>
                      <a:r>
                        <a:rPr lang="en-US" sz="1100" b="1" i="0" u="none" strike="noStrike" kern="1200" cap="none" spc="0" normalizeH="0" baseline="0">
                          <a:ln>
                            <a:noFill/>
                          </a:ln>
                          <a:solidFill>
                            <a:schemeClr val="tx1"/>
                          </a:solidFill>
                          <a:effectLst/>
                          <a:uLnTx/>
                          <a:uFillTx/>
                          <a:latin typeface="+mj-lt"/>
                          <a:ea typeface="+mn-ea"/>
                          <a:cs typeface="Segoe UI"/>
                        </a:rPr>
                        <a:t> </a:t>
                      </a:r>
                      <a:r>
                        <a:rPr lang="en-US" sz="1100" b="1" i="1" strike="noStrike" baseline="30000">
                          <a:solidFill>
                            <a:schemeClr val="tx1"/>
                          </a:solidFill>
                          <a:latin typeface="+mj-lt"/>
                        </a:rPr>
                        <a:t>Updated</a:t>
                      </a:r>
                      <a:r>
                        <a:rPr lang="en-US" sz="1100" b="1" i="0" u="none" strike="noStrike" kern="1200" cap="none" spc="0" normalizeH="0" baseline="0">
                          <a:ln>
                            <a:noFill/>
                          </a:ln>
                          <a:solidFill>
                            <a:schemeClr val="tx1"/>
                          </a:solidFill>
                          <a:effectLst/>
                          <a:uLnTx/>
                          <a:uFillTx/>
                          <a:latin typeface="+mj-lt"/>
                          <a:ea typeface="+mn-ea"/>
                          <a:cs typeface="Segoe UI"/>
                        </a:rPr>
                        <a:t> </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noProof="0">
                          <a:solidFill>
                            <a:schemeClr val="tx1"/>
                          </a:solidFill>
                          <a:latin typeface="+mj-lt"/>
                          <a:ea typeface="+mn-ea"/>
                          <a:cs typeface="+mn-cs"/>
                          <a:hlinkClick r:id="rId16"/>
                        </a:rPr>
                        <a:t>In-A-Day Workshops</a:t>
                      </a:r>
                      <a:endParaRPr lang="en-US" sz="1100" b="1" i="0" kern="1200" noProof="0">
                        <a:solidFill>
                          <a:schemeClr val="tx1"/>
                        </a:solidFill>
                        <a:latin typeface="+mj-lt"/>
                        <a:ea typeface="+mn-ea"/>
                        <a:cs typeface="+mn-cs"/>
                      </a:endParaRPr>
                    </a:p>
                  </a:txBody>
                  <a:tcPr marL="182880" anchor="ctr">
                    <a:lnL w="12700" cap="flat" cmpd="sng" algn="ctr">
                      <a:noFill/>
                      <a:prstDash val="dash"/>
                      <a:round/>
                      <a:headEnd type="none" w="med" len="med"/>
                      <a:tailEnd type="none" w="med" len="med"/>
                    </a:lnL>
                    <a:lnR w="1905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458786"/>
                  </a:ext>
                </a:extLst>
              </a:tr>
              <a:tr h="822550">
                <a:tc>
                  <a:txBody>
                    <a:bodyPr/>
                    <a:lstStyle/>
                    <a:p>
                      <a:pPr marL="0" marR="0" lvl="0" indent="0" algn="l" defTabSz="932742" rtl="0" eaLnBrk="1" fontAlgn="base" latinLnBrk="0" hangingPunct="1">
                        <a:lnSpc>
                          <a:spcPct val="107000"/>
                        </a:lnSpc>
                        <a:spcBef>
                          <a:spcPts val="0"/>
                        </a:spcBef>
                        <a:spcAft>
                          <a:spcPts val="0"/>
                        </a:spcAft>
                        <a:buClrTx/>
                        <a:buSzTx/>
                        <a:buFont typeface="Arial" panose="020B0604020202020204" pitchFamily="34" charset="0"/>
                        <a:buNone/>
                        <a:tabLst/>
                        <a:defRPr/>
                      </a:pPr>
                      <a:r>
                        <a:rPr lang="en-US" sz="1200" b="0" kern="1200" noProof="0">
                          <a:solidFill>
                            <a:schemeClr val="accent1"/>
                          </a:solidFill>
                          <a:effectLst/>
                          <a:latin typeface="+mj-lt"/>
                          <a:ea typeface="+mn-ea"/>
                          <a:cs typeface="+mn-cs"/>
                        </a:rPr>
                        <a:t>Incentives</a:t>
                      </a: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100" b="0" i="0" u="none" strike="noStrike" kern="1200" cap="none" spc="0" normalizeH="0" baseline="0" noProof="0">
                        <a:ln>
                          <a:noFill/>
                        </a:ln>
                        <a:solidFill>
                          <a:schemeClr val="tx1"/>
                        </a:solidFill>
                        <a:effectLst/>
                        <a:uLnTx/>
                        <a:uFillTx/>
                        <a:latin typeface="+mj-lt"/>
                        <a:cs typeface="Segoe UI"/>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ct val="0"/>
                        </a:spcBef>
                        <a:spcAft>
                          <a:spcPct val="0"/>
                        </a:spcAft>
                        <a:buClrTx/>
                        <a:buSzTx/>
                        <a:buFont typeface="Arial" panose="020B0604020202020204" pitchFamily="34" charset="0"/>
                        <a:buNone/>
                        <a:tabLst/>
                        <a:defRPr/>
                      </a:pPr>
                      <a:endParaRPr lang="en-US" sz="1050" b="1" i="0" u="none" strike="noStrike" kern="1200" cap="none" spc="0" normalizeH="0" baseline="0">
                        <a:ln>
                          <a:noFill/>
                        </a:ln>
                        <a:solidFill>
                          <a:schemeClr val="tx1"/>
                        </a:solidFill>
                        <a:effectLst/>
                        <a:uLnTx/>
                        <a:uFillTx/>
                        <a:latin typeface="+mj-lt"/>
                        <a:ea typeface="+mn-ea"/>
                        <a:cs typeface="Segoe UI"/>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latinLnBrk="0" hangingPunct="1">
                        <a:lnSpc>
                          <a:spcPct val="100000"/>
                        </a:lnSpc>
                        <a:spcBef>
                          <a:spcPct val="0"/>
                        </a:spcBef>
                        <a:spcAft>
                          <a:spcPts val="600"/>
                        </a:spcAft>
                        <a:buFont typeface="Arial" panose="020B0604020202020204" pitchFamily="34" charset="0"/>
                        <a:buNone/>
                      </a:pPr>
                      <a:r>
                        <a:rPr lang="it-IT" sz="1100" b="1" i="0" u="none" strike="noStrike" kern="1200" cap="none" spc="0" normalizeH="0" baseline="0" noProof="0">
                          <a:ln>
                            <a:noFill/>
                          </a:ln>
                          <a:solidFill>
                            <a:schemeClr val="tx1"/>
                          </a:solidFill>
                          <a:effectLst/>
                          <a:uLnTx/>
                          <a:uFillTx/>
                          <a:latin typeface="+mj-lt"/>
                          <a:ea typeface="+mn-ea"/>
                          <a:cs typeface="Segoe UI"/>
                          <a:hlinkClick r:id="rId17"/>
                        </a:rPr>
                        <a:t>OSA Incentive </a:t>
                      </a:r>
                      <a:endParaRPr lang="it-IT" sz="1100" b="1" i="0" u="none" strike="noStrike" kern="1200" cap="none" spc="0" normalizeH="0" baseline="0" noProof="0">
                        <a:ln>
                          <a:noFill/>
                        </a:ln>
                        <a:solidFill>
                          <a:schemeClr val="tx1"/>
                        </a:solidFill>
                        <a:effectLst/>
                        <a:uLnTx/>
                        <a:uFillTx/>
                        <a:latin typeface="+mj-lt"/>
                        <a:ea typeface="+mn-ea"/>
                        <a:cs typeface="Segoe UI"/>
                      </a:endParaRPr>
                    </a:p>
                    <a:p>
                      <a:pPr marL="0" marR="0" lvl="0" indent="0" algn="l" defTabSz="932742" rtl="0" eaLnBrk="1" latinLnBrk="0" hangingPunct="1">
                        <a:lnSpc>
                          <a:spcPct val="100000"/>
                        </a:lnSpc>
                        <a:spcBef>
                          <a:spcPct val="0"/>
                        </a:spcBef>
                        <a:spcAft>
                          <a:spcPts val="600"/>
                        </a:spcAft>
                        <a:buFont typeface="Arial" panose="020B0604020202020204" pitchFamily="34" charset="0"/>
                        <a:buNone/>
                      </a:pPr>
                      <a:r>
                        <a:rPr lang="it-IT" sz="1100" b="1" i="0" u="none" strike="noStrike" kern="1200" cap="none" spc="0" normalizeH="0" baseline="0" noProof="0">
                          <a:ln>
                            <a:noFill/>
                          </a:ln>
                          <a:solidFill>
                            <a:schemeClr val="tx1"/>
                          </a:solidFill>
                          <a:effectLst/>
                          <a:uLnTx/>
                          <a:uFillTx/>
                          <a:latin typeface="+mj-lt"/>
                          <a:ea typeface="+mn-ea"/>
                          <a:cs typeface="Segoe UI"/>
                          <a:hlinkClick r:id="rId17"/>
                        </a:rPr>
                        <a:t>CSP Incentive</a:t>
                      </a:r>
                      <a:endParaRPr lang="it-IT" sz="1100" b="1" i="0" u="none" strike="noStrike" kern="1200" cap="none" spc="0" normalizeH="0" baseline="0" noProof="0">
                        <a:ln>
                          <a:noFill/>
                        </a:ln>
                        <a:solidFill>
                          <a:schemeClr val="tx1"/>
                        </a:solidFill>
                        <a:effectLst/>
                        <a:uLnTx/>
                        <a:uFillTx/>
                        <a:latin typeface="+mj-lt"/>
                        <a:ea typeface="+mn-ea"/>
                        <a:cs typeface="Segoe UI"/>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ct val="0"/>
                        </a:spcBef>
                        <a:spcAft>
                          <a:spcPts val="600"/>
                        </a:spcAft>
                        <a:buClrTx/>
                        <a:buSzTx/>
                        <a:buFont typeface="Arial" panose="020B0604020202020204" pitchFamily="34" charset="0"/>
                        <a:buNone/>
                        <a:tabLst/>
                        <a:defRPr/>
                      </a:pPr>
                      <a:endParaRPr lang="en-US" sz="1100" b="1" i="1" strike="noStrike" baseline="30000">
                        <a:solidFill>
                          <a:schemeClr val="accent1"/>
                        </a:solidFill>
                        <a:latin typeface="+mj-lt"/>
                      </a:endParaRPr>
                    </a:p>
                  </a:txBody>
                  <a:tcPr marL="18288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600"/>
                        </a:spcAft>
                        <a:buClrTx/>
                        <a:buSzTx/>
                        <a:buFont typeface="Arial" panose="020B0604020202020204" pitchFamily="34" charset="0"/>
                        <a:buNone/>
                        <a:tabLst/>
                        <a:defRPr/>
                      </a:pPr>
                      <a:r>
                        <a:rPr lang="it-IT" sz="1100" b="1" i="0" u="none" strike="noStrike" kern="1200" cap="none" spc="0" normalizeH="0" baseline="0" noProof="0">
                          <a:ln>
                            <a:noFill/>
                          </a:ln>
                          <a:solidFill>
                            <a:schemeClr val="tx1"/>
                          </a:solidFill>
                          <a:effectLst/>
                          <a:uLnTx/>
                          <a:uFillTx/>
                          <a:latin typeface="+mj-lt"/>
                          <a:ea typeface="+mn-ea"/>
                          <a:cs typeface="Segoe UI"/>
                          <a:hlinkClick r:id="rId17"/>
                        </a:rPr>
                        <a:t>MCI Incentive</a:t>
                      </a:r>
                      <a:endParaRPr lang="it-IT" sz="1100" b="1" i="0" u="none" strike="noStrike" kern="1200" cap="none" spc="0" normalizeH="0" baseline="0" noProof="0">
                        <a:ln>
                          <a:noFill/>
                        </a:ln>
                        <a:solidFill>
                          <a:schemeClr val="tx1"/>
                        </a:solidFill>
                        <a:effectLst/>
                        <a:uLnTx/>
                        <a:uFillTx/>
                        <a:latin typeface="+mj-lt"/>
                        <a:ea typeface="+mn-ea"/>
                        <a:cs typeface="Segoe UI"/>
                      </a:endParaRPr>
                    </a:p>
                  </a:txBody>
                  <a:tcPr marL="182880" anchor="ctr">
                    <a:lnL w="12700" cap="flat" cmpd="sng" algn="ctr">
                      <a:noFill/>
                      <a:prstDash val="dash"/>
                      <a:round/>
                      <a:headEnd type="none" w="med" len="med"/>
                      <a:tailEnd type="none" w="med" len="med"/>
                    </a:lnL>
                    <a:lnR w="1905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35920"/>
                  </a:ext>
                </a:extLst>
              </a:tr>
            </a:tbl>
          </a:graphicData>
        </a:graphic>
      </p:graphicFrame>
      <p:sp>
        <p:nvSpPr>
          <p:cNvPr id="4" name="Rectangle 3">
            <a:extLst>
              <a:ext uri="{FF2B5EF4-FFF2-40B4-BE49-F238E27FC236}">
                <a16:creationId xmlns:a16="http://schemas.microsoft.com/office/drawing/2014/main" id="{5E3046BC-6EFE-B334-0CCE-524FF3DB6134}"/>
              </a:ext>
              <a:ext uri="{C183D7F6-B498-43B3-948B-1728B52AA6E4}">
                <adec:decorative xmlns:adec="http://schemas.microsoft.com/office/drawing/2017/decorative" val="1"/>
              </a:ext>
            </a:extLst>
          </p:cNvPr>
          <p:cNvSpPr/>
          <p:nvPr/>
        </p:nvSpPr>
        <p:spPr bwMode="auto">
          <a:xfrm>
            <a:off x="588263" y="2398200"/>
            <a:ext cx="121486" cy="3867038"/>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FF68E222-DAE3-12F8-D6C3-AE63838EBE6C}"/>
              </a:ext>
            </a:extLst>
          </p:cNvPr>
          <p:cNvSpPr txBox="1"/>
          <p:nvPr/>
        </p:nvSpPr>
        <p:spPr>
          <a:xfrm>
            <a:off x="1877469" y="2677093"/>
            <a:ext cx="1696245" cy="484748"/>
          </a:xfrm>
          <a:prstGeom prst="rect">
            <a:avLst/>
          </a:prstGeom>
          <a:noFill/>
        </p:spPr>
        <p:txBody>
          <a:bodyPr wrap="square" lIns="0" tIns="0" rIns="0" bIns="0" rtlCol="0">
            <a:spAutoFit/>
          </a:bodyPr>
          <a:lstStyle/>
          <a:p>
            <a:pPr algn="l"/>
            <a:r>
              <a:rPr lang="en-US" sz="1050"/>
              <a:t>Listen to the customer, qualify their business problem.</a:t>
            </a:r>
          </a:p>
        </p:txBody>
      </p:sp>
      <p:sp>
        <p:nvSpPr>
          <p:cNvPr id="16" name="TextBox 15">
            <a:extLst>
              <a:ext uri="{FF2B5EF4-FFF2-40B4-BE49-F238E27FC236}">
                <a16:creationId xmlns:a16="http://schemas.microsoft.com/office/drawing/2014/main" id="{967616EE-2171-7ABD-4DA6-1C5334BDC049}"/>
              </a:ext>
            </a:extLst>
          </p:cNvPr>
          <p:cNvSpPr txBox="1"/>
          <p:nvPr/>
        </p:nvSpPr>
        <p:spPr>
          <a:xfrm>
            <a:off x="3705206" y="2677093"/>
            <a:ext cx="1789405" cy="484748"/>
          </a:xfrm>
          <a:prstGeom prst="rect">
            <a:avLst/>
          </a:prstGeom>
          <a:noFill/>
        </p:spPr>
        <p:txBody>
          <a:bodyPr wrap="square" lIns="0" tIns="0" rIns="0" bIns="0" rtlCol="0">
            <a:spAutoFit/>
          </a:bodyPr>
          <a:lstStyle/>
          <a:p>
            <a:pPr algn="l"/>
            <a:r>
              <a:rPr lang="en-US" sz="1050"/>
              <a:t>Define solution value and create a customer success plan.</a:t>
            </a:r>
          </a:p>
        </p:txBody>
      </p:sp>
      <p:sp>
        <p:nvSpPr>
          <p:cNvPr id="17" name="TextBox 16">
            <a:extLst>
              <a:ext uri="{FF2B5EF4-FFF2-40B4-BE49-F238E27FC236}">
                <a16:creationId xmlns:a16="http://schemas.microsoft.com/office/drawing/2014/main" id="{A17ADD1C-001F-9726-9DFD-983157AD6355}"/>
              </a:ext>
            </a:extLst>
          </p:cNvPr>
          <p:cNvSpPr txBox="1"/>
          <p:nvPr/>
        </p:nvSpPr>
        <p:spPr>
          <a:xfrm>
            <a:off x="5705923" y="2677093"/>
            <a:ext cx="1789405" cy="484748"/>
          </a:xfrm>
          <a:prstGeom prst="rect">
            <a:avLst/>
          </a:prstGeom>
          <a:noFill/>
        </p:spPr>
        <p:txBody>
          <a:bodyPr wrap="square" lIns="0" tIns="0" rIns="0" bIns="0" rtlCol="0">
            <a:spAutoFit/>
          </a:bodyPr>
          <a:lstStyle/>
          <a:p>
            <a:pPr algn="l"/>
            <a:r>
              <a:rPr lang="en-US" sz="1050"/>
              <a:t>Develop the business and technical solution elements and shape the deal.</a:t>
            </a:r>
          </a:p>
        </p:txBody>
      </p:sp>
      <p:sp>
        <p:nvSpPr>
          <p:cNvPr id="10" name="TextBox 9">
            <a:extLst>
              <a:ext uri="{FF2B5EF4-FFF2-40B4-BE49-F238E27FC236}">
                <a16:creationId xmlns:a16="http://schemas.microsoft.com/office/drawing/2014/main" id="{320B2786-B1A9-9711-B4A1-03FFE5515BC8}"/>
              </a:ext>
            </a:extLst>
          </p:cNvPr>
          <p:cNvSpPr txBox="1"/>
          <p:nvPr/>
        </p:nvSpPr>
        <p:spPr>
          <a:xfrm>
            <a:off x="7651052" y="2677093"/>
            <a:ext cx="1767267" cy="484748"/>
          </a:xfrm>
          <a:prstGeom prst="rect">
            <a:avLst/>
          </a:prstGeom>
          <a:noFill/>
        </p:spPr>
        <p:txBody>
          <a:bodyPr wrap="square" lIns="0" tIns="0" rIns="0" bIns="0" rtlCol="0">
            <a:spAutoFit/>
          </a:bodyPr>
          <a:lstStyle/>
          <a:p>
            <a:pPr algn="l"/>
            <a:r>
              <a:rPr lang="en-US" sz="1050"/>
              <a:t>Implement the solution and action change management and value realization.</a:t>
            </a:r>
          </a:p>
        </p:txBody>
      </p:sp>
      <p:sp>
        <p:nvSpPr>
          <p:cNvPr id="9" name="TextBox 8">
            <a:extLst>
              <a:ext uri="{FF2B5EF4-FFF2-40B4-BE49-F238E27FC236}">
                <a16:creationId xmlns:a16="http://schemas.microsoft.com/office/drawing/2014/main" id="{1C846EF5-4F6D-CB99-0159-00CC609168CB}"/>
              </a:ext>
            </a:extLst>
          </p:cNvPr>
          <p:cNvSpPr txBox="1"/>
          <p:nvPr/>
        </p:nvSpPr>
        <p:spPr>
          <a:xfrm>
            <a:off x="9592788" y="2677093"/>
            <a:ext cx="1885109" cy="484748"/>
          </a:xfrm>
          <a:prstGeom prst="rect">
            <a:avLst/>
          </a:prstGeom>
          <a:noFill/>
        </p:spPr>
        <p:txBody>
          <a:bodyPr wrap="square" lIns="0" tIns="0" rIns="0" bIns="0" rtlCol="0">
            <a:spAutoFit/>
          </a:bodyPr>
          <a:lstStyle/>
          <a:p>
            <a:pPr algn="l"/>
            <a:r>
              <a:rPr lang="en-US" sz="1050"/>
              <a:t>Achieve solution health and realize business value. Look for further opportunities.</a:t>
            </a:r>
          </a:p>
        </p:txBody>
      </p:sp>
    </p:spTree>
    <p:extLst>
      <p:ext uri="{BB962C8B-B14F-4D97-AF65-F5344CB8AC3E}">
        <p14:creationId xmlns:p14="http://schemas.microsoft.com/office/powerpoint/2010/main" val="39154867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FD09B0-ED17-3479-F93C-7F6D61CA0AAE}"/>
              </a:ext>
              <a:ext uri="{C183D7F6-B498-43B3-948B-1728B52AA6E4}">
                <adec:decorative xmlns:adec="http://schemas.microsoft.com/office/drawing/2017/decorative" val="1"/>
              </a:ext>
            </a:extLst>
          </p:cNvPr>
          <p:cNvGrpSpPr/>
          <p:nvPr/>
        </p:nvGrpSpPr>
        <p:grpSpPr>
          <a:xfrm>
            <a:off x="572552" y="1436688"/>
            <a:ext cx="5350274" cy="4697325"/>
            <a:chOff x="572552" y="1436688"/>
            <a:chExt cx="5350274" cy="4697325"/>
          </a:xfrm>
        </p:grpSpPr>
        <p:sp>
          <p:nvSpPr>
            <p:cNvPr id="18" name="Rectangle 17">
              <a:extLst>
                <a:ext uri="{FF2B5EF4-FFF2-40B4-BE49-F238E27FC236}">
                  <a16:creationId xmlns:a16="http://schemas.microsoft.com/office/drawing/2014/main" id="{8D847D7C-2128-8C54-5C6D-9CCB254E3E09}"/>
                </a:ext>
                <a:ext uri="{C183D7F6-B498-43B3-948B-1728B52AA6E4}">
                  <adec:decorative xmlns:adec="http://schemas.microsoft.com/office/drawing/2017/decorative" val="1"/>
                </a:ext>
              </a:extLst>
            </p:cNvPr>
            <p:cNvSpPr/>
            <p:nvPr/>
          </p:nvSpPr>
          <p:spPr bwMode="auto">
            <a:xfrm>
              <a:off x="584200" y="1436688"/>
              <a:ext cx="5338626" cy="4697325"/>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people_6">
              <a:extLst>
                <a:ext uri="{FF2B5EF4-FFF2-40B4-BE49-F238E27FC236}">
                  <a16:creationId xmlns:a16="http://schemas.microsoft.com/office/drawing/2014/main" id="{0432E76D-7BCC-B77D-0213-1825DC6CE7A9}"/>
                </a:ext>
                <a:ext uri="{C183D7F6-B498-43B3-948B-1728B52AA6E4}">
                  <adec:decorative xmlns:adec="http://schemas.microsoft.com/office/drawing/2017/decorative" val="1"/>
                </a:ext>
              </a:extLst>
            </p:cNvPr>
            <p:cNvSpPr>
              <a:spLocks noChangeAspect="1" noEditPoints="1"/>
            </p:cNvSpPr>
            <p:nvPr/>
          </p:nvSpPr>
          <p:spPr bwMode="auto">
            <a:xfrm>
              <a:off x="5137856" y="1576734"/>
              <a:ext cx="434075" cy="432353"/>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11 w 347"/>
                <a:gd name="T11" fmla="*/ 347 h 347"/>
                <a:gd name="T12" fmla="*/ 174 w 347"/>
                <a:gd name="T13" fmla="*/ 209 h 347"/>
                <a:gd name="T14" fmla="*/ 36 w 347"/>
                <a:gd name="T15" fmla="*/ 347 h 347"/>
                <a:gd name="T16" fmla="*/ 293 w 347"/>
                <a:gd name="T17" fmla="*/ 239 h 347"/>
                <a:gd name="T18" fmla="*/ 347 w 347"/>
                <a:gd name="T19" fmla="*/ 239 h 347"/>
                <a:gd name="T20" fmla="*/ 347 w 347"/>
                <a:gd name="T21" fmla="*/ 0 h 347"/>
                <a:gd name="T22" fmla="*/ 0 w 347"/>
                <a:gd name="T23" fmla="*/ 0 h 347"/>
                <a:gd name="T24" fmla="*/ 0 w 347"/>
                <a:gd name="T25" fmla="*/ 239 h 347"/>
                <a:gd name="T26" fmla="*/ 54 w 347"/>
                <a:gd name="T27" fmla="*/ 2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11" y="347"/>
                  </a:moveTo>
                  <a:cubicBezTo>
                    <a:pt x="311" y="271"/>
                    <a:pt x="249" y="209"/>
                    <a:pt x="174" y="209"/>
                  </a:cubicBezTo>
                  <a:cubicBezTo>
                    <a:pt x="98" y="209"/>
                    <a:pt x="36" y="271"/>
                    <a:pt x="36" y="347"/>
                  </a:cubicBezTo>
                  <a:moveTo>
                    <a:pt x="293" y="239"/>
                  </a:moveTo>
                  <a:cubicBezTo>
                    <a:pt x="347" y="239"/>
                    <a:pt x="347" y="239"/>
                    <a:pt x="347" y="239"/>
                  </a:cubicBezTo>
                  <a:cubicBezTo>
                    <a:pt x="347" y="0"/>
                    <a:pt x="347" y="0"/>
                    <a:pt x="347" y="0"/>
                  </a:cubicBezTo>
                  <a:cubicBezTo>
                    <a:pt x="0" y="0"/>
                    <a:pt x="0" y="0"/>
                    <a:pt x="0" y="0"/>
                  </a:cubicBezTo>
                  <a:cubicBezTo>
                    <a:pt x="0" y="239"/>
                    <a:pt x="0" y="239"/>
                    <a:pt x="0" y="239"/>
                  </a:cubicBezTo>
                  <a:cubicBezTo>
                    <a:pt x="54" y="239"/>
                    <a:pt x="54" y="239"/>
                    <a:pt x="54" y="239"/>
                  </a:cubicBezTo>
                </a:path>
              </a:pathLst>
            </a:custGeom>
            <a:noFill/>
            <a:ln w="19050" cap="sq">
              <a:solidFill>
                <a:srgbClr val="0A1B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0" name="Rectangle 29">
              <a:extLst>
                <a:ext uri="{FF2B5EF4-FFF2-40B4-BE49-F238E27FC236}">
                  <a16:creationId xmlns:a16="http://schemas.microsoft.com/office/drawing/2014/main" id="{B6B94BF9-A903-20A9-798D-F71C6AD652F4}"/>
                </a:ext>
                <a:ext uri="{C183D7F6-B498-43B3-948B-1728B52AA6E4}">
                  <adec:decorative xmlns:adec="http://schemas.microsoft.com/office/drawing/2017/decorative" val="1"/>
                </a:ext>
              </a:extLst>
            </p:cNvPr>
            <p:cNvSpPr/>
            <p:nvPr/>
          </p:nvSpPr>
          <p:spPr bwMode="auto">
            <a:xfrm>
              <a:off x="572552" y="2213621"/>
              <a:ext cx="5340094" cy="83955"/>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 name="Title 3">
            <a:extLst>
              <a:ext uri="{FF2B5EF4-FFF2-40B4-BE49-F238E27FC236}">
                <a16:creationId xmlns:a16="http://schemas.microsoft.com/office/drawing/2014/main" id="{F5C448F7-69BA-48FE-BD45-1CD10592CDBD}"/>
              </a:ext>
            </a:extLst>
          </p:cNvPr>
          <p:cNvSpPr>
            <a:spLocks noGrp="1"/>
          </p:cNvSpPr>
          <p:nvPr>
            <p:ph type="title"/>
          </p:nvPr>
        </p:nvSpPr>
        <p:spPr>
          <a:xfrm>
            <a:off x="588263" y="457200"/>
            <a:ext cx="10347920" cy="553998"/>
          </a:xfrm>
        </p:spPr>
        <p:txBody>
          <a:bodyPr/>
          <a:lstStyle/>
          <a:p>
            <a:r>
              <a:rPr lang="en-US"/>
              <a:t>Access GTM resources specific to this Solution Play</a:t>
            </a:r>
          </a:p>
        </p:txBody>
      </p:sp>
      <p:sp>
        <p:nvSpPr>
          <p:cNvPr id="29" name="TextBox 28">
            <a:extLst>
              <a:ext uri="{FF2B5EF4-FFF2-40B4-BE49-F238E27FC236}">
                <a16:creationId xmlns:a16="http://schemas.microsoft.com/office/drawing/2014/main" id="{BFC3F396-5644-3026-3BA6-CC43694E7D3D}"/>
              </a:ext>
            </a:extLst>
          </p:cNvPr>
          <p:cNvSpPr txBox="1"/>
          <p:nvPr/>
        </p:nvSpPr>
        <p:spPr>
          <a:xfrm>
            <a:off x="864671" y="1718851"/>
            <a:ext cx="4771055" cy="276999"/>
          </a:xfrm>
          <a:prstGeom prst="rect">
            <a:avLst/>
          </a:prstGeom>
          <a:noFill/>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w="3175">
                  <a:noFill/>
                </a:ln>
                <a:solidFill>
                  <a:srgbClr val="0A1B45"/>
                </a:solidFill>
                <a:effectLst/>
                <a:uLnTx/>
                <a:uFillTx/>
                <a:latin typeface="Segoe UI Semibold"/>
                <a:ea typeface="+mn-ea"/>
                <a:cs typeface="Segoe UI"/>
              </a:rPr>
              <a:t>Partner Hub: Your one-stop shop</a:t>
            </a:r>
          </a:p>
        </p:txBody>
      </p:sp>
      <p:sp>
        <p:nvSpPr>
          <p:cNvPr id="6" name="TextBox 5">
            <a:extLst>
              <a:ext uri="{FF2B5EF4-FFF2-40B4-BE49-F238E27FC236}">
                <a16:creationId xmlns:a16="http://schemas.microsoft.com/office/drawing/2014/main" id="{798BC13B-F419-EE11-2BBC-7590E40BC973}"/>
              </a:ext>
            </a:extLst>
          </p:cNvPr>
          <p:cNvSpPr txBox="1"/>
          <p:nvPr/>
        </p:nvSpPr>
        <p:spPr>
          <a:xfrm>
            <a:off x="864671" y="2511209"/>
            <a:ext cx="4855359" cy="2431435"/>
          </a:xfrm>
          <a:prstGeom prst="rect">
            <a:avLst/>
          </a:prstGeom>
          <a:noFill/>
        </p:spPr>
        <p:txBody>
          <a:bodyPr wrap="square" lIns="0" tIns="0" rIns="0" bIns="0">
            <a:spAutoFit/>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Visit the </a:t>
            </a:r>
            <a:r>
              <a:rPr kumimoji="0" lang="en-US" sz="1600" b="0" i="0" u="none" strike="noStrike" kern="1200" cap="none" spc="0" normalizeH="0" baseline="0" noProof="0">
                <a:ln>
                  <a:noFill/>
                </a:ln>
                <a:solidFill>
                  <a:srgbClr val="000000"/>
                </a:solidFill>
                <a:effectLst/>
                <a:uLnTx/>
                <a:uFillTx/>
                <a:latin typeface="Segoe UI"/>
                <a:ea typeface="+mn-ea"/>
                <a:cs typeface="+mn-cs"/>
                <a:hlinkClick r:id="rId3"/>
              </a:rPr>
              <a:t>Power Platform Partner Hub </a:t>
            </a:r>
            <a:r>
              <a:rPr kumimoji="0" lang="en-US" sz="1600" b="0" i="0" u="none" strike="noStrike" kern="1200" cap="none" spc="0" normalizeH="0" baseline="0" noProof="0">
                <a:ln>
                  <a:noFill/>
                </a:ln>
                <a:solidFill>
                  <a:srgbClr val="000000"/>
                </a:solidFill>
                <a:effectLst/>
                <a:uLnTx/>
                <a:uFillTx/>
                <a:latin typeface="Segoe UI"/>
                <a:ea typeface="+mn-ea"/>
                <a:cs typeface="+mn-cs"/>
              </a:rPr>
              <a:t>to access go-to-market resources such as: </a:t>
            </a:r>
          </a:p>
          <a:p>
            <a:pPr marL="233363"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Solution Play narrative deck</a:t>
            </a:r>
          </a:p>
          <a:p>
            <a:pPr marL="233363"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Customer scenario customer-ready pitch decks</a:t>
            </a:r>
          </a:p>
          <a:p>
            <a:pPr marL="233363"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Demos </a:t>
            </a:r>
            <a:r>
              <a:rPr lang="en-US" sz="1600">
                <a:solidFill>
                  <a:srgbClr val="000000"/>
                </a:solidFill>
                <a:latin typeface="Segoe UI"/>
              </a:rPr>
              <a:t>&amp; c</a:t>
            </a:r>
            <a:r>
              <a:rPr kumimoji="0" lang="en-US" sz="1600" b="0" i="0" u="none" strike="noStrike" kern="1200" cap="none" spc="0" normalizeH="0" baseline="0" noProof="0">
                <a:ln>
                  <a:noFill/>
                </a:ln>
                <a:solidFill>
                  <a:srgbClr val="000000"/>
                </a:solidFill>
                <a:effectLst/>
                <a:uLnTx/>
                <a:uFillTx/>
                <a:latin typeface="Segoe UI"/>
                <a:ea typeface="+mn-ea"/>
                <a:cs typeface="+mn-cs"/>
              </a:rPr>
              <a:t>lick-through experiences</a:t>
            </a:r>
          </a:p>
          <a:p>
            <a:pPr marL="233363"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Partner evidence stories</a:t>
            </a:r>
          </a:p>
          <a:p>
            <a:pPr marL="233363"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srgbClr val="000000"/>
                </a:solidFill>
                <a:latin typeface="Segoe UI"/>
              </a:rPr>
              <a:t>Customer-ready videos</a:t>
            </a:r>
          </a:p>
          <a:p>
            <a:pPr marL="233363"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Whitepapers and research</a:t>
            </a:r>
          </a:p>
        </p:txBody>
      </p:sp>
      <p:pic>
        <p:nvPicPr>
          <p:cNvPr id="11" name="Picture 10" descr="Weekly video series: Fastrack best practices">
            <a:extLst>
              <a:ext uri="{FF2B5EF4-FFF2-40B4-BE49-F238E27FC236}">
                <a16:creationId xmlns:a16="http://schemas.microsoft.com/office/drawing/2014/main" id="{B6F23F63-9EDC-5FBC-8698-1DCEC1833C51}"/>
              </a:ext>
            </a:extLst>
          </p:cNvPr>
          <p:cNvPicPr>
            <a:picLocks noChangeAspect="1"/>
          </p:cNvPicPr>
          <p:nvPr/>
        </p:nvPicPr>
        <p:blipFill>
          <a:blip r:embed="rId4"/>
          <a:stretch>
            <a:fillRect/>
          </a:stretch>
        </p:blipFill>
        <p:spPr>
          <a:xfrm>
            <a:off x="6242050" y="1436688"/>
            <a:ext cx="5367338" cy="386622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pic>
    </p:spTree>
    <p:extLst>
      <p:ext uri="{BB962C8B-B14F-4D97-AF65-F5344CB8AC3E}">
        <p14:creationId xmlns:p14="http://schemas.microsoft.com/office/powerpoint/2010/main" val="40917530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7A134B18-8E0B-AE94-50C7-73CD6C0838DC}"/>
              </a:ext>
            </a:extLst>
          </p:cNvPr>
          <p:cNvSpPr txBox="1">
            <a:spLocks noGrp="1"/>
          </p:cNvSpPr>
          <p:nvPr>
            <p:ph type="title" idx="4294967295"/>
          </p:nvPr>
        </p:nvSpPr>
        <p:spPr>
          <a:xfrm>
            <a:off x="588264" y="457200"/>
            <a:ext cx="639601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Drive usage and adoption</a:t>
            </a:r>
          </a:p>
        </p:txBody>
      </p:sp>
      <p:sp>
        <p:nvSpPr>
          <p:cNvPr id="20" name="Rectangle 19">
            <a:extLst>
              <a:ext uri="{FF2B5EF4-FFF2-40B4-BE49-F238E27FC236}">
                <a16:creationId xmlns:a16="http://schemas.microsoft.com/office/drawing/2014/main" id="{14324B0C-A158-5925-0D14-5A0820AA6CB1}"/>
              </a:ext>
            </a:extLst>
          </p:cNvPr>
          <p:cNvSpPr/>
          <p:nvPr/>
        </p:nvSpPr>
        <p:spPr bwMode="auto">
          <a:xfrm>
            <a:off x="582613" y="1168187"/>
            <a:ext cx="6445508" cy="5100851"/>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19063" marR="0" lvl="0" indent="0" algn="l" defTabSz="914400" rtl="0" eaLnBrk="1" fontAlgn="auto" latinLnBrk="0" hangingPunct="1">
              <a:lnSpc>
                <a:spcPct val="100000"/>
              </a:lnSpc>
              <a:spcBef>
                <a:spcPts val="600"/>
              </a:spcBef>
              <a:spcAft>
                <a:spcPts val="600"/>
              </a:spcAft>
              <a:buClrTx/>
              <a:buSzTx/>
              <a:buFontTx/>
              <a:buNone/>
              <a:tabLst/>
              <a:defRPr/>
            </a:pPr>
            <a:r>
              <a:rPr kumimoji="0" lang="en-US" sz="1400" i="0" u="none" strike="noStrike" kern="1200" cap="none" spc="-10" normalizeH="0" baseline="0" noProof="0">
                <a:ln>
                  <a:noFill/>
                </a:ln>
                <a:solidFill>
                  <a:prstClr val="black"/>
                </a:solidFill>
                <a:effectLst/>
                <a:uLnTx/>
                <a:uFillTx/>
                <a:ea typeface="+mn-ea"/>
                <a:cs typeface="Segoe UI Semibold"/>
              </a:rPr>
              <a:t>Advancing adoption and cultivating a low-code culture is about more than implementing technology features. Technology can assist an organization in making the greatest impact, but a healthy low-code culture involves many considerations across the spectrum of people, processes, and technology.</a:t>
            </a:r>
          </a:p>
        </p:txBody>
      </p:sp>
      <p:sp>
        <p:nvSpPr>
          <p:cNvPr id="21" name="Rectangle 20">
            <a:extLst>
              <a:ext uri="{FF2B5EF4-FFF2-40B4-BE49-F238E27FC236}">
                <a16:creationId xmlns:a16="http://schemas.microsoft.com/office/drawing/2014/main" id="{49FA077C-CBD1-8A41-948B-4DF2100A1EA1}"/>
              </a:ext>
              <a:ext uri="{C183D7F6-B498-43B3-948B-1728B52AA6E4}">
                <adec:decorative xmlns:adec="http://schemas.microsoft.com/office/drawing/2017/decorative" val="1"/>
              </a:ext>
            </a:extLst>
          </p:cNvPr>
          <p:cNvSpPr/>
          <p:nvPr/>
        </p:nvSpPr>
        <p:spPr bwMode="auto">
          <a:xfrm>
            <a:off x="582613" y="1168187"/>
            <a:ext cx="110682" cy="5098701"/>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descr="Picture of the Microsoft Power Platform Adoption landing page">
            <a:extLst>
              <a:ext uri="{FF2B5EF4-FFF2-40B4-BE49-F238E27FC236}">
                <a16:creationId xmlns:a16="http://schemas.microsoft.com/office/drawing/2014/main" id="{ED6B0B4B-41AC-2CA4-5519-410AB480F4ED}"/>
              </a:ext>
            </a:extLst>
          </p:cNvPr>
          <p:cNvPicPr>
            <a:picLocks noChangeAspect="1"/>
          </p:cNvPicPr>
          <p:nvPr/>
        </p:nvPicPr>
        <p:blipFill>
          <a:blip r:embed="rId3"/>
          <a:stretch>
            <a:fillRect/>
          </a:stretch>
        </p:blipFill>
        <p:spPr>
          <a:xfrm>
            <a:off x="913219" y="2422425"/>
            <a:ext cx="5420429" cy="3141807"/>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5BB91F5-F30B-BDA4-7305-326CFD6EBB74}"/>
              </a:ext>
            </a:extLst>
          </p:cNvPr>
          <p:cNvSpPr txBox="1"/>
          <p:nvPr/>
        </p:nvSpPr>
        <p:spPr>
          <a:xfrm>
            <a:off x="913219" y="5803597"/>
            <a:ext cx="6762464" cy="215444"/>
          </a:xfrm>
          <a:prstGeom prst="rect">
            <a:avLst/>
          </a:prstGeom>
          <a:noFill/>
        </p:spPr>
        <p:txBody>
          <a:bodyPr wrap="square" lIns="0" tIns="0" rIns="0" bIns="0">
            <a:spAutoFit/>
          </a:bodyPr>
          <a:lstStyle/>
          <a:p>
            <a:r>
              <a:rPr lang="en-US" sz="1400" u="sng" dirty="0">
                <a:solidFill>
                  <a:srgbClr val="0563C1"/>
                </a:solidFill>
                <a:latin typeface="Segoe UI" panose="020B0502040204020203" pitchFamily="34" charset="0"/>
                <a:ea typeface="SimSun" panose="02010600030101010101" pitchFamily="2" charset="-122"/>
                <a:cs typeface="Arial" panose="020B0604020202020204" pitchFamily="34" charset="0"/>
                <a:hlinkClick r:id="rId4">
                  <a:extLst>
                    <a:ext uri="{A12FA001-AC4F-418D-AE19-62706E023703}">
                      <ahyp:hlinkClr xmlns:ahyp="http://schemas.microsoft.com/office/drawing/2018/hyperlinkcolor" val="tx"/>
                    </a:ext>
                  </a:extLst>
                </a:hlinkClick>
              </a:rPr>
              <a:t>Microsoft Power Platform Adoption Resources</a:t>
            </a:r>
            <a:endParaRPr lang="en-US" sz="1400" u="sng" dirty="0">
              <a:solidFill>
                <a:srgbClr val="0563C1"/>
              </a:solidFill>
              <a:latin typeface="Segoe UI" panose="020B0502040204020203" pitchFamily="34" charset="0"/>
              <a:ea typeface="SimSun" panose="02010600030101010101" pitchFamily="2" charset="-122"/>
              <a:cs typeface="Arial" panose="020B0604020202020204" pitchFamily="34" charset="0"/>
            </a:endParaRPr>
          </a:p>
        </p:txBody>
      </p:sp>
      <p:sp>
        <p:nvSpPr>
          <p:cNvPr id="25" name="Rectangle 24">
            <a:extLst>
              <a:ext uri="{FF2B5EF4-FFF2-40B4-BE49-F238E27FC236}">
                <a16:creationId xmlns:a16="http://schemas.microsoft.com/office/drawing/2014/main" id="{C68E49BE-9412-A734-E82B-8A255FBE0240}"/>
              </a:ext>
              <a:ext uri="{C183D7F6-B498-43B3-948B-1728B52AA6E4}">
                <adec:decorative xmlns:adec="http://schemas.microsoft.com/office/drawing/2017/decorative" val="1"/>
              </a:ext>
            </a:extLst>
          </p:cNvPr>
          <p:cNvSpPr/>
          <p:nvPr/>
        </p:nvSpPr>
        <p:spPr bwMode="auto">
          <a:xfrm>
            <a:off x="7380160" y="1168187"/>
            <a:ext cx="4229228" cy="5100851"/>
          </a:xfrm>
          <a:prstGeom prst="rect">
            <a:avLst/>
          </a:prstGeom>
          <a:solidFill>
            <a:srgbClr val="FFFFFF"/>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320040" tIns="182880" rIns="182880" bIns="182880" numCol="1" spcCol="0" rtlCol="0" fromWordArt="0" anchor="t" anchorCtr="0" forceAA="0" compatLnSpc="1">
            <a:prstTxWarp prst="textNoShape">
              <a:avLst/>
            </a:prstTxWarp>
            <a:noAutofit/>
          </a:bodyPr>
          <a:lstStyle/>
          <a:p>
            <a:pPr defTabSz="228600">
              <a:spcAft>
                <a:spcPts val="600"/>
              </a:spcAft>
              <a:defRPr/>
            </a:pPr>
            <a:endParaRPr kumimoji="0" lang="en-US" sz="1200" b="0" i="0" u="none" strike="noStrike" kern="1200" cap="none" spc="-10" normalizeH="0" baseline="0" noProof="0">
              <a:ln>
                <a:noFill/>
              </a:ln>
              <a:solidFill>
                <a:prstClr val="black"/>
              </a:solidFill>
              <a:effectLst/>
              <a:uLnTx/>
              <a:uFillTx/>
              <a:latin typeface="Segoe UI"/>
              <a:ea typeface="+mn-ea"/>
              <a:cs typeface="Segoe UI Semibold"/>
            </a:endParaRPr>
          </a:p>
        </p:txBody>
      </p:sp>
      <p:sp>
        <p:nvSpPr>
          <p:cNvPr id="26" name="Rectangle 25">
            <a:extLst>
              <a:ext uri="{FF2B5EF4-FFF2-40B4-BE49-F238E27FC236}">
                <a16:creationId xmlns:a16="http://schemas.microsoft.com/office/drawing/2014/main" id="{5F054A21-3F34-D086-2B98-6C9B0596ECD0}"/>
              </a:ext>
              <a:ext uri="{C183D7F6-B498-43B3-948B-1728B52AA6E4}">
                <adec:decorative xmlns:adec="http://schemas.microsoft.com/office/drawing/2017/decorative" val="1"/>
              </a:ext>
            </a:extLst>
          </p:cNvPr>
          <p:cNvSpPr/>
          <p:nvPr/>
        </p:nvSpPr>
        <p:spPr bwMode="auto">
          <a:xfrm>
            <a:off x="7380160" y="1168187"/>
            <a:ext cx="110682" cy="5098701"/>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TextBox 31">
            <a:extLst>
              <a:ext uri="{FF2B5EF4-FFF2-40B4-BE49-F238E27FC236}">
                <a16:creationId xmlns:a16="http://schemas.microsoft.com/office/drawing/2014/main" id="{77B54177-243B-2BD5-1F2A-4D435DC83CD2}"/>
              </a:ext>
            </a:extLst>
          </p:cNvPr>
          <p:cNvSpPr txBox="1"/>
          <p:nvPr/>
        </p:nvSpPr>
        <p:spPr>
          <a:xfrm>
            <a:off x="7708607" y="1355631"/>
            <a:ext cx="1663324" cy="4539704"/>
          </a:xfrm>
          <a:prstGeom prst="rect">
            <a:avLst/>
          </a:prstGeom>
          <a:noFill/>
        </p:spPr>
        <p:txBody>
          <a:bodyPr wrap="square" lIns="0" tIns="0" rIns="0" bIns="0">
            <a:spAutoFit/>
          </a:bodyPr>
          <a:lstStyle/>
          <a:p>
            <a:pPr marL="0" marR="0" lvl="0" indent="0" algn="l" defTabSz="2286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Envision</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Get started</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Project team</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Executive sponsorship</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Adoption strategy </a:t>
            </a:r>
            <a:br>
              <a:rPr kumimoji="0" lang="en-US" sz="1200" b="0" i="0" u="none" strike="noStrike" kern="1200" cap="none" spc="-10" normalizeH="0" baseline="0" noProof="0">
                <a:ln>
                  <a:noFill/>
                </a:ln>
                <a:solidFill>
                  <a:prstClr val="black"/>
                </a:solidFill>
                <a:effectLst/>
                <a:uLnTx/>
                <a:uFillTx/>
                <a:latin typeface="Segoe UI"/>
                <a:ea typeface="+mn-ea"/>
                <a:cs typeface="Segoe UI Semibold"/>
              </a:rPr>
            </a:br>
            <a:r>
              <a:rPr kumimoji="0" lang="en-US" sz="1200" b="0" i="0" u="none" strike="noStrike" kern="1200" cap="none" spc="-10" normalizeH="0" baseline="0" noProof="0">
                <a:ln>
                  <a:noFill/>
                </a:ln>
                <a:solidFill>
                  <a:prstClr val="black"/>
                </a:solidFill>
                <a:effectLst/>
                <a:uLnTx/>
                <a:uFillTx/>
                <a:latin typeface="Segoe UI"/>
                <a:ea typeface="+mn-ea"/>
                <a:cs typeface="Segoe UI Semibold"/>
              </a:rPr>
              <a:t>and vision</a:t>
            </a:r>
          </a:p>
          <a:p>
            <a:pPr marL="0" marR="0" lvl="0" indent="0" algn="l" defTabSz="228600" rtl="0" eaLnBrk="1" fontAlgn="auto" latinLnBrk="0" hangingPunct="1">
              <a:lnSpc>
                <a:spcPct val="100000"/>
              </a:lnSpc>
              <a:spcBef>
                <a:spcPts val="1200"/>
              </a:spcBef>
              <a:spcAft>
                <a:spcPts val="600"/>
              </a:spcAft>
              <a:buClrTx/>
              <a:buSzTx/>
              <a:buFontTx/>
              <a:buNone/>
              <a:tabLst/>
              <a:defRPr/>
            </a:pPr>
            <a:r>
              <a:rPr kumimoji="0" lang="en-US" sz="1600" b="1" i="0" u="none" strike="noStrike" kern="1200" cap="none" spc="0" normalizeH="0" baseline="0" noProof="0">
                <a:ln>
                  <a:noFill/>
                </a:ln>
                <a:solidFill>
                  <a:srgbClr val="1392B4"/>
                </a:solidFill>
                <a:effectLst/>
                <a:uLnTx/>
                <a:uFillTx/>
                <a:latin typeface="Segoe UI Semibold"/>
                <a:ea typeface="+mn-ea"/>
                <a:cs typeface="Segoe UI" panose="020B0502040204020203" pitchFamily="34" charset="0"/>
              </a:rPr>
              <a:t>Onboard</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Champions</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Community</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Rewards and recognition</a:t>
            </a:r>
          </a:p>
          <a:p>
            <a:pPr marL="0" marR="0" lvl="0" indent="0" algn="l" defTabSz="228600" rtl="0" eaLnBrk="1" fontAlgn="auto" latinLnBrk="0" hangingPunct="1">
              <a:lnSpc>
                <a:spcPct val="100000"/>
              </a:lnSpc>
              <a:spcBef>
                <a:spcPts val="1200"/>
              </a:spcBef>
              <a:spcAft>
                <a:spcPts val="600"/>
              </a:spcAft>
              <a:buClrTx/>
              <a:buSzTx/>
              <a:buFontTx/>
              <a:buNone/>
              <a:tabLst/>
              <a:defRPr/>
            </a:pPr>
            <a:r>
              <a:rPr kumimoji="0" lang="en-US" sz="1600" b="1" i="0" u="none" strike="noStrike" kern="1200" cap="none" spc="0" normalizeH="0" baseline="0" noProof="0">
                <a:ln>
                  <a:noFill/>
                </a:ln>
                <a:solidFill>
                  <a:srgbClr val="770180"/>
                </a:solidFill>
                <a:effectLst/>
                <a:uLnTx/>
                <a:uFillTx/>
                <a:latin typeface="Segoe UI Semibold"/>
                <a:ea typeface="+mn-ea"/>
                <a:cs typeface="Segoe UI" panose="020B0502040204020203" pitchFamily="34" charset="0"/>
              </a:rPr>
              <a:t>Scale</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Center of Excellence (</a:t>
            </a:r>
            <a:r>
              <a:rPr kumimoji="0" lang="en-US" sz="1200" b="0" i="0" u="none" strike="noStrike" kern="1200" cap="none" spc="-10" normalizeH="0" baseline="0" noProof="0" err="1">
                <a:ln>
                  <a:noFill/>
                </a:ln>
                <a:solidFill>
                  <a:prstClr val="black"/>
                </a:solidFill>
                <a:effectLst/>
                <a:uLnTx/>
                <a:uFillTx/>
                <a:latin typeface="Segoe UI"/>
                <a:ea typeface="+mn-ea"/>
                <a:cs typeface="Segoe UI Semibold"/>
              </a:rPr>
              <a:t>CoE</a:t>
            </a:r>
            <a:r>
              <a:rPr kumimoji="0" lang="en-US" sz="1200" b="0" i="0" u="none" strike="noStrike" kern="1200" cap="none" spc="-10" normalizeH="0" baseline="0" noProof="0">
                <a:ln>
                  <a:noFill/>
                </a:ln>
                <a:solidFill>
                  <a:prstClr val="black"/>
                </a:solidFill>
                <a:effectLst/>
                <a:uLnTx/>
                <a:uFillTx/>
                <a:latin typeface="Segoe UI"/>
                <a:ea typeface="+mn-ea"/>
                <a:cs typeface="Segoe UI Semibold"/>
              </a:rPr>
              <a:t>)</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Adoption maturity</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Operational plan</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Success tracking</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Change management</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Activity calendar</a:t>
            </a:r>
            <a:endParaRPr lang="en-US"/>
          </a:p>
        </p:txBody>
      </p:sp>
      <p:sp>
        <p:nvSpPr>
          <p:cNvPr id="33" name="TextBox 32">
            <a:extLst>
              <a:ext uri="{FF2B5EF4-FFF2-40B4-BE49-F238E27FC236}">
                <a16:creationId xmlns:a16="http://schemas.microsoft.com/office/drawing/2014/main" id="{C995771F-06E8-CA0D-BD4A-CCCFF4C71FAB}"/>
              </a:ext>
            </a:extLst>
          </p:cNvPr>
          <p:cNvSpPr txBox="1"/>
          <p:nvPr/>
        </p:nvSpPr>
        <p:spPr>
          <a:xfrm>
            <a:off x="9615458" y="1670612"/>
            <a:ext cx="1663323" cy="1000274"/>
          </a:xfrm>
          <a:prstGeom prst="rect">
            <a:avLst/>
          </a:prstGeom>
          <a:noFill/>
        </p:spPr>
        <p:txBody>
          <a:bodyPr wrap="square" lIns="0" tIns="0" rIns="0" bIns="0">
            <a:spAutoFit/>
          </a:bodyPr>
          <a:lstStyle/>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Success criteria</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Change management plan</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Readiness</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Training strategy</a:t>
            </a:r>
          </a:p>
        </p:txBody>
      </p:sp>
      <p:sp>
        <p:nvSpPr>
          <p:cNvPr id="35" name="TextBox 34">
            <a:extLst>
              <a:ext uri="{FF2B5EF4-FFF2-40B4-BE49-F238E27FC236}">
                <a16:creationId xmlns:a16="http://schemas.microsoft.com/office/drawing/2014/main" id="{D1C65C7A-4A6F-E8AF-2F41-A8C2795BF371}"/>
              </a:ext>
            </a:extLst>
          </p:cNvPr>
          <p:cNvSpPr txBox="1"/>
          <p:nvPr/>
        </p:nvSpPr>
        <p:spPr>
          <a:xfrm>
            <a:off x="9615458" y="3162678"/>
            <a:ext cx="1983763" cy="605294"/>
          </a:xfrm>
          <a:prstGeom prst="rect">
            <a:avLst/>
          </a:prstGeom>
          <a:noFill/>
        </p:spPr>
        <p:txBody>
          <a:bodyPr wrap="square" lIns="0" tIns="0" rIns="0" bIns="0">
            <a:spAutoFit/>
          </a:bodyPr>
          <a:lstStyle/>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Communication plan</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Awareness</a:t>
            </a:r>
          </a:p>
          <a:p>
            <a:pPr marL="171450" marR="0" lvl="0" indent="-171450" algn="l" defTabSz="2286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black"/>
                </a:solidFill>
                <a:effectLst/>
                <a:uLnTx/>
                <a:uFillTx/>
                <a:latin typeface="Segoe UI"/>
                <a:ea typeface="+mn-ea"/>
                <a:cs typeface="Segoe UI Semibold"/>
              </a:rPr>
              <a:t>Ongoing support</a:t>
            </a:r>
          </a:p>
        </p:txBody>
      </p:sp>
    </p:spTree>
    <p:extLst>
      <p:ext uri="{BB962C8B-B14F-4D97-AF65-F5344CB8AC3E}">
        <p14:creationId xmlns:p14="http://schemas.microsoft.com/office/powerpoint/2010/main" val="23502596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44F6C8A5-5878-167F-9826-152BD123D407}"/>
              </a:ext>
            </a:extLst>
          </p:cNvPr>
          <p:cNvSpPr>
            <a:spLocks noGrp="1"/>
          </p:cNvSpPr>
          <p:nvPr>
            <p:ph type="title"/>
          </p:nvPr>
        </p:nvSpPr>
        <p:spPr>
          <a:xfrm>
            <a:off x="588963" y="457200"/>
            <a:ext cx="11017250" cy="553998"/>
          </a:xfrm>
        </p:spPr>
        <p:txBody>
          <a:bodyPr/>
          <a:lstStyle/>
          <a:p>
            <a:r>
              <a:rPr lang="en-US"/>
              <a:t>Plan your next step in the partner journey</a:t>
            </a:r>
          </a:p>
        </p:txBody>
      </p:sp>
      <p:sp>
        <p:nvSpPr>
          <p:cNvPr id="13" name="Rectangle 12">
            <a:extLst>
              <a:ext uri="{FF2B5EF4-FFF2-40B4-BE49-F238E27FC236}">
                <a16:creationId xmlns:a16="http://schemas.microsoft.com/office/drawing/2014/main" id="{D58A70C0-6F98-33D5-C7E4-FF5E35200BF8}"/>
              </a:ext>
              <a:ext uri="{C183D7F6-B498-43B3-948B-1728B52AA6E4}">
                <adec:decorative xmlns:adec="http://schemas.microsoft.com/office/drawing/2017/decorative" val="1"/>
              </a:ext>
            </a:extLst>
          </p:cNvPr>
          <p:cNvSpPr/>
          <p:nvPr/>
        </p:nvSpPr>
        <p:spPr bwMode="auto">
          <a:xfrm>
            <a:off x="615392" y="2287224"/>
            <a:ext cx="10893349" cy="4009776"/>
          </a:xfrm>
          <a:prstGeom prst="rect">
            <a:avLst/>
          </a:prstGeom>
          <a:solidFill>
            <a:srgbClr val="F5F5F5"/>
          </a:solidFill>
          <a:ln w="25400"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sp>
        <p:nvSpPr>
          <p:cNvPr id="29" name="Rectangle 28">
            <a:extLst>
              <a:ext uri="{FF2B5EF4-FFF2-40B4-BE49-F238E27FC236}">
                <a16:creationId xmlns:a16="http://schemas.microsoft.com/office/drawing/2014/main" id="{0CE95B01-7236-247C-7E61-1957844988FA}"/>
              </a:ext>
              <a:ext uri="{C183D7F6-B498-43B3-948B-1728B52AA6E4}">
                <adec:decorative xmlns:adec="http://schemas.microsoft.com/office/drawing/2017/decorative" val="1"/>
              </a:ext>
            </a:extLst>
          </p:cNvPr>
          <p:cNvSpPr/>
          <p:nvPr/>
        </p:nvSpPr>
        <p:spPr bwMode="auto">
          <a:xfrm>
            <a:off x="588263" y="1436688"/>
            <a:ext cx="94996" cy="4831165"/>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TextBox 124">
            <a:extLst>
              <a:ext uri="{FF2B5EF4-FFF2-40B4-BE49-F238E27FC236}">
                <a16:creationId xmlns:a16="http://schemas.microsoft.com/office/drawing/2014/main" id="{83054038-F2C7-3372-F4E8-05D79F34B2F2}"/>
              </a:ext>
            </a:extLst>
          </p:cNvPr>
          <p:cNvSpPr txBox="1"/>
          <p:nvPr/>
        </p:nvSpPr>
        <p:spPr>
          <a:xfrm rot="16200000">
            <a:off x="579701" y="1794307"/>
            <a:ext cx="822960" cy="166199"/>
          </a:xfrm>
          <a:prstGeom prst="rect">
            <a:avLst/>
          </a:prstGeom>
          <a:noFill/>
          <a:ln>
            <a:noFill/>
          </a:ln>
          <a:effectLst>
            <a:outerShdw blurRad="63500" sx="102000" sy="102000" algn="ctr" rotWithShape="0">
              <a:prstClr val="black">
                <a:alpha val="8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0" tIns="0" rIns="0" bIns="0" numCol="1" spcCol="1270" anchor="ctr" anchorCtr="0">
            <a:spAutoFit/>
          </a:bodyPr>
          <a:lstStyle>
            <a:defPPr>
              <a:defRPr lang="en-US"/>
            </a:defPPr>
            <a:lvl1pPr marR="0" lvl="0" indent="0" defTabSz="711200" fontAlgn="auto">
              <a:lnSpc>
                <a:spcPct val="90000"/>
              </a:lnSpc>
              <a:spcBef>
                <a:spcPct val="0"/>
              </a:spcBef>
              <a:buClrTx/>
              <a:buSzTx/>
              <a:buFontTx/>
              <a:buNone/>
              <a:tabLst/>
              <a:defRPr kumimoji="0" sz="1000" i="0" u="none" strike="noStrike" cap="none" spc="130" normalizeH="0">
                <a:ln>
                  <a:noFill/>
                </a:ln>
                <a:solidFill>
                  <a:schemeClr val="tx2"/>
                </a:solidFill>
                <a:effectLst/>
                <a:uLnTx/>
                <a:uFillTx/>
                <a:latin typeface="+mj-lt"/>
                <a:cs typeface="Segoe UI Light" panose="020B0502040204020203" pitchFamily="34" charset="0"/>
              </a:defRPr>
            </a:lvl1pPr>
            <a:lvl2pPr>
              <a:defRPr>
                <a:solidFill>
                  <a:schemeClr val="dk2">
                    <a:hueOff val="0"/>
                    <a:satOff val="0"/>
                    <a:lumOff val="0"/>
                    <a:alphaOff val="0"/>
                  </a:schemeClr>
                </a:solidFill>
              </a:defRPr>
            </a:lvl2pPr>
            <a:lvl3pPr>
              <a:defRPr>
                <a:solidFill>
                  <a:schemeClr val="dk2">
                    <a:hueOff val="0"/>
                    <a:satOff val="0"/>
                    <a:lumOff val="0"/>
                    <a:alphaOff val="0"/>
                  </a:schemeClr>
                </a:solidFill>
              </a:defRPr>
            </a:lvl3pPr>
            <a:lvl4pPr>
              <a:defRPr>
                <a:solidFill>
                  <a:schemeClr val="dk2">
                    <a:hueOff val="0"/>
                    <a:satOff val="0"/>
                    <a:lumOff val="0"/>
                    <a:alphaOff val="0"/>
                  </a:schemeClr>
                </a:solidFill>
              </a:defRPr>
            </a:lvl4pPr>
            <a:lvl5pPr>
              <a:defRPr>
                <a:solidFill>
                  <a:schemeClr val="dk2">
                    <a:hueOff val="0"/>
                    <a:satOff val="0"/>
                    <a:lumOff val="0"/>
                    <a:alphaOff val="0"/>
                  </a:schemeClr>
                </a:solidFill>
              </a:defRPr>
            </a:lvl5pPr>
            <a:lvl6pPr>
              <a:defRPr>
                <a:solidFill>
                  <a:schemeClr val="dk2">
                    <a:hueOff val="0"/>
                    <a:satOff val="0"/>
                    <a:lumOff val="0"/>
                    <a:alphaOff val="0"/>
                  </a:schemeClr>
                </a:solidFill>
              </a:defRPr>
            </a:lvl6pPr>
            <a:lvl7pPr>
              <a:defRPr>
                <a:solidFill>
                  <a:schemeClr val="dk2">
                    <a:hueOff val="0"/>
                    <a:satOff val="0"/>
                    <a:lumOff val="0"/>
                    <a:alphaOff val="0"/>
                  </a:schemeClr>
                </a:solidFill>
              </a:defRPr>
            </a:lvl7pPr>
            <a:lvl8pPr>
              <a:defRPr>
                <a:solidFill>
                  <a:schemeClr val="dk2">
                    <a:hueOff val="0"/>
                    <a:satOff val="0"/>
                    <a:lumOff val="0"/>
                    <a:alphaOff val="0"/>
                  </a:schemeClr>
                </a:solidFill>
              </a:defRPr>
            </a:lvl8pPr>
            <a:lvl9pPr>
              <a:defRPr>
                <a:solidFill>
                  <a:schemeClr val="dk2">
                    <a:hueOff val="0"/>
                    <a:satOff val="0"/>
                    <a:lumOff val="0"/>
                    <a:alphaOff val="0"/>
                  </a:schemeClr>
                </a:solidFill>
              </a:defRPr>
            </a:lvl9pPr>
          </a:lstStyle>
          <a:p>
            <a:pPr algn="ctr">
              <a:defRPr/>
            </a:pPr>
            <a:r>
              <a:rPr lang="en-US" sz="1200" spc="0">
                <a:solidFill>
                  <a:srgbClr val="0078D4"/>
                </a:solidFill>
                <a:latin typeface="Segoe UI Semibold"/>
              </a:rPr>
              <a:t>Stages</a:t>
            </a:r>
          </a:p>
        </p:txBody>
      </p:sp>
      <p:sp>
        <p:nvSpPr>
          <p:cNvPr id="4" name="TextBox 3">
            <a:extLst>
              <a:ext uri="{FF2B5EF4-FFF2-40B4-BE49-F238E27FC236}">
                <a16:creationId xmlns:a16="http://schemas.microsoft.com/office/drawing/2014/main" id="{40B1668A-9006-41FA-8BDD-309BDF37851F}"/>
              </a:ext>
            </a:extLst>
          </p:cNvPr>
          <p:cNvSpPr txBox="1"/>
          <p:nvPr/>
        </p:nvSpPr>
        <p:spPr>
          <a:xfrm>
            <a:off x="1425952" y="1576970"/>
            <a:ext cx="2911854" cy="430887"/>
          </a:xfrm>
          <a:prstGeom prst="rect">
            <a:avLst/>
          </a:prstGeom>
          <a:noFill/>
        </p:spPr>
        <p:txBody>
          <a:bodyPr wrap="square" lIns="0" tIns="0" rIns="0" b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78D4"/>
                </a:solidFill>
                <a:effectLst/>
                <a:uLnTx/>
                <a:uFillTx/>
                <a:latin typeface="Segoe UI Semibold"/>
                <a:ea typeface="+mn-ea"/>
                <a:cs typeface="+mn-cs"/>
              </a:rPr>
              <a:t>Build</a:t>
            </a:r>
          </a:p>
          <a:p>
            <a:pPr>
              <a:defRPr/>
            </a:pPr>
            <a:r>
              <a:rPr lang="en-US" sz="1100">
                <a:latin typeface="Segoe UI Semibold"/>
              </a:rPr>
              <a:t>Start building the business</a:t>
            </a:r>
          </a:p>
        </p:txBody>
      </p:sp>
      <p:sp>
        <p:nvSpPr>
          <p:cNvPr id="57" name="TextBox 56">
            <a:extLst>
              <a:ext uri="{FF2B5EF4-FFF2-40B4-BE49-F238E27FC236}">
                <a16:creationId xmlns:a16="http://schemas.microsoft.com/office/drawing/2014/main" id="{BDDE22BC-CFD1-489B-ACEB-DEC77CA0A26A}"/>
              </a:ext>
            </a:extLst>
          </p:cNvPr>
          <p:cNvSpPr txBox="1"/>
          <p:nvPr/>
        </p:nvSpPr>
        <p:spPr>
          <a:xfrm rot="16200000">
            <a:off x="-600362" y="4061502"/>
            <a:ext cx="3183087" cy="166199"/>
          </a:xfrm>
          <a:prstGeom prst="rect">
            <a:avLst/>
          </a:prstGeom>
          <a:noFill/>
          <a:ln>
            <a:noFill/>
          </a:ln>
          <a:effectLst>
            <a:outerShdw blurRad="63500" sx="102000" sy="102000" algn="ctr" rotWithShape="0">
              <a:prstClr val="black">
                <a:alpha val="8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0" tIns="0" rIns="0" bIns="0" numCol="1" spcCol="1270" anchor="ctr" anchorCtr="0">
            <a:spAutoFit/>
          </a:bodyPr>
          <a:lstStyle>
            <a:defPPr>
              <a:defRPr lang="en-US"/>
            </a:defPPr>
            <a:lvl1pPr marR="0" lvl="0" indent="0" defTabSz="711200" fontAlgn="auto">
              <a:lnSpc>
                <a:spcPct val="90000"/>
              </a:lnSpc>
              <a:spcBef>
                <a:spcPct val="0"/>
              </a:spcBef>
              <a:buClrTx/>
              <a:buSzTx/>
              <a:buFontTx/>
              <a:buNone/>
              <a:tabLst/>
              <a:defRPr kumimoji="0" sz="1000" i="0" u="none" strike="noStrike" cap="none" spc="130" normalizeH="0">
                <a:ln>
                  <a:noFill/>
                </a:ln>
                <a:solidFill>
                  <a:schemeClr val="tx2"/>
                </a:solidFill>
                <a:effectLst/>
                <a:uLnTx/>
                <a:uFillTx/>
                <a:latin typeface="+mj-lt"/>
                <a:cs typeface="Segoe UI Light" panose="020B0502040204020203" pitchFamily="34" charset="0"/>
              </a:defRPr>
            </a:lvl1pPr>
            <a:lvl2pPr>
              <a:defRPr>
                <a:solidFill>
                  <a:schemeClr val="dk2">
                    <a:hueOff val="0"/>
                    <a:satOff val="0"/>
                    <a:lumOff val="0"/>
                    <a:alphaOff val="0"/>
                  </a:schemeClr>
                </a:solidFill>
              </a:defRPr>
            </a:lvl2pPr>
            <a:lvl3pPr>
              <a:defRPr>
                <a:solidFill>
                  <a:schemeClr val="dk2">
                    <a:hueOff val="0"/>
                    <a:satOff val="0"/>
                    <a:lumOff val="0"/>
                    <a:alphaOff val="0"/>
                  </a:schemeClr>
                </a:solidFill>
              </a:defRPr>
            </a:lvl3pPr>
            <a:lvl4pPr>
              <a:defRPr>
                <a:solidFill>
                  <a:schemeClr val="dk2">
                    <a:hueOff val="0"/>
                    <a:satOff val="0"/>
                    <a:lumOff val="0"/>
                    <a:alphaOff val="0"/>
                  </a:schemeClr>
                </a:solidFill>
              </a:defRPr>
            </a:lvl4pPr>
            <a:lvl5pPr>
              <a:defRPr>
                <a:solidFill>
                  <a:schemeClr val="dk2">
                    <a:hueOff val="0"/>
                    <a:satOff val="0"/>
                    <a:lumOff val="0"/>
                    <a:alphaOff val="0"/>
                  </a:schemeClr>
                </a:solidFill>
              </a:defRPr>
            </a:lvl5pPr>
            <a:lvl6pPr>
              <a:defRPr>
                <a:solidFill>
                  <a:schemeClr val="dk2">
                    <a:hueOff val="0"/>
                    <a:satOff val="0"/>
                    <a:lumOff val="0"/>
                    <a:alphaOff val="0"/>
                  </a:schemeClr>
                </a:solidFill>
              </a:defRPr>
            </a:lvl6pPr>
            <a:lvl7pPr>
              <a:defRPr>
                <a:solidFill>
                  <a:schemeClr val="dk2">
                    <a:hueOff val="0"/>
                    <a:satOff val="0"/>
                    <a:lumOff val="0"/>
                    <a:alphaOff val="0"/>
                  </a:schemeClr>
                </a:solidFill>
              </a:defRPr>
            </a:lvl7pPr>
            <a:lvl8pPr>
              <a:defRPr>
                <a:solidFill>
                  <a:schemeClr val="dk2">
                    <a:hueOff val="0"/>
                    <a:satOff val="0"/>
                    <a:lumOff val="0"/>
                    <a:alphaOff val="0"/>
                  </a:schemeClr>
                </a:solidFill>
              </a:defRPr>
            </a:lvl8pPr>
            <a:lvl9pPr>
              <a:defRPr>
                <a:solidFill>
                  <a:schemeClr val="dk2">
                    <a:hueOff val="0"/>
                    <a:satOff val="0"/>
                    <a:lumOff val="0"/>
                    <a:alphaOff val="0"/>
                  </a:schemeClr>
                </a:solidFill>
              </a:defRPr>
            </a:lvl9pPr>
          </a:lstStyle>
          <a:p>
            <a:pPr marL="0" marR="0" lvl="0" indent="0" algn="ctr" defTabSz="711200" rtl="0" eaLnBrk="1" fontAlgn="auto" latinLnBrk="0" hangingPunct="1">
              <a:lnSpc>
                <a:spcPct val="90000"/>
              </a:lnSpc>
              <a:spcBef>
                <a:spcPct val="0"/>
              </a:spcBef>
              <a:spcAft>
                <a:spcPts val="0"/>
              </a:spcAft>
              <a:buClrTx/>
              <a:buSzTx/>
              <a:buFontTx/>
              <a:buNone/>
              <a:tabLst/>
              <a:defRPr/>
            </a:pPr>
            <a:r>
              <a:rPr lang="en-US" sz="1200" spc="0">
                <a:solidFill>
                  <a:srgbClr val="0078D4"/>
                </a:solidFill>
                <a:latin typeface="Segoe UI Semibold"/>
              </a:rPr>
              <a:t>Key activities &amp; resources</a:t>
            </a:r>
          </a:p>
        </p:txBody>
      </p:sp>
      <p:cxnSp>
        <p:nvCxnSpPr>
          <p:cNvPr id="33" name="Straight Connector 32">
            <a:extLst>
              <a:ext uri="{FF2B5EF4-FFF2-40B4-BE49-F238E27FC236}">
                <a16:creationId xmlns:a16="http://schemas.microsoft.com/office/drawing/2014/main" id="{FE5C4C8C-20E7-43FF-9BB3-D7A695ABF8A5}"/>
              </a:ext>
              <a:ext uri="{C183D7F6-B498-43B3-948B-1728B52AA6E4}">
                <adec:decorative xmlns:adec="http://schemas.microsoft.com/office/drawing/2017/decorative" val="1"/>
              </a:ext>
            </a:extLst>
          </p:cNvPr>
          <p:cNvCxnSpPr>
            <a:cxnSpLocks/>
          </p:cNvCxnSpPr>
          <p:nvPr/>
        </p:nvCxnSpPr>
        <p:spPr>
          <a:xfrm>
            <a:off x="683259" y="2295508"/>
            <a:ext cx="10798360" cy="0"/>
          </a:xfrm>
          <a:prstGeom prst="line">
            <a:avLst/>
          </a:prstGeom>
          <a:noFill/>
          <a:ln w="25400" cap="flat" cmpd="sng" algn="ctr">
            <a:gradFill>
              <a:gsLst>
                <a:gs pos="0">
                  <a:srgbClr val="50E6FF"/>
                </a:gs>
                <a:gs pos="100000">
                  <a:srgbClr val="8661C5"/>
                </a:gs>
              </a:gsLst>
              <a:lin ang="2700000" scaled="0"/>
            </a:gradFill>
            <a:prstDash val="solid"/>
            <a:headEnd type="none" w="med" len="med"/>
            <a:tailEnd type="arrow" w="lg" len="med"/>
          </a:ln>
          <a:effectLst/>
        </p:spPr>
      </p:cxnSp>
      <p:sp>
        <p:nvSpPr>
          <p:cNvPr id="105" name="TextBox 104">
            <a:extLst>
              <a:ext uri="{FF2B5EF4-FFF2-40B4-BE49-F238E27FC236}">
                <a16:creationId xmlns:a16="http://schemas.microsoft.com/office/drawing/2014/main" id="{15115565-4ABD-1E83-FD5A-7C99163FD0A3}"/>
              </a:ext>
            </a:extLst>
          </p:cNvPr>
          <p:cNvSpPr txBox="1"/>
          <p:nvPr/>
        </p:nvSpPr>
        <p:spPr>
          <a:xfrm>
            <a:off x="1425952" y="2675110"/>
            <a:ext cx="2743200" cy="3274743"/>
          </a:xfrm>
          <a:prstGeom prst="rect">
            <a:avLst/>
          </a:prstGeom>
          <a:noFill/>
        </p:spPr>
        <p:txBody>
          <a:bodyPr wrap="square" lIns="0" tIns="0" rIns="0" bIns="0" rtlCol="0" anchor="t">
            <a:spAutoFit/>
          </a:bodyPr>
          <a:lstStyle/>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mj-lt"/>
                <a:ea typeface="+mn-ea"/>
                <a:cs typeface="Segoe UI" panose="020B0502040204020203" pitchFamily="34" charset="0"/>
              </a:rPr>
              <a:t>Register as a Microsoft Partner</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Join the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3"/>
              </a:rPr>
              <a:t>Microsoft Cloud Partner Program</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Make</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 </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hlinkClick r:id="rId4"/>
              </a:rPr>
              <a:t>Partner Center</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portal</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mj-lt"/>
                <a:ea typeface="+mn-ea"/>
                <a:cs typeface="Segoe UI" panose="020B0502040204020203" pitchFamily="34" charset="0"/>
              </a:rPr>
              <a:t>Define your business plan</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Explore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5"/>
              </a:rPr>
              <a:t>Low Code</a:t>
            </a:r>
            <a:r>
              <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5"/>
              </a:rPr>
              <a:t>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5"/>
              </a:rPr>
              <a:t>Partner Playbook</a:t>
            </a:r>
            <a:endPar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Review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6"/>
              </a:rPr>
              <a:t>Partner Opportunity Deck </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mj-lt"/>
                <a:ea typeface="+mn-ea"/>
                <a:cs typeface="Segoe UI" panose="020B0502040204020203" pitchFamily="34" charset="0"/>
              </a:rPr>
              <a:t>Staff core team</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Explore MS Learn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7"/>
              </a:rPr>
              <a:t>on-demand learning paths</a:t>
            </a:r>
            <a:endPar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Attend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8"/>
              </a:rPr>
              <a:t>Cloud Weeks </a:t>
            </a:r>
            <a:r>
              <a:rPr lang="en-US" sz="900" dirty="0">
                <a:solidFill>
                  <a:prstClr val="black"/>
                </a:solidFill>
                <a:latin typeface="Segoe UI" panose="020B0502040204020203" pitchFamily="34" charset="0"/>
                <a:cs typeface="Segoe UI" panose="020B0502040204020203" pitchFamily="34" charset="0"/>
              </a:rPr>
              <a:t>t</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raining </a:t>
            </a:r>
            <a:r>
              <a:rPr lang="en-US" sz="900" dirty="0">
                <a:solidFill>
                  <a:prstClr val="black"/>
                </a:solidFill>
                <a:latin typeface="Segoe UI" panose="020B0502040204020203" pitchFamily="34" charset="0"/>
                <a:cs typeface="Segoe UI" panose="020B0502040204020203" pitchFamily="34" charset="0"/>
              </a:rPr>
              <a:t>e</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vents </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Sign up for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9"/>
              </a:rPr>
              <a:t>Weekly Tech Talks</a:t>
            </a:r>
            <a:endPar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Achieve initial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10"/>
              </a:rPr>
              <a:t>Certifications</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mj-lt"/>
                <a:ea typeface="+mn-ea"/>
                <a:cs typeface="Segoe UI" panose="020B0502040204020203" pitchFamily="34" charset="0"/>
              </a:rPr>
              <a:t>Complete initial wins, recognize your impact</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Register deals with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11"/>
              </a:rPr>
              <a:t>Partner Admin Link (PAL)</a:t>
            </a:r>
            <a:endPar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Sell licenses as a </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hlinkClick r:id="rId12">
                  <a:extLst>
                    <a:ext uri="{A12FA001-AC4F-418D-AE19-62706E023703}">
                      <ahyp:hlinkClr xmlns:ahyp="http://schemas.microsoft.com/office/drawing/2018/hyperlinkcolor" val="tx"/>
                    </a:ext>
                  </a:extLst>
                </a:hlinkClick>
              </a:rPr>
              <a:t>CSP</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mj-lt"/>
                <a:ea typeface="+mn-ea"/>
                <a:cs typeface="Segoe UI" panose="020B0502040204020203" pitchFamily="34" charset="0"/>
              </a:rPr>
              <a:t>Publish on AppSource, become Co-Sell ready</a:t>
            </a:r>
          </a:p>
          <a:p>
            <a:pPr marL="171450" indent="-171450" defTabSz="711200">
              <a:lnSpc>
                <a:spcPct val="90000"/>
              </a:lnSpc>
              <a:spcBef>
                <a:spcPct val="0"/>
              </a:spcBef>
              <a:spcAft>
                <a:spcPts val="300"/>
              </a:spcAft>
              <a:buFont typeface="Arial" panose="020B0604020202020204" pitchFamily="34" charset="0"/>
              <a:buChar char="•"/>
              <a:defRPr/>
            </a:pPr>
            <a:r>
              <a:rPr lang="en-US" sz="900" dirty="0">
                <a:ea typeface="+mn-lt"/>
                <a:cs typeface="+mn-lt"/>
              </a:rPr>
              <a:t>Define your offering and </a:t>
            </a:r>
            <a:r>
              <a:rPr lang="en-US" sz="900" dirty="0">
                <a:solidFill>
                  <a:schemeClr val="accent1"/>
                </a:solidFill>
                <a:ea typeface="+mn-lt"/>
                <a:cs typeface="+mn-lt"/>
                <a:hlinkClick r:id="rId13">
                  <a:extLst>
                    <a:ext uri="{A12FA001-AC4F-418D-AE19-62706E023703}">
                      <ahyp:hlinkClr xmlns:ahyp="http://schemas.microsoft.com/office/drawing/2018/hyperlinkcolor" val="tx"/>
                    </a:ext>
                  </a:extLst>
                </a:hlinkClick>
              </a:rPr>
              <a:t>publish on AppSource</a:t>
            </a:r>
            <a:endParaRPr lang="en-US" sz="900" dirty="0">
              <a:solidFill>
                <a:schemeClr val="accent1"/>
              </a:solidFill>
              <a:ea typeface="+mn-lt"/>
              <a:cs typeface="+mn-lt"/>
            </a:endParaRPr>
          </a:p>
          <a:p>
            <a:pPr marL="171450" indent="-171450" defTabSz="711200">
              <a:lnSpc>
                <a:spcPct val="90000"/>
              </a:lnSpc>
              <a:spcBef>
                <a:spcPct val="0"/>
              </a:spcBef>
              <a:spcAft>
                <a:spcPts val="300"/>
              </a:spcAft>
              <a:buFont typeface="Arial" panose="020B0604020202020204" pitchFamily="34" charset="0"/>
              <a:buChar char="•"/>
              <a:defRPr/>
            </a:pPr>
            <a:r>
              <a:rPr lang="en-US" sz="900" dirty="0">
                <a:ea typeface="+mn-lt"/>
                <a:cs typeface="+mn-lt"/>
              </a:rPr>
              <a:t>Review requirements to </a:t>
            </a:r>
            <a:r>
              <a:rPr lang="en-US" sz="900" dirty="0">
                <a:solidFill>
                  <a:schemeClr val="accent1"/>
                </a:solidFill>
                <a:ea typeface="+mn-lt"/>
                <a:cs typeface="+mn-lt"/>
                <a:hlinkClick r:id="rId14">
                  <a:extLst>
                    <a:ext uri="{A12FA001-AC4F-418D-AE19-62706E023703}">
                      <ahyp:hlinkClr xmlns:ahyp="http://schemas.microsoft.com/office/drawing/2018/hyperlinkcolor" val="tx"/>
                    </a:ext>
                  </a:extLst>
                </a:hlinkClick>
              </a:rPr>
              <a:t>publish Consulting Offers</a:t>
            </a:r>
            <a:endParaRPr lang="en-US" sz="900" dirty="0">
              <a:solidFill>
                <a:schemeClr val="accent1"/>
              </a:solidFill>
              <a:ea typeface="+mn-lt"/>
              <a:cs typeface="+mn-lt"/>
            </a:endParaRP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Explore</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 </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hlinkClick r:id="rId15">
                  <a:extLst>
                    <a:ext uri="{A12FA001-AC4F-418D-AE19-62706E023703}">
                      <ahyp:hlinkClr xmlns:ahyp="http://schemas.microsoft.com/office/drawing/2018/hyperlinkcolor" val="tx"/>
                    </a:ext>
                  </a:extLst>
                </a:hlinkClick>
              </a:rPr>
              <a:t>Co-Sell Ready</a:t>
            </a:r>
            <a:endPar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p:txBody>
      </p:sp>
      <p:sp>
        <p:nvSpPr>
          <p:cNvPr id="78" name="TextBox 77">
            <a:extLst>
              <a:ext uri="{FF2B5EF4-FFF2-40B4-BE49-F238E27FC236}">
                <a16:creationId xmlns:a16="http://schemas.microsoft.com/office/drawing/2014/main" id="{40696385-4FC9-45E0-8252-93840183A78D}"/>
              </a:ext>
              <a:ext uri="{C183D7F6-B498-43B3-948B-1728B52AA6E4}">
                <adec:decorative xmlns:adec="http://schemas.microsoft.com/office/drawing/2017/decorative" val="1"/>
              </a:ext>
            </a:extLst>
          </p:cNvPr>
          <p:cNvSpPr txBox="1"/>
          <p:nvPr/>
        </p:nvSpPr>
        <p:spPr>
          <a:xfrm flipH="1">
            <a:off x="-10463" y="6598697"/>
            <a:ext cx="3707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45444B"/>
              </a:solidFill>
              <a:effectLst/>
              <a:uLnTx/>
              <a:uFillTx/>
              <a:latin typeface="Segoe UI"/>
              <a:ea typeface="+mn-ea"/>
              <a:cs typeface="+mn-cs"/>
            </a:endParaRPr>
          </a:p>
        </p:txBody>
      </p:sp>
      <p:sp>
        <p:nvSpPr>
          <p:cNvPr id="37" name="Rectangle: Rounded Corners 36">
            <a:extLst>
              <a:ext uri="{FF2B5EF4-FFF2-40B4-BE49-F238E27FC236}">
                <a16:creationId xmlns:a16="http://schemas.microsoft.com/office/drawing/2014/main" id="{403A4942-E0F1-0069-433D-611D0BDAB5CD}"/>
              </a:ext>
              <a:ext uri="{C183D7F6-B498-43B3-948B-1728B52AA6E4}">
                <adec:decorative xmlns:adec="http://schemas.microsoft.com/office/drawing/2017/decorative" val="1"/>
              </a:ext>
            </a:extLst>
          </p:cNvPr>
          <p:cNvSpPr/>
          <p:nvPr/>
        </p:nvSpPr>
        <p:spPr bwMode="auto">
          <a:xfrm>
            <a:off x="4517031" y="2603091"/>
            <a:ext cx="3072204" cy="750118"/>
          </a:xfrm>
          <a:prstGeom prst="roundRect">
            <a:avLst>
              <a:gd name="adj" fmla="val 6836"/>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cxnSp>
        <p:nvCxnSpPr>
          <p:cNvPr id="41" name="Connector: Elbow 40">
            <a:extLst>
              <a:ext uri="{FF2B5EF4-FFF2-40B4-BE49-F238E27FC236}">
                <a16:creationId xmlns:a16="http://schemas.microsoft.com/office/drawing/2014/main" id="{32298BB2-E3FF-1DFE-CA9B-7241C3C78161}"/>
              </a:ext>
              <a:ext uri="{C183D7F6-B498-43B3-948B-1728B52AA6E4}">
                <adec:decorative xmlns:adec="http://schemas.microsoft.com/office/drawing/2017/decorative" val="1"/>
              </a:ext>
            </a:extLst>
          </p:cNvPr>
          <p:cNvCxnSpPr>
            <a:cxnSpLocks/>
          </p:cNvCxnSpPr>
          <p:nvPr/>
        </p:nvCxnSpPr>
        <p:spPr>
          <a:xfrm rot="16200000" flipH="1">
            <a:off x="3167050" y="4019854"/>
            <a:ext cx="2825014" cy="124038"/>
          </a:xfrm>
          <a:prstGeom prst="bentConnector2">
            <a:avLst/>
          </a:prstGeom>
          <a:noFill/>
          <a:ln w="25400" cap="flat" cmpd="sng" algn="ctr">
            <a:gradFill>
              <a:gsLst>
                <a:gs pos="0">
                  <a:srgbClr val="50E6FF"/>
                </a:gs>
                <a:gs pos="100000">
                  <a:srgbClr val="8661C5"/>
                </a:gs>
              </a:gsLst>
              <a:lin ang="2700000" scaled="0"/>
            </a:gradFill>
            <a:prstDash val="solid"/>
            <a:headEnd type="none" w="med" len="med"/>
            <a:tailEnd type="none" w="med" len="med"/>
          </a:ln>
          <a:effectLst/>
        </p:spPr>
      </p:cxnSp>
      <p:sp>
        <p:nvSpPr>
          <p:cNvPr id="47" name="Oval 46">
            <a:extLst>
              <a:ext uri="{FF2B5EF4-FFF2-40B4-BE49-F238E27FC236}">
                <a16:creationId xmlns:a16="http://schemas.microsoft.com/office/drawing/2014/main" id="{E9ACCEF7-F8B2-A2F4-F830-5A408245FEC8}"/>
              </a:ext>
              <a:ext uri="{C183D7F6-B498-43B3-948B-1728B52AA6E4}">
                <adec:decorative xmlns:adec="http://schemas.microsoft.com/office/drawing/2017/decorative" val="1"/>
              </a:ext>
            </a:extLst>
          </p:cNvPr>
          <p:cNvSpPr/>
          <p:nvPr/>
        </p:nvSpPr>
        <p:spPr bwMode="auto">
          <a:xfrm>
            <a:off x="1425952" y="2079112"/>
            <a:ext cx="429768" cy="432792"/>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a:endParaRPr>
          </a:p>
        </p:txBody>
      </p:sp>
      <p:sp>
        <p:nvSpPr>
          <p:cNvPr id="48" name="Oval 47">
            <a:extLst>
              <a:ext uri="{FF2B5EF4-FFF2-40B4-BE49-F238E27FC236}">
                <a16:creationId xmlns:a16="http://schemas.microsoft.com/office/drawing/2014/main" id="{42E6207B-632B-8E16-4FDC-146BFD2F1735}"/>
              </a:ext>
              <a:ext uri="{C183D7F6-B498-43B3-948B-1728B52AA6E4}">
                <adec:decorative xmlns:adec="http://schemas.microsoft.com/office/drawing/2017/decorative" val="1"/>
              </a:ext>
            </a:extLst>
          </p:cNvPr>
          <p:cNvSpPr/>
          <p:nvPr/>
        </p:nvSpPr>
        <p:spPr bwMode="auto">
          <a:xfrm>
            <a:off x="4682407" y="2079112"/>
            <a:ext cx="429768" cy="432792"/>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a:endParaRPr>
          </a:p>
        </p:txBody>
      </p:sp>
      <p:sp>
        <p:nvSpPr>
          <p:cNvPr id="49" name="Oval 48">
            <a:extLst>
              <a:ext uri="{FF2B5EF4-FFF2-40B4-BE49-F238E27FC236}">
                <a16:creationId xmlns:a16="http://schemas.microsoft.com/office/drawing/2014/main" id="{23280258-B966-DF5D-C1ED-20BF173B7648}"/>
              </a:ext>
              <a:ext uri="{C183D7F6-B498-43B3-948B-1728B52AA6E4}">
                <adec:decorative xmlns:adec="http://schemas.microsoft.com/office/drawing/2017/decorative" val="1"/>
              </a:ext>
            </a:extLst>
          </p:cNvPr>
          <p:cNvSpPr/>
          <p:nvPr/>
        </p:nvSpPr>
        <p:spPr bwMode="auto">
          <a:xfrm>
            <a:off x="8075878" y="2079112"/>
            <a:ext cx="429768" cy="432792"/>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a:endParaRPr>
          </a:p>
        </p:txBody>
      </p:sp>
      <p:sp>
        <p:nvSpPr>
          <p:cNvPr id="62" name="speedometer_2">
            <a:extLst>
              <a:ext uri="{FF2B5EF4-FFF2-40B4-BE49-F238E27FC236}">
                <a16:creationId xmlns:a16="http://schemas.microsoft.com/office/drawing/2014/main" id="{93C6043B-8EAC-8104-F27F-D4A247B05875}"/>
              </a:ext>
              <a:ext uri="{C183D7F6-B498-43B3-948B-1728B52AA6E4}">
                <adec:decorative xmlns:adec="http://schemas.microsoft.com/office/drawing/2017/decorative" val="1"/>
              </a:ext>
            </a:extLst>
          </p:cNvPr>
          <p:cNvSpPr>
            <a:spLocks noChangeAspect="1" noEditPoints="1"/>
          </p:cNvSpPr>
          <p:nvPr/>
        </p:nvSpPr>
        <p:spPr bwMode="auto">
          <a:xfrm>
            <a:off x="8177262" y="2182008"/>
            <a:ext cx="227000" cy="22700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63" name="graph_9">
            <a:extLst>
              <a:ext uri="{FF2B5EF4-FFF2-40B4-BE49-F238E27FC236}">
                <a16:creationId xmlns:a16="http://schemas.microsoft.com/office/drawing/2014/main" id="{D06A49A8-1AC9-916A-268D-D555356AA8D4}"/>
              </a:ext>
              <a:ext uri="{C183D7F6-B498-43B3-948B-1728B52AA6E4}">
                <adec:decorative xmlns:adec="http://schemas.microsoft.com/office/drawing/2017/decorative" val="1"/>
              </a:ext>
            </a:extLst>
          </p:cNvPr>
          <p:cNvSpPr>
            <a:spLocks noChangeAspect="1" noEditPoints="1"/>
          </p:cNvSpPr>
          <p:nvPr/>
        </p:nvSpPr>
        <p:spPr bwMode="auto">
          <a:xfrm>
            <a:off x="4801220" y="2208819"/>
            <a:ext cx="192142" cy="173378"/>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gradFill>
                <a:gsLst>
                  <a:gs pos="0">
                    <a:srgbClr val="505050"/>
                  </a:gs>
                  <a:gs pos="100000">
                    <a:srgbClr val="505050"/>
                  </a:gs>
                </a:gsLst>
              </a:gradFill>
              <a:latin typeface="Segoe UI"/>
            </a:endParaRPr>
          </a:p>
        </p:txBody>
      </p:sp>
      <p:grpSp>
        <p:nvGrpSpPr>
          <p:cNvPr id="64" name="Graphic 8">
            <a:extLst>
              <a:ext uri="{FF2B5EF4-FFF2-40B4-BE49-F238E27FC236}">
                <a16:creationId xmlns:a16="http://schemas.microsoft.com/office/drawing/2014/main" id="{DA816EDB-3D55-1431-F7C8-BCF4EE40227A}"/>
              </a:ext>
              <a:ext uri="{C183D7F6-B498-43B3-948B-1728B52AA6E4}">
                <adec:decorative xmlns:adec="http://schemas.microsoft.com/office/drawing/2017/decorative" val="1"/>
              </a:ext>
            </a:extLst>
          </p:cNvPr>
          <p:cNvGrpSpPr/>
          <p:nvPr/>
        </p:nvGrpSpPr>
        <p:grpSpPr>
          <a:xfrm>
            <a:off x="1522595" y="2183224"/>
            <a:ext cx="236493" cy="224564"/>
            <a:chOff x="5847817" y="3077096"/>
            <a:chExt cx="614847" cy="583833"/>
          </a:xfrm>
          <a:noFill/>
        </p:grpSpPr>
        <p:sp>
          <p:nvSpPr>
            <p:cNvPr id="65" name="Freeform 45">
              <a:extLst>
                <a:ext uri="{FF2B5EF4-FFF2-40B4-BE49-F238E27FC236}">
                  <a16:creationId xmlns:a16="http://schemas.microsoft.com/office/drawing/2014/main" id="{047F41AF-9B9C-4CCF-993D-89CD3CF7BA98}"/>
                </a:ext>
              </a:extLst>
            </p:cNvPr>
            <p:cNvSpPr/>
            <p:nvPr/>
          </p:nvSpPr>
          <p:spPr>
            <a:xfrm>
              <a:off x="6012380" y="3077096"/>
              <a:ext cx="450284" cy="417801"/>
            </a:xfrm>
            <a:custGeom>
              <a:avLst/>
              <a:gdLst>
                <a:gd name="connsiteX0" fmla="*/ 360650 w 450284"/>
                <a:gd name="connsiteY0" fmla="*/ 302424 h 417801"/>
                <a:gd name="connsiteX1" fmla="*/ 448355 w 450284"/>
                <a:gd name="connsiteY1" fmla="*/ 213497 h 417801"/>
                <a:gd name="connsiteX2" fmla="*/ 448355 w 450284"/>
                <a:gd name="connsiteY2" fmla="*/ 203498 h 417801"/>
                <a:gd name="connsiteX3" fmla="*/ 247334 w 450284"/>
                <a:gd name="connsiteY3" fmla="*/ 0 h 417801"/>
                <a:gd name="connsiteX4" fmla="*/ 247334 w 450284"/>
                <a:gd name="connsiteY4" fmla="*/ 0 h 417801"/>
                <a:gd name="connsiteX5" fmla="*/ 67712 w 450284"/>
                <a:gd name="connsiteY5" fmla="*/ 60579 h 417801"/>
                <a:gd name="connsiteX6" fmla="*/ 63502 w 450284"/>
                <a:gd name="connsiteY6" fmla="*/ 63873 h 417801"/>
                <a:gd name="connsiteX7" fmla="*/ 5032 w 450284"/>
                <a:gd name="connsiteY7" fmla="*/ 182560 h 417801"/>
                <a:gd name="connsiteX8" fmla="*/ 3 w 450284"/>
                <a:gd name="connsiteY8" fmla="*/ 208556 h 417801"/>
                <a:gd name="connsiteX9" fmla="*/ 11697 w 450284"/>
                <a:gd name="connsiteY9" fmla="*/ 238081 h 417801"/>
                <a:gd name="connsiteX10" fmla="*/ 40816 w 450284"/>
                <a:gd name="connsiteY10" fmla="*/ 249844 h 417801"/>
                <a:gd name="connsiteX11" fmla="*/ 102561 w 450284"/>
                <a:gd name="connsiteY11" fmla="*/ 187501 h 417801"/>
                <a:gd name="connsiteX12" fmla="*/ 102561 w 450284"/>
                <a:gd name="connsiteY12" fmla="*/ 187383 h 417801"/>
                <a:gd name="connsiteX13" fmla="*/ 164305 w 450284"/>
                <a:gd name="connsiteY13" fmla="*/ 124804 h 417801"/>
                <a:gd name="connsiteX14" fmla="*/ 164422 w 450284"/>
                <a:gd name="connsiteY14" fmla="*/ 124804 h 417801"/>
                <a:gd name="connsiteX15" fmla="*/ 195412 w 450284"/>
                <a:gd name="connsiteY15" fmla="*/ 135273 h 417801"/>
                <a:gd name="connsiteX16" fmla="*/ 399240 w 450284"/>
                <a:gd name="connsiteY16" fmla="*/ 341477 h 417801"/>
                <a:gd name="connsiteX17" fmla="*/ 401308 w 450284"/>
                <a:gd name="connsiteY17" fmla="*/ 403825 h 417801"/>
                <a:gd name="connsiteX18" fmla="*/ 339325 w 450284"/>
                <a:gd name="connsiteY18" fmla="*/ 405905 h 417801"/>
                <a:gd name="connsiteX19" fmla="*/ 337144 w 450284"/>
                <a:gd name="connsiteY19" fmla="*/ 403703 h 417801"/>
                <a:gd name="connsiteX20" fmla="*/ 301360 w 450284"/>
                <a:gd name="connsiteY20" fmla="*/ 367473 h 4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284" h="417801">
                  <a:moveTo>
                    <a:pt x="360650" y="302424"/>
                  </a:moveTo>
                  <a:lnTo>
                    <a:pt x="448355" y="213497"/>
                  </a:lnTo>
                  <a:cubicBezTo>
                    <a:pt x="450927" y="210665"/>
                    <a:pt x="450927" y="206330"/>
                    <a:pt x="448355" y="203498"/>
                  </a:cubicBezTo>
                  <a:lnTo>
                    <a:pt x="247334" y="0"/>
                  </a:lnTo>
                  <a:lnTo>
                    <a:pt x="247334" y="0"/>
                  </a:lnTo>
                  <a:lnTo>
                    <a:pt x="67712" y="60579"/>
                  </a:lnTo>
                  <a:cubicBezTo>
                    <a:pt x="65964" y="61139"/>
                    <a:pt x="64472" y="62306"/>
                    <a:pt x="63502" y="63873"/>
                  </a:cubicBezTo>
                  <a:lnTo>
                    <a:pt x="5032" y="182560"/>
                  </a:lnTo>
                  <a:cubicBezTo>
                    <a:pt x="1684" y="190812"/>
                    <a:pt x="-25" y="199644"/>
                    <a:pt x="3" y="208556"/>
                  </a:cubicBezTo>
                  <a:cubicBezTo>
                    <a:pt x="-132" y="219566"/>
                    <a:pt x="4072" y="230181"/>
                    <a:pt x="11697" y="238081"/>
                  </a:cubicBezTo>
                  <a:cubicBezTo>
                    <a:pt x="19458" y="245748"/>
                    <a:pt x="29939" y="249983"/>
                    <a:pt x="40816" y="249844"/>
                  </a:cubicBezTo>
                  <a:cubicBezTo>
                    <a:pt x="74981" y="249779"/>
                    <a:pt x="102625" y="221867"/>
                    <a:pt x="102561" y="187501"/>
                  </a:cubicBezTo>
                  <a:cubicBezTo>
                    <a:pt x="102561" y="187462"/>
                    <a:pt x="102561" y="187422"/>
                    <a:pt x="102561" y="187383"/>
                  </a:cubicBezTo>
                  <a:cubicBezTo>
                    <a:pt x="102431" y="152952"/>
                    <a:pt x="130076" y="124935"/>
                    <a:pt x="164305" y="124804"/>
                  </a:cubicBezTo>
                  <a:cubicBezTo>
                    <a:pt x="164344" y="124804"/>
                    <a:pt x="164384" y="124804"/>
                    <a:pt x="164422" y="124804"/>
                  </a:cubicBezTo>
                  <a:cubicBezTo>
                    <a:pt x="175627" y="124707"/>
                    <a:pt x="186538" y="128393"/>
                    <a:pt x="195412" y="135273"/>
                  </a:cubicBezTo>
                  <a:lnTo>
                    <a:pt x="399240" y="341477"/>
                  </a:lnTo>
                  <a:cubicBezTo>
                    <a:pt x="416927" y="358119"/>
                    <a:pt x="417853" y="386034"/>
                    <a:pt x="401308" y="403825"/>
                  </a:cubicBezTo>
                  <a:cubicBezTo>
                    <a:pt x="384763" y="421615"/>
                    <a:pt x="357012" y="422547"/>
                    <a:pt x="339325" y="405905"/>
                  </a:cubicBezTo>
                  <a:cubicBezTo>
                    <a:pt x="338572" y="405197"/>
                    <a:pt x="337845" y="404463"/>
                    <a:pt x="337144" y="403703"/>
                  </a:cubicBezTo>
                  <a:lnTo>
                    <a:pt x="301360" y="367473"/>
                  </a:lnTo>
                </a:path>
              </a:pathLst>
            </a:custGeom>
            <a:noFill/>
            <a:ln w="15875" cap="sq">
              <a:solidFill>
                <a:srgbClr val="000000"/>
              </a:solidFill>
              <a:prstDash val="solid"/>
              <a:miter/>
            </a:ln>
          </p:spPr>
          <p:txBody>
            <a:bodyPr rtlCol="0" anchor="ctr"/>
            <a:lstStyle/>
            <a:p>
              <a:endParaRPr lang="en-US"/>
            </a:p>
          </p:txBody>
        </p:sp>
        <p:sp>
          <p:nvSpPr>
            <p:cNvPr id="66" name="Freeform 46">
              <a:extLst>
                <a:ext uri="{FF2B5EF4-FFF2-40B4-BE49-F238E27FC236}">
                  <a16:creationId xmlns:a16="http://schemas.microsoft.com/office/drawing/2014/main" id="{AF619887-BACD-E5DE-E530-5C8D06DED0E7}"/>
                </a:ext>
              </a:extLst>
            </p:cNvPr>
            <p:cNvSpPr/>
            <p:nvPr/>
          </p:nvSpPr>
          <p:spPr>
            <a:xfrm>
              <a:off x="6033168" y="3535918"/>
              <a:ext cx="123570" cy="125011"/>
            </a:xfrm>
            <a:custGeom>
              <a:avLst/>
              <a:gdLst>
                <a:gd name="connsiteX0" fmla="*/ 12894 w 123570"/>
                <a:gd name="connsiteY0" fmla="*/ 49454 h 125011"/>
                <a:gd name="connsiteX1" fmla="*/ 12863 w 123570"/>
                <a:gd name="connsiteY1" fmla="*/ 112002 h 125011"/>
                <a:gd name="connsiteX2" fmla="*/ 12894 w 123570"/>
                <a:gd name="connsiteY2" fmla="*/ 112032 h 125011"/>
                <a:gd name="connsiteX3" fmla="*/ 74248 w 123570"/>
                <a:gd name="connsiteY3" fmla="*/ 112425 h 125011"/>
                <a:gd name="connsiteX4" fmla="*/ 74638 w 123570"/>
                <a:gd name="connsiteY4" fmla="*/ 112032 h 125011"/>
                <a:gd name="connsiteX5" fmla="*/ 110773 w 123570"/>
                <a:gd name="connsiteY5" fmla="*/ 75567 h 125011"/>
                <a:gd name="connsiteX6" fmla="*/ 110773 w 123570"/>
                <a:gd name="connsiteY6" fmla="*/ 12989 h 125011"/>
                <a:gd name="connsiteX7" fmla="*/ 49253 w 123570"/>
                <a:gd name="connsiteY7" fmla="*/ 12645 h 125011"/>
                <a:gd name="connsiteX8" fmla="*/ 48911 w 123570"/>
                <a:gd name="connsiteY8" fmla="*/ 12989 h 12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570" h="125011">
                  <a:moveTo>
                    <a:pt x="12894" y="49454"/>
                  </a:moveTo>
                  <a:cubicBezTo>
                    <a:pt x="-4286" y="66718"/>
                    <a:pt x="-4299" y="94722"/>
                    <a:pt x="12863" y="112002"/>
                  </a:cubicBezTo>
                  <a:cubicBezTo>
                    <a:pt x="12874" y="112012"/>
                    <a:pt x="12883" y="112022"/>
                    <a:pt x="12894" y="112032"/>
                  </a:cubicBezTo>
                  <a:cubicBezTo>
                    <a:pt x="29728" y="129183"/>
                    <a:pt x="57198" y="129359"/>
                    <a:pt x="74248" y="112425"/>
                  </a:cubicBezTo>
                  <a:cubicBezTo>
                    <a:pt x="74379" y="112295"/>
                    <a:pt x="74509" y="112164"/>
                    <a:pt x="74638" y="112032"/>
                  </a:cubicBezTo>
                  <a:lnTo>
                    <a:pt x="110773" y="75567"/>
                  </a:lnTo>
                  <a:cubicBezTo>
                    <a:pt x="127836" y="58238"/>
                    <a:pt x="127836" y="30318"/>
                    <a:pt x="110773" y="12989"/>
                  </a:cubicBezTo>
                  <a:cubicBezTo>
                    <a:pt x="93879" y="-4194"/>
                    <a:pt x="66336" y="-4349"/>
                    <a:pt x="49253" y="12645"/>
                  </a:cubicBezTo>
                  <a:cubicBezTo>
                    <a:pt x="49138" y="12759"/>
                    <a:pt x="49025" y="12874"/>
                    <a:pt x="48911" y="12989"/>
                  </a:cubicBezTo>
                  <a:close/>
                </a:path>
              </a:pathLst>
            </a:custGeom>
            <a:noFill/>
            <a:ln w="15875" cap="sq">
              <a:solidFill>
                <a:srgbClr val="000000"/>
              </a:solidFill>
              <a:prstDash val="solid"/>
              <a:miter/>
            </a:ln>
          </p:spPr>
          <p:txBody>
            <a:bodyPr rtlCol="0" anchor="ctr"/>
            <a:lstStyle/>
            <a:p>
              <a:endParaRPr lang="en-US"/>
            </a:p>
          </p:txBody>
        </p:sp>
        <p:sp>
          <p:nvSpPr>
            <p:cNvPr id="67" name="Freeform 47">
              <a:extLst>
                <a:ext uri="{FF2B5EF4-FFF2-40B4-BE49-F238E27FC236}">
                  <a16:creationId xmlns:a16="http://schemas.microsoft.com/office/drawing/2014/main" id="{9899AEFB-F7BE-3BAA-7AB9-C64C0EBBCCE0}"/>
                </a:ext>
              </a:extLst>
            </p:cNvPr>
            <p:cNvSpPr/>
            <p:nvPr/>
          </p:nvSpPr>
          <p:spPr>
            <a:xfrm>
              <a:off x="5971423" y="3473248"/>
              <a:ext cx="123539" cy="125202"/>
            </a:xfrm>
            <a:custGeom>
              <a:avLst/>
              <a:gdLst>
                <a:gd name="connsiteX0" fmla="*/ 12893 w 123539"/>
                <a:gd name="connsiteY0" fmla="*/ 49544 h 125202"/>
                <a:gd name="connsiteX1" fmla="*/ 12863 w 123539"/>
                <a:gd name="connsiteY1" fmla="*/ 112093 h 125202"/>
                <a:gd name="connsiteX2" fmla="*/ 12893 w 123539"/>
                <a:gd name="connsiteY2" fmla="*/ 112123 h 125202"/>
                <a:gd name="connsiteX3" fmla="*/ 73915 w 123539"/>
                <a:gd name="connsiteY3" fmla="*/ 112851 h 125202"/>
                <a:gd name="connsiteX4" fmla="*/ 74638 w 123539"/>
                <a:gd name="connsiteY4" fmla="*/ 112123 h 125202"/>
                <a:gd name="connsiteX5" fmla="*/ 110656 w 123539"/>
                <a:gd name="connsiteY5" fmla="*/ 75540 h 125202"/>
                <a:gd name="connsiteX6" fmla="*/ 110735 w 123539"/>
                <a:gd name="connsiteY6" fmla="*/ 13158 h 125202"/>
                <a:gd name="connsiteX7" fmla="*/ 110656 w 123539"/>
                <a:gd name="connsiteY7" fmla="*/ 13079 h 125202"/>
                <a:gd name="connsiteX8" fmla="*/ 49635 w 123539"/>
                <a:gd name="connsiteY8" fmla="*/ 12351 h 125202"/>
                <a:gd name="connsiteX9" fmla="*/ 48911 w 123539"/>
                <a:gd name="connsiteY9" fmla="*/ 13079 h 12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9" h="125202">
                  <a:moveTo>
                    <a:pt x="12893" y="49544"/>
                  </a:moveTo>
                  <a:cubicBezTo>
                    <a:pt x="-4286" y="66809"/>
                    <a:pt x="-4299" y="94813"/>
                    <a:pt x="12863" y="112093"/>
                  </a:cubicBezTo>
                  <a:cubicBezTo>
                    <a:pt x="12874" y="112103"/>
                    <a:pt x="12883" y="112112"/>
                    <a:pt x="12893" y="112123"/>
                  </a:cubicBezTo>
                  <a:cubicBezTo>
                    <a:pt x="29544" y="129273"/>
                    <a:pt x="56863" y="129600"/>
                    <a:pt x="73915" y="112851"/>
                  </a:cubicBezTo>
                  <a:cubicBezTo>
                    <a:pt x="74159" y="112611"/>
                    <a:pt x="74400" y="112369"/>
                    <a:pt x="74638" y="112123"/>
                  </a:cubicBezTo>
                  <a:lnTo>
                    <a:pt x="110656" y="75540"/>
                  </a:lnTo>
                  <a:cubicBezTo>
                    <a:pt x="127803" y="58336"/>
                    <a:pt x="127838" y="30406"/>
                    <a:pt x="110735" y="13158"/>
                  </a:cubicBezTo>
                  <a:cubicBezTo>
                    <a:pt x="110709" y="13132"/>
                    <a:pt x="110682" y="13105"/>
                    <a:pt x="110656" y="13079"/>
                  </a:cubicBezTo>
                  <a:cubicBezTo>
                    <a:pt x="94006" y="-4071"/>
                    <a:pt x="66686" y="-4398"/>
                    <a:pt x="49635" y="12351"/>
                  </a:cubicBezTo>
                  <a:cubicBezTo>
                    <a:pt x="49391" y="12591"/>
                    <a:pt x="49150" y="12834"/>
                    <a:pt x="48911" y="13079"/>
                  </a:cubicBezTo>
                  <a:close/>
                </a:path>
              </a:pathLst>
            </a:custGeom>
            <a:noFill/>
            <a:ln w="15875" cap="sq">
              <a:solidFill>
                <a:srgbClr val="000000"/>
              </a:solidFill>
              <a:prstDash val="solid"/>
              <a:miter/>
            </a:ln>
          </p:spPr>
          <p:txBody>
            <a:bodyPr rtlCol="0" anchor="ctr"/>
            <a:lstStyle/>
            <a:p>
              <a:endParaRPr lang="en-US"/>
            </a:p>
          </p:txBody>
        </p:sp>
        <p:sp>
          <p:nvSpPr>
            <p:cNvPr id="68" name="Freeform 48">
              <a:extLst>
                <a:ext uri="{FF2B5EF4-FFF2-40B4-BE49-F238E27FC236}">
                  <a16:creationId xmlns:a16="http://schemas.microsoft.com/office/drawing/2014/main" id="{8855BF09-1799-6A3A-C35D-F08BF05E6D23}"/>
                </a:ext>
              </a:extLst>
            </p:cNvPr>
            <p:cNvSpPr/>
            <p:nvPr/>
          </p:nvSpPr>
          <p:spPr>
            <a:xfrm>
              <a:off x="5909668" y="3410612"/>
              <a:ext cx="123560" cy="125219"/>
            </a:xfrm>
            <a:custGeom>
              <a:avLst/>
              <a:gdLst>
                <a:gd name="connsiteX0" fmla="*/ 12787 w 123560"/>
                <a:gd name="connsiteY0" fmla="*/ 49720 h 125219"/>
                <a:gd name="connsiteX1" fmla="*/ 12787 w 123560"/>
                <a:gd name="connsiteY1" fmla="*/ 112181 h 125219"/>
                <a:gd name="connsiteX2" fmla="*/ 74141 w 123560"/>
                <a:gd name="connsiteY2" fmla="*/ 112692 h 125219"/>
                <a:gd name="connsiteX3" fmla="*/ 74649 w 123560"/>
                <a:gd name="connsiteY3" fmla="*/ 112181 h 125219"/>
                <a:gd name="connsiteX4" fmla="*/ 110667 w 123560"/>
                <a:gd name="connsiteY4" fmla="*/ 75716 h 125219"/>
                <a:gd name="connsiteX5" fmla="*/ 110697 w 123560"/>
                <a:gd name="connsiteY5" fmla="*/ 13168 h 125219"/>
                <a:gd name="connsiteX6" fmla="*/ 110667 w 123560"/>
                <a:gd name="connsiteY6" fmla="*/ 13137 h 125219"/>
                <a:gd name="connsiteX7" fmla="*/ 49647 w 123560"/>
                <a:gd name="connsiteY7" fmla="*/ 12295 h 125219"/>
                <a:gd name="connsiteX8" fmla="*/ 49273 w 123560"/>
                <a:gd name="connsiteY8" fmla="*/ 12667 h 12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560" h="125219">
                  <a:moveTo>
                    <a:pt x="12787" y="49720"/>
                  </a:moveTo>
                  <a:cubicBezTo>
                    <a:pt x="-4262" y="67009"/>
                    <a:pt x="-4262" y="94892"/>
                    <a:pt x="12787" y="112181"/>
                  </a:cubicBezTo>
                  <a:cubicBezTo>
                    <a:pt x="29589" y="129364"/>
                    <a:pt x="57059" y="129592"/>
                    <a:pt x="74141" y="112692"/>
                  </a:cubicBezTo>
                  <a:cubicBezTo>
                    <a:pt x="74312" y="112523"/>
                    <a:pt x="74480" y="112352"/>
                    <a:pt x="74649" y="112181"/>
                  </a:cubicBezTo>
                  <a:lnTo>
                    <a:pt x="110667" y="75716"/>
                  </a:lnTo>
                  <a:cubicBezTo>
                    <a:pt x="127847" y="58451"/>
                    <a:pt x="127859" y="30447"/>
                    <a:pt x="110697" y="13168"/>
                  </a:cubicBezTo>
                  <a:cubicBezTo>
                    <a:pt x="110687" y="13157"/>
                    <a:pt x="110677" y="13148"/>
                    <a:pt x="110667" y="13137"/>
                  </a:cubicBezTo>
                  <a:cubicBezTo>
                    <a:pt x="94048" y="-4045"/>
                    <a:pt x="66728" y="-4421"/>
                    <a:pt x="49647" y="12295"/>
                  </a:cubicBezTo>
                  <a:cubicBezTo>
                    <a:pt x="49522" y="12418"/>
                    <a:pt x="49397" y="12542"/>
                    <a:pt x="49273" y="12667"/>
                  </a:cubicBezTo>
                  <a:close/>
                </a:path>
              </a:pathLst>
            </a:custGeom>
            <a:noFill/>
            <a:ln w="15875" cap="sq">
              <a:solidFill>
                <a:srgbClr val="000000"/>
              </a:solidFill>
              <a:prstDash val="solid"/>
              <a:miter/>
            </a:ln>
          </p:spPr>
          <p:txBody>
            <a:bodyPr rtlCol="0" anchor="ctr"/>
            <a:lstStyle/>
            <a:p>
              <a:endParaRPr lang="en-US"/>
            </a:p>
          </p:txBody>
        </p:sp>
        <p:sp>
          <p:nvSpPr>
            <p:cNvPr id="69" name="Freeform 49">
              <a:extLst>
                <a:ext uri="{FF2B5EF4-FFF2-40B4-BE49-F238E27FC236}">
                  <a16:creationId xmlns:a16="http://schemas.microsoft.com/office/drawing/2014/main" id="{87FF28A7-16B9-98DA-08DE-00E52B2715AF}"/>
                </a:ext>
              </a:extLst>
            </p:cNvPr>
            <p:cNvSpPr/>
            <p:nvPr/>
          </p:nvSpPr>
          <p:spPr>
            <a:xfrm>
              <a:off x="6125933" y="3507148"/>
              <a:ext cx="174963" cy="153780"/>
            </a:xfrm>
            <a:custGeom>
              <a:avLst/>
              <a:gdLst>
                <a:gd name="connsiteX0" fmla="*/ 0 w 174963"/>
                <a:gd name="connsiteY0" fmla="*/ 122569 h 153780"/>
                <a:gd name="connsiteX1" fmla="*/ 18009 w 174963"/>
                <a:gd name="connsiteY1" fmla="*/ 140802 h 153780"/>
                <a:gd name="connsiteX2" fmla="*/ 79363 w 174963"/>
                <a:gd name="connsiteY2" fmla="*/ 141195 h 153780"/>
                <a:gd name="connsiteX3" fmla="*/ 79754 w 174963"/>
                <a:gd name="connsiteY3" fmla="*/ 140802 h 153780"/>
                <a:gd name="connsiteX4" fmla="*/ 79754 w 174963"/>
                <a:gd name="connsiteY4" fmla="*/ 78223 h 153780"/>
                <a:gd name="connsiteX5" fmla="*/ 100335 w 174963"/>
                <a:gd name="connsiteY5" fmla="*/ 99044 h 153780"/>
                <a:gd name="connsiteX6" fmla="*/ 161356 w 174963"/>
                <a:gd name="connsiteY6" fmla="*/ 99772 h 153780"/>
                <a:gd name="connsiteX7" fmla="*/ 162080 w 174963"/>
                <a:gd name="connsiteY7" fmla="*/ 99044 h 153780"/>
                <a:gd name="connsiteX8" fmla="*/ 162159 w 174963"/>
                <a:gd name="connsiteY8" fmla="*/ 36661 h 153780"/>
                <a:gd name="connsiteX9" fmla="*/ 162080 w 174963"/>
                <a:gd name="connsiteY9" fmla="*/ 36583 h 153780"/>
                <a:gd name="connsiteX10" fmla="*/ 126063 w 174963"/>
                <a:gd name="connsiteY10" fmla="*/ 0 h 15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963" h="153780">
                  <a:moveTo>
                    <a:pt x="0" y="122569"/>
                  </a:moveTo>
                  <a:lnTo>
                    <a:pt x="18009" y="140802"/>
                  </a:lnTo>
                  <a:cubicBezTo>
                    <a:pt x="34844" y="157952"/>
                    <a:pt x="62313" y="158129"/>
                    <a:pt x="79363" y="141195"/>
                  </a:cubicBezTo>
                  <a:cubicBezTo>
                    <a:pt x="79494" y="141064"/>
                    <a:pt x="79624" y="140934"/>
                    <a:pt x="79754" y="140802"/>
                  </a:cubicBezTo>
                  <a:cubicBezTo>
                    <a:pt x="96817" y="123473"/>
                    <a:pt x="96817" y="95552"/>
                    <a:pt x="79754" y="78223"/>
                  </a:cubicBezTo>
                  <a:lnTo>
                    <a:pt x="100335" y="99044"/>
                  </a:lnTo>
                  <a:cubicBezTo>
                    <a:pt x="116986" y="116194"/>
                    <a:pt x="144305" y="116521"/>
                    <a:pt x="161356" y="99772"/>
                  </a:cubicBezTo>
                  <a:cubicBezTo>
                    <a:pt x="161601" y="99532"/>
                    <a:pt x="161842" y="99289"/>
                    <a:pt x="162080" y="99044"/>
                  </a:cubicBezTo>
                  <a:cubicBezTo>
                    <a:pt x="179227" y="81839"/>
                    <a:pt x="179263" y="53909"/>
                    <a:pt x="162159" y="36661"/>
                  </a:cubicBezTo>
                  <a:cubicBezTo>
                    <a:pt x="162133" y="36636"/>
                    <a:pt x="162106" y="36608"/>
                    <a:pt x="162080" y="36583"/>
                  </a:cubicBezTo>
                  <a:lnTo>
                    <a:pt x="126063" y="0"/>
                  </a:lnTo>
                </a:path>
              </a:pathLst>
            </a:custGeom>
            <a:noFill/>
            <a:ln w="15875" cap="sq">
              <a:solidFill>
                <a:srgbClr val="000000"/>
              </a:solidFill>
              <a:prstDash val="solid"/>
              <a:miter/>
            </a:ln>
          </p:spPr>
          <p:txBody>
            <a:bodyPr rtlCol="0" anchor="ctr"/>
            <a:lstStyle/>
            <a:p>
              <a:endParaRPr lang="en-US"/>
            </a:p>
          </p:txBody>
        </p:sp>
        <p:sp>
          <p:nvSpPr>
            <p:cNvPr id="70" name="Freeform 50">
              <a:extLst>
                <a:ext uri="{FF2B5EF4-FFF2-40B4-BE49-F238E27FC236}">
                  <a16:creationId xmlns:a16="http://schemas.microsoft.com/office/drawing/2014/main" id="{8B76CD28-A605-75A8-6A3C-088AB5610CEE}"/>
                </a:ext>
              </a:extLst>
            </p:cNvPr>
            <p:cNvSpPr/>
            <p:nvPr/>
          </p:nvSpPr>
          <p:spPr>
            <a:xfrm>
              <a:off x="6251995" y="3444569"/>
              <a:ext cx="110676" cy="112150"/>
            </a:xfrm>
            <a:custGeom>
              <a:avLst/>
              <a:gdLst>
                <a:gd name="connsiteX0" fmla="*/ 0 w 110676"/>
                <a:gd name="connsiteY0" fmla="*/ 62579 h 112150"/>
                <a:gd name="connsiteX1" fmla="*/ 36018 w 110676"/>
                <a:gd name="connsiteY1" fmla="*/ 99161 h 112150"/>
                <a:gd name="connsiteX2" fmla="*/ 97538 w 110676"/>
                <a:gd name="connsiteY2" fmla="*/ 99505 h 112150"/>
                <a:gd name="connsiteX3" fmla="*/ 97880 w 110676"/>
                <a:gd name="connsiteY3" fmla="*/ 99161 h 112150"/>
                <a:gd name="connsiteX4" fmla="*/ 97880 w 110676"/>
                <a:gd name="connsiteY4" fmla="*/ 36583 h 112150"/>
                <a:gd name="connsiteX5" fmla="*/ 61745 w 110676"/>
                <a:gd name="connsiteY5" fmla="*/ 0 h 11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76" h="112150">
                  <a:moveTo>
                    <a:pt x="0" y="62579"/>
                  </a:moveTo>
                  <a:lnTo>
                    <a:pt x="36018" y="99161"/>
                  </a:lnTo>
                  <a:cubicBezTo>
                    <a:pt x="52912" y="116345"/>
                    <a:pt x="80455" y="116499"/>
                    <a:pt x="97538" y="99505"/>
                  </a:cubicBezTo>
                  <a:cubicBezTo>
                    <a:pt x="97653" y="99391"/>
                    <a:pt x="97766" y="99277"/>
                    <a:pt x="97880" y="99161"/>
                  </a:cubicBezTo>
                  <a:cubicBezTo>
                    <a:pt x="114943" y="81832"/>
                    <a:pt x="114943" y="53912"/>
                    <a:pt x="97880" y="36583"/>
                  </a:cubicBezTo>
                  <a:lnTo>
                    <a:pt x="61745" y="0"/>
                  </a:lnTo>
                </a:path>
              </a:pathLst>
            </a:custGeom>
            <a:noFill/>
            <a:ln w="15875" cap="sq">
              <a:solidFill>
                <a:srgbClr val="000000"/>
              </a:solidFill>
              <a:prstDash val="solid"/>
              <a:miter/>
            </a:ln>
          </p:spPr>
          <p:txBody>
            <a:bodyPr rtlCol="0" anchor="ctr"/>
            <a:lstStyle/>
            <a:p>
              <a:endParaRPr lang="en-US"/>
            </a:p>
          </p:txBody>
        </p:sp>
        <p:sp>
          <p:nvSpPr>
            <p:cNvPr id="71" name="Freeform 51">
              <a:extLst>
                <a:ext uri="{FF2B5EF4-FFF2-40B4-BE49-F238E27FC236}">
                  <a16:creationId xmlns:a16="http://schemas.microsoft.com/office/drawing/2014/main" id="{CA2A8AE5-A47F-4B22-545A-A125E2EEFB9A}"/>
                </a:ext>
              </a:extLst>
            </p:cNvPr>
            <p:cNvSpPr/>
            <p:nvPr/>
          </p:nvSpPr>
          <p:spPr>
            <a:xfrm>
              <a:off x="5847817" y="3347711"/>
              <a:ext cx="123921" cy="125599"/>
            </a:xfrm>
            <a:custGeom>
              <a:avLst/>
              <a:gdLst>
                <a:gd name="connsiteX0" fmla="*/ 12893 w 123921"/>
                <a:gd name="connsiteY0" fmla="*/ 50042 h 125599"/>
                <a:gd name="connsiteX1" fmla="*/ 12863 w 123921"/>
                <a:gd name="connsiteY1" fmla="*/ 112590 h 125599"/>
                <a:gd name="connsiteX2" fmla="*/ 12893 w 123921"/>
                <a:gd name="connsiteY2" fmla="*/ 112621 h 125599"/>
                <a:gd name="connsiteX3" fmla="*/ 74248 w 123921"/>
                <a:gd name="connsiteY3" fmla="*/ 113013 h 125599"/>
                <a:gd name="connsiteX4" fmla="*/ 74638 w 123921"/>
                <a:gd name="connsiteY4" fmla="*/ 112621 h 125599"/>
                <a:gd name="connsiteX5" fmla="*/ 111124 w 123921"/>
                <a:gd name="connsiteY5" fmla="*/ 75567 h 125599"/>
                <a:gd name="connsiteX6" fmla="*/ 111124 w 123921"/>
                <a:gd name="connsiteY6" fmla="*/ 12989 h 125599"/>
                <a:gd name="connsiteX7" fmla="*/ 49604 w 123921"/>
                <a:gd name="connsiteY7" fmla="*/ 12645 h 125599"/>
                <a:gd name="connsiteX8" fmla="*/ 49262 w 123921"/>
                <a:gd name="connsiteY8" fmla="*/ 12989 h 12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1" h="125599">
                  <a:moveTo>
                    <a:pt x="12893" y="50042"/>
                  </a:moveTo>
                  <a:cubicBezTo>
                    <a:pt x="-4286" y="67306"/>
                    <a:pt x="-4300" y="95310"/>
                    <a:pt x="12863" y="112590"/>
                  </a:cubicBezTo>
                  <a:cubicBezTo>
                    <a:pt x="12873" y="112601"/>
                    <a:pt x="12883" y="112610"/>
                    <a:pt x="12893" y="112621"/>
                  </a:cubicBezTo>
                  <a:cubicBezTo>
                    <a:pt x="29728" y="129771"/>
                    <a:pt x="57198" y="129947"/>
                    <a:pt x="74248" y="113013"/>
                  </a:cubicBezTo>
                  <a:cubicBezTo>
                    <a:pt x="74379" y="112883"/>
                    <a:pt x="74509" y="112752"/>
                    <a:pt x="74638" y="112621"/>
                  </a:cubicBezTo>
                  <a:lnTo>
                    <a:pt x="111124" y="75567"/>
                  </a:lnTo>
                  <a:cubicBezTo>
                    <a:pt x="128187" y="58238"/>
                    <a:pt x="128187" y="30318"/>
                    <a:pt x="111124" y="12989"/>
                  </a:cubicBezTo>
                  <a:cubicBezTo>
                    <a:pt x="94230" y="-4194"/>
                    <a:pt x="66686" y="-4349"/>
                    <a:pt x="49604" y="12645"/>
                  </a:cubicBezTo>
                  <a:cubicBezTo>
                    <a:pt x="49489" y="12759"/>
                    <a:pt x="49375" y="12874"/>
                    <a:pt x="49262" y="12989"/>
                  </a:cubicBezTo>
                  <a:close/>
                </a:path>
              </a:pathLst>
            </a:custGeom>
            <a:noFill/>
            <a:ln w="15875" cap="sq">
              <a:solidFill>
                <a:srgbClr val="000000"/>
              </a:solidFill>
              <a:prstDash val="solid"/>
              <a:miter/>
            </a:ln>
          </p:spPr>
          <p:txBody>
            <a:bodyPr rtlCol="0" anchor="ctr"/>
            <a:lstStyle/>
            <a:p>
              <a:endParaRPr lang="en-US"/>
            </a:p>
          </p:txBody>
        </p:sp>
        <p:sp>
          <p:nvSpPr>
            <p:cNvPr id="72" name="Freeform 55">
              <a:extLst>
                <a:ext uri="{FF2B5EF4-FFF2-40B4-BE49-F238E27FC236}">
                  <a16:creationId xmlns:a16="http://schemas.microsoft.com/office/drawing/2014/main" id="{EB22B349-FBFA-B174-8018-19EB3B1779F7}"/>
                </a:ext>
              </a:extLst>
            </p:cNvPr>
            <p:cNvSpPr/>
            <p:nvPr/>
          </p:nvSpPr>
          <p:spPr>
            <a:xfrm>
              <a:off x="5850829" y="3080137"/>
              <a:ext cx="254638" cy="268094"/>
            </a:xfrm>
            <a:custGeom>
              <a:avLst/>
              <a:gdLst>
                <a:gd name="connsiteX0" fmla="*/ 58762 w 254638"/>
                <a:gd name="connsiteY0" fmla="*/ 268094 h 268094"/>
                <a:gd name="connsiteX1" fmla="*/ 1929 w 254638"/>
                <a:gd name="connsiteY1" fmla="*/ 210456 h 268094"/>
                <a:gd name="connsiteX2" fmla="*/ 1929 w 254638"/>
                <a:gd name="connsiteY2" fmla="*/ 200458 h 268094"/>
                <a:gd name="connsiteX3" fmla="*/ 198039 w 254638"/>
                <a:gd name="connsiteY3" fmla="*/ 2018 h 268094"/>
                <a:gd name="connsiteX4" fmla="*/ 207862 w 254638"/>
                <a:gd name="connsiteY4" fmla="*/ 2018 h 268094"/>
                <a:gd name="connsiteX5" fmla="*/ 254639 w 254638"/>
                <a:gd name="connsiteY5" fmla="*/ 49069 h 26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38" h="268094">
                  <a:moveTo>
                    <a:pt x="58762" y="268094"/>
                  </a:moveTo>
                  <a:lnTo>
                    <a:pt x="1929" y="210456"/>
                  </a:lnTo>
                  <a:cubicBezTo>
                    <a:pt x="-643" y="207625"/>
                    <a:pt x="-643" y="203289"/>
                    <a:pt x="1929" y="200458"/>
                  </a:cubicBezTo>
                  <a:lnTo>
                    <a:pt x="198039" y="2018"/>
                  </a:lnTo>
                  <a:cubicBezTo>
                    <a:pt x="200767" y="-673"/>
                    <a:pt x="205134" y="-673"/>
                    <a:pt x="207862" y="2018"/>
                  </a:cubicBezTo>
                  <a:lnTo>
                    <a:pt x="254639" y="49069"/>
                  </a:lnTo>
                </a:path>
              </a:pathLst>
            </a:custGeom>
            <a:noFill/>
            <a:ln w="15875" cap="sq">
              <a:solidFill>
                <a:srgbClr val="000000"/>
              </a:solid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9B8B2312-FDB7-4A4E-8639-DB5C822B9830}"/>
              </a:ext>
            </a:extLst>
          </p:cNvPr>
          <p:cNvSpPr txBox="1"/>
          <p:nvPr/>
        </p:nvSpPr>
        <p:spPr>
          <a:xfrm>
            <a:off x="4682407" y="1576970"/>
            <a:ext cx="1877905" cy="415498"/>
          </a:xfrm>
          <a:prstGeom prst="rect">
            <a:avLst/>
          </a:prstGeom>
          <a:noFill/>
        </p:spPr>
        <p:txBody>
          <a:bodyPr wrap="square" lIns="0" tIns="0" rIns="0" bIns="0" rtlCol="0" anchor="b">
            <a:spAutoFit/>
          </a:bodyPr>
          <a:lstStyle/>
          <a:p>
            <a:pPr>
              <a:defRPr/>
            </a:pPr>
            <a:r>
              <a:rPr lang="en-US" sz="1600">
                <a:solidFill>
                  <a:srgbClr val="0078D4"/>
                </a:solidFill>
                <a:latin typeface="Segoe UI Semibold"/>
              </a:rPr>
              <a:t>Grow</a:t>
            </a:r>
          </a:p>
          <a:p>
            <a:pPr>
              <a:defRPr/>
            </a:pPr>
            <a:r>
              <a:rPr lang="en-US" sz="1100">
                <a:latin typeface="Segoe UI Semibold"/>
              </a:rPr>
              <a:t>Go to market with Microsoft</a:t>
            </a:r>
          </a:p>
        </p:txBody>
      </p:sp>
      <p:sp>
        <p:nvSpPr>
          <p:cNvPr id="34" name="TextBox 33">
            <a:extLst>
              <a:ext uri="{FF2B5EF4-FFF2-40B4-BE49-F238E27FC236}">
                <a16:creationId xmlns:a16="http://schemas.microsoft.com/office/drawing/2014/main" id="{50CFA509-AE56-F823-0682-FC775CA24569}"/>
              </a:ext>
            </a:extLst>
          </p:cNvPr>
          <p:cNvSpPr txBox="1"/>
          <p:nvPr/>
        </p:nvSpPr>
        <p:spPr>
          <a:xfrm>
            <a:off x="4682407" y="2675110"/>
            <a:ext cx="2743200" cy="2540696"/>
          </a:xfrm>
          <a:prstGeom prst="rect">
            <a:avLst/>
          </a:prstGeom>
          <a:noFill/>
        </p:spPr>
        <p:txBody>
          <a:bodyPr wrap="square" lIns="0" tIns="0" rIns="0" bIns="0">
            <a:spAutoFit/>
          </a:bodyPr>
          <a:lstStyle/>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Segoe UI Semibold"/>
                <a:ea typeface="+mn-ea"/>
                <a:cs typeface="Segoe UI" panose="020B0502040204020203" pitchFamily="34" charset="0"/>
              </a:rPr>
              <a:t>Leverage Solution Play resources</a:t>
            </a:r>
          </a:p>
          <a:p>
            <a:pPr marL="171450" marR="0" lvl="0" indent="-171450" algn="l" defTabSz="7112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16"/>
              </a:rPr>
              <a:t>Solution Play Pitch decks &amp; Demos</a:t>
            </a:r>
            <a:endPar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Thru-Partner marketing campaign</a:t>
            </a:r>
          </a:p>
          <a:p>
            <a:pPr marL="342900" marR="0" lvl="1" indent="-171450" algn="l" defTabSz="7112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17"/>
              </a:rPr>
              <a:t>Power Automate</a:t>
            </a:r>
            <a:endParaRPr kumimoji="0" lang="en-US" sz="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Segoe UI Semibold"/>
                <a:ea typeface="+mn-ea"/>
                <a:cs typeface="Segoe UI" panose="020B0502040204020203" pitchFamily="34" charset="0"/>
              </a:rPr>
              <a:t>Grow your team</a:t>
            </a:r>
          </a:p>
          <a:p>
            <a:pPr marL="171450" marR="0" lvl="0" indent="-171450" algn="l" defTabSz="7112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Skill your sales team with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18"/>
              </a:rPr>
              <a:t>Catalyst</a:t>
            </a:r>
            <a:endPar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Increase # of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19"/>
              </a:rPr>
              <a:t>Certifications</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explore expert and developer skilling</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Segoe UI Semibold"/>
                <a:ea typeface="+mn-ea"/>
                <a:cs typeface="Segoe UI" panose="020B0502040204020203" pitchFamily="34" charset="0"/>
              </a:rPr>
              <a:t>In-A-Day Program</a:t>
            </a:r>
          </a:p>
          <a:p>
            <a:pPr marL="171450" marR="0" lvl="0" indent="-171450" algn="l" defTabSz="7112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0"/>
              </a:rPr>
              <a:t>Eligible partners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can provide hands-on, partner-led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1"/>
              </a:rPr>
              <a:t>workshops</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with demand gen supported by Microsoft.</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l" defTabSz="711200" rtl="0" eaLnBrk="1" fontAlgn="auto" latinLnBrk="0" hangingPunct="1">
              <a:lnSpc>
                <a:spcPct val="90000"/>
              </a:lnSpc>
              <a:spcBef>
                <a:spcPts val="600"/>
              </a:spcBef>
              <a:spcAft>
                <a:spcPts val="300"/>
              </a:spcAft>
              <a:buClr>
                <a:srgbClr val="0070C0"/>
              </a:buClr>
              <a:buSzTx/>
              <a:buFontTx/>
              <a:buNone/>
              <a:tabLst/>
              <a:defRPr/>
            </a:pPr>
            <a:r>
              <a:rPr kumimoji="0" lang="en-US" sz="1000" b="1" i="0" u="none" strike="noStrike" kern="1200" cap="none" spc="0" normalizeH="0" baseline="0" noProof="0" dirty="0">
                <a:ln>
                  <a:noFill/>
                </a:ln>
                <a:solidFill>
                  <a:srgbClr val="0070C0"/>
                </a:solidFill>
                <a:effectLst/>
                <a:uLnTx/>
                <a:uFillTx/>
                <a:latin typeface="Segoe UI Semibold"/>
                <a:ea typeface="+mn-ea"/>
                <a:cs typeface="Segoe UI" panose="020B0502040204020203" pitchFamily="34" charset="0"/>
              </a:rPr>
              <a:t>Achieve solution designation</a:t>
            </a:r>
          </a:p>
          <a:p>
            <a:pPr marL="171450" marR="0" lvl="0" indent="-171450" algn="l" defTabSz="7112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After meeting the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2"/>
              </a:rPr>
              <a:t>requirements</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of performance &amp; skilling, unlock new benefits and recognition</a:t>
            </a:r>
            <a:endPar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6" name="Rectangle: Rounded Corners 35">
            <a:extLst>
              <a:ext uri="{FF2B5EF4-FFF2-40B4-BE49-F238E27FC236}">
                <a16:creationId xmlns:a16="http://schemas.microsoft.com/office/drawing/2014/main" id="{0113C613-83DC-A680-1F60-CB4CA51B758F}"/>
              </a:ext>
              <a:ext uri="{C183D7F6-B498-43B3-948B-1728B52AA6E4}">
                <adec:decorative xmlns:adec="http://schemas.microsoft.com/office/drawing/2017/decorative" val="1"/>
              </a:ext>
            </a:extLst>
          </p:cNvPr>
          <p:cNvSpPr/>
          <p:nvPr/>
        </p:nvSpPr>
        <p:spPr bwMode="auto">
          <a:xfrm flipH="1">
            <a:off x="4640315" y="5364221"/>
            <a:ext cx="1021037" cy="248960"/>
          </a:xfrm>
          <a:prstGeom prst="roundRect">
            <a:avLst>
              <a:gd name="adj" fmla="val 6836"/>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err="1">
              <a:solidFill>
                <a:srgbClr val="000000"/>
              </a:solidFill>
              <a:latin typeface="Segoe UI"/>
              <a:cs typeface="Segoe UI" pitchFamily="34" charset="0"/>
            </a:endParaRPr>
          </a:p>
        </p:txBody>
      </p:sp>
      <p:grpSp>
        <p:nvGrpSpPr>
          <p:cNvPr id="24" name="Group 23">
            <a:extLst>
              <a:ext uri="{FF2B5EF4-FFF2-40B4-BE49-F238E27FC236}">
                <a16:creationId xmlns:a16="http://schemas.microsoft.com/office/drawing/2014/main" id="{7374F53D-4144-DC71-844F-62C4D9F83E90}"/>
              </a:ext>
              <a:ext uri="{C183D7F6-B498-43B3-948B-1728B52AA6E4}">
                <adec:decorative xmlns:adec="http://schemas.microsoft.com/office/drawing/2017/decorative" val="1"/>
              </a:ext>
            </a:extLst>
          </p:cNvPr>
          <p:cNvGrpSpPr/>
          <p:nvPr/>
        </p:nvGrpSpPr>
        <p:grpSpPr>
          <a:xfrm>
            <a:off x="7853922" y="1436688"/>
            <a:ext cx="0" cy="4729936"/>
            <a:chOff x="6781881" y="1436688"/>
            <a:chExt cx="0" cy="4729936"/>
          </a:xfrm>
        </p:grpSpPr>
        <p:cxnSp>
          <p:nvCxnSpPr>
            <p:cNvPr id="22" name="Straight Connector 21">
              <a:extLst>
                <a:ext uri="{FF2B5EF4-FFF2-40B4-BE49-F238E27FC236}">
                  <a16:creationId xmlns:a16="http://schemas.microsoft.com/office/drawing/2014/main" id="{550F50E7-1C60-F40E-1DE1-AB67261EF2FC}"/>
                </a:ext>
              </a:extLst>
            </p:cNvPr>
            <p:cNvCxnSpPr>
              <a:cxnSpLocks/>
            </p:cNvCxnSpPr>
            <p:nvPr/>
          </p:nvCxnSpPr>
          <p:spPr>
            <a:xfrm>
              <a:off x="6781881" y="2442117"/>
              <a:ext cx="0" cy="3724507"/>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A85B0F-F5FA-69E6-783F-EAEB6107C2A8}"/>
                </a:ext>
              </a:extLst>
            </p:cNvPr>
            <p:cNvCxnSpPr>
              <a:cxnSpLocks/>
            </p:cNvCxnSpPr>
            <p:nvPr/>
          </p:nvCxnSpPr>
          <p:spPr>
            <a:xfrm>
              <a:off x="6781881" y="1436688"/>
              <a:ext cx="0" cy="73780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686D257-25F3-A6D4-FAC6-23B1BDD7B4DF}"/>
              </a:ext>
              <a:ext uri="{C183D7F6-B498-43B3-948B-1728B52AA6E4}">
                <adec:decorative xmlns:adec="http://schemas.microsoft.com/office/drawing/2017/decorative" val="1"/>
              </a:ext>
            </a:extLst>
          </p:cNvPr>
          <p:cNvGrpSpPr/>
          <p:nvPr/>
        </p:nvGrpSpPr>
        <p:grpSpPr>
          <a:xfrm>
            <a:off x="4250554" y="1436688"/>
            <a:ext cx="0" cy="4729936"/>
            <a:chOff x="6781881" y="1436688"/>
            <a:chExt cx="0" cy="4729936"/>
          </a:xfrm>
        </p:grpSpPr>
        <p:cxnSp>
          <p:nvCxnSpPr>
            <p:cNvPr id="27" name="Straight Connector 26">
              <a:extLst>
                <a:ext uri="{FF2B5EF4-FFF2-40B4-BE49-F238E27FC236}">
                  <a16:creationId xmlns:a16="http://schemas.microsoft.com/office/drawing/2014/main" id="{A50FE707-F904-5FF3-05A0-5C9A583F98AB}"/>
                </a:ext>
              </a:extLst>
            </p:cNvPr>
            <p:cNvCxnSpPr>
              <a:cxnSpLocks/>
            </p:cNvCxnSpPr>
            <p:nvPr/>
          </p:nvCxnSpPr>
          <p:spPr>
            <a:xfrm>
              <a:off x="6781881" y="2442117"/>
              <a:ext cx="0" cy="3724507"/>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A878412-8454-200A-100C-6C6CB1B09292}"/>
                </a:ext>
              </a:extLst>
            </p:cNvPr>
            <p:cNvCxnSpPr>
              <a:cxnSpLocks/>
            </p:cNvCxnSpPr>
            <p:nvPr/>
          </p:nvCxnSpPr>
          <p:spPr>
            <a:xfrm>
              <a:off x="6781881" y="1436688"/>
              <a:ext cx="0" cy="73780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9A98CA3-8FF1-45B0-8EAD-40A16067681F}"/>
              </a:ext>
            </a:extLst>
          </p:cNvPr>
          <p:cNvSpPr txBox="1"/>
          <p:nvPr/>
        </p:nvSpPr>
        <p:spPr>
          <a:xfrm>
            <a:off x="8075878" y="1576970"/>
            <a:ext cx="2682223" cy="415498"/>
          </a:xfrm>
          <a:prstGeom prst="rect">
            <a:avLst/>
          </a:prstGeom>
          <a:noFill/>
        </p:spPr>
        <p:txBody>
          <a:bodyPr wrap="square" lIns="0" tIns="0" rIns="0" bIns="0" rtlCol="0" anchor="b">
            <a:spAutoFit/>
          </a:bodyPr>
          <a:lstStyle/>
          <a:p>
            <a:pPr marR="0" lvl="0" indent="0" fontAlgn="auto">
              <a:lnSpc>
                <a:spcPct val="100000"/>
              </a:lnSpc>
              <a:spcBef>
                <a:spcPts val="0"/>
              </a:spcBef>
              <a:spcAft>
                <a:spcPts val="0"/>
              </a:spcAft>
              <a:buClrTx/>
              <a:buSzTx/>
              <a:buFontTx/>
              <a:buNone/>
              <a:tabLst/>
              <a:defRPr/>
            </a:pPr>
            <a:r>
              <a:rPr lang="en-US" sz="1600">
                <a:solidFill>
                  <a:srgbClr val="0078D4"/>
                </a:solidFill>
                <a:latin typeface="Segoe UI Semibold"/>
              </a:rPr>
              <a:t>Accelerate</a:t>
            </a:r>
          </a:p>
          <a:p>
            <a:pPr marR="0" lvl="0" indent="0" fontAlgn="auto">
              <a:lnSpc>
                <a:spcPct val="100000"/>
              </a:lnSpc>
              <a:spcBef>
                <a:spcPts val="0"/>
              </a:spcBef>
              <a:spcAft>
                <a:spcPts val="0"/>
              </a:spcAft>
              <a:buClrTx/>
              <a:buSzTx/>
              <a:buFontTx/>
              <a:buNone/>
              <a:tabLst/>
              <a:defRPr/>
            </a:pPr>
            <a:r>
              <a:rPr lang="en-US" sz="1100">
                <a:latin typeface="Segoe UI Semibold"/>
              </a:rPr>
              <a:t>Specialize and differentiate </a:t>
            </a:r>
          </a:p>
        </p:txBody>
      </p:sp>
      <p:sp>
        <p:nvSpPr>
          <p:cNvPr id="12" name="TextBox 11">
            <a:extLst>
              <a:ext uri="{FF2B5EF4-FFF2-40B4-BE49-F238E27FC236}">
                <a16:creationId xmlns:a16="http://schemas.microsoft.com/office/drawing/2014/main" id="{D01373C4-50BD-EFA2-E701-9BFA03212EE3}"/>
              </a:ext>
            </a:extLst>
          </p:cNvPr>
          <p:cNvSpPr txBox="1"/>
          <p:nvPr/>
        </p:nvSpPr>
        <p:spPr>
          <a:xfrm>
            <a:off x="8075878" y="2645303"/>
            <a:ext cx="3072204" cy="2734595"/>
          </a:xfrm>
          <a:prstGeom prst="rect">
            <a:avLst/>
          </a:prstGeom>
          <a:noFill/>
        </p:spPr>
        <p:txBody>
          <a:bodyPr wrap="square" lIns="0" tIns="0" rIns="0" bIns="0" rtlCol="0" anchor="t">
            <a:spAutoFit/>
          </a:bodyPr>
          <a:lstStyle/>
          <a:p>
            <a:pPr defTabSz="711200">
              <a:lnSpc>
                <a:spcPct val="90000"/>
              </a:lnSpc>
              <a:spcBef>
                <a:spcPts val="600"/>
              </a:spcBef>
              <a:spcAft>
                <a:spcPts val="300"/>
              </a:spcAft>
              <a:buClr>
                <a:srgbClr val="0070C0"/>
              </a:buClr>
              <a:defRPr/>
            </a:pPr>
            <a:r>
              <a:rPr lang="en-US" sz="1000" b="1" dirty="0">
                <a:solidFill>
                  <a:srgbClr val="0070C0"/>
                </a:solidFill>
                <a:latin typeface="Segoe UI Semibold"/>
                <a:cs typeface="Segoe UI" panose="020B0502040204020203" pitchFamily="34" charset="0"/>
              </a:rPr>
              <a:t>Nominate for partner activities &amp; incentives</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Once eligible, explore </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hlinkClick r:id="rId23"/>
              </a:rPr>
              <a:t>pre-sales and post-sales activities funding</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  </a:t>
            </a:r>
            <a:r>
              <a:rPr kumimoji="0" lang="en-US" sz="9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hlinkClick r:id="rId24"/>
              </a:rPr>
              <a:t>Microsoft Commercial incentives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such as OSA.</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defTabSz="711200">
              <a:lnSpc>
                <a:spcPct val="90000"/>
              </a:lnSpc>
              <a:spcBef>
                <a:spcPts val="600"/>
              </a:spcBef>
              <a:spcAft>
                <a:spcPts val="300"/>
              </a:spcAft>
              <a:buClr>
                <a:srgbClr val="0070C0"/>
              </a:buClr>
              <a:defRPr/>
            </a:pPr>
            <a:r>
              <a:rPr lang="en-US" sz="1000" b="1" dirty="0">
                <a:solidFill>
                  <a:srgbClr val="0070C0"/>
                </a:solidFill>
                <a:latin typeface="Segoe UI Semibold"/>
                <a:cs typeface="Segoe UI" panose="020B0502040204020203" pitchFamily="34" charset="0"/>
              </a:rPr>
              <a:t>Achieve low code specialization</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After meeting the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5"/>
              </a:rPr>
              <a:t>requirements</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of performance, skilling &amp; AppSource, unlock new benefits and recognition</a:t>
            </a:r>
          </a:p>
          <a:p>
            <a:pPr marL="342900" lvl="1" indent="-171450" defTabSz="711200">
              <a:lnSpc>
                <a:spcPct val="90000"/>
              </a:lnSpc>
              <a:spcBef>
                <a:spcPct val="0"/>
              </a:spcBef>
              <a:spcAft>
                <a:spcPts val="300"/>
              </a:spcAft>
              <a:buFont typeface="Arial" panose="020B0604020202020204" pitchFamily="34" charset="0"/>
              <a:buChar char="•"/>
              <a:defRPr/>
            </a:pPr>
            <a:r>
              <a:rPr lang="en-US" sz="900" dirty="0">
                <a:solidFill>
                  <a:prstClr val="black"/>
                </a:solidFill>
                <a:latin typeface="Segoe UI" panose="020B0502040204020203" pitchFamily="34" charset="0"/>
                <a:cs typeface="Segoe UI" panose="020B0502040204020203" pitchFamily="34" charset="0"/>
              </a:rPr>
              <a:t>Low Code App Development Specialization</a:t>
            </a:r>
          </a:p>
          <a:p>
            <a:pPr marL="342900" lvl="1" indent="-171450" defTabSz="711200">
              <a:lnSpc>
                <a:spcPct val="90000"/>
              </a:lnSpc>
              <a:spcBef>
                <a:spcPct val="0"/>
              </a:spcBef>
              <a:spcAft>
                <a:spcPts val="300"/>
              </a:spcAft>
              <a:buFont typeface="Arial" panose="020B0604020202020204" pitchFamily="34" charset="0"/>
              <a:buChar char="•"/>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Intelligent Automation Specialization</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defTabSz="711200">
              <a:lnSpc>
                <a:spcPct val="90000"/>
              </a:lnSpc>
              <a:spcBef>
                <a:spcPts val="600"/>
              </a:spcBef>
              <a:spcAft>
                <a:spcPts val="300"/>
              </a:spcAft>
              <a:buClr>
                <a:srgbClr val="0070C0"/>
              </a:buClr>
              <a:defRPr/>
            </a:pPr>
            <a:r>
              <a:rPr lang="en-US" sz="1000" b="1" dirty="0">
                <a:solidFill>
                  <a:srgbClr val="0070C0"/>
                </a:solidFill>
                <a:latin typeface="Segoe UI Semibold"/>
                <a:cs typeface="Segoe UI" panose="020B0502040204020203" pitchFamily="34" charset="0"/>
              </a:rPr>
              <a:t>Become FastTrack ready &amp; recognize your skilled architects</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Learn more about FastTrack </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Explore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6"/>
              </a:rPr>
              <a:t>FastTrack Recognized Solution Architect</a:t>
            </a:r>
            <a:endParaRPr kumimoji="0" lang="en-US" sz="900" b="1"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defTabSz="711200">
              <a:lnSpc>
                <a:spcPct val="90000"/>
              </a:lnSpc>
              <a:spcBef>
                <a:spcPts val="600"/>
              </a:spcBef>
              <a:spcAft>
                <a:spcPts val="300"/>
              </a:spcAft>
              <a:buClr>
                <a:srgbClr val="0070C0"/>
              </a:buClr>
              <a:defRPr/>
            </a:pPr>
            <a:r>
              <a:rPr lang="en-US" sz="1000" b="1" dirty="0">
                <a:solidFill>
                  <a:srgbClr val="0070C0"/>
                </a:solidFill>
                <a:latin typeface="Segoe UI Semibold"/>
                <a:cs typeface="Segoe UI" panose="020B0502040204020203" pitchFamily="34" charset="0"/>
              </a:rPr>
              <a:t>Nominate for success stories</a:t>
            </a: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Nominate for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7"/>
              </a:rPr>
              <a:t>Partner Success Stories</a:t>
            </a:r>
            <a:endPar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711200" rtl="0" eaLnBrk="1" fontAlgn="auto" latinLnBrk="0" hangingPunct="1">
              <a:lnSpc>
                <a:spcPct val="90000"/>
              </a:lnSpc>
              <a:spcBef>
                <a:spcPct val="0"/>
              </a:spcBef>
              <a:spcAft>
                <a:spcPts val="300"/>
              </a:spcAft>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Nominate for </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8"/>
              </a:rPr>
              <a:t>POTYA annual awards</a:t>
            </a:r>
            <a:endPar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0" name="POI_ECAF">
            <a:extLst>
              <a:ext uri="{FF2B5EF4-FFF2-40B4-BE49-F238E27FC236}">
                <a16:creationId xmlns:a16="http://schemas.microsoft.com/office/drawing/2014/main" id="{592C6CD1-064A-BFE6-ABDD-781EACCB4D15}"/>
              </a:ext>
              <a:ext uri="{C183D7F6-B498-43B3-948B-1728B52AA6E4}">
                <adec:decorative xmlns:adec="http://schemas.microsoft.com/office/drawing/2017/decorative" val="1"/>
              </a:ext>
            </a:extLst>
          </p:cNvPr>
          <p:cNvSpPr>
            <a:spLocks noChangeAspect="1" noEditPoints="1"/>
          </p:cNvSpPr>
          <p:nvPr/>
        </p:nvSpPr>
        <p:spPr bwMode="auto">
          <a:xfrm>
            <a:off x="4746160" y="5422158"/>
            <a:ext cx="85062" cy="136112"/>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882">
              <a:gradFill>
                <a:gsLst>
                  <a:gs pos="0">
                    <a:srgbClr val="505050"/>
                  </a:gs>
                  <a:gs pos="100000">
                    <a:srgbClr val="505050"/>
                  </a:gs>
                </a:gsLst>
                <a:lin ang="5400000" scaled="1"/>
              </a:gradFill>
              <a:latin typeface="Segoe UI"/>
            </a:endParaRPr>
          </a:p>
        </p:txBody>
      </p:sp>
      <p:grpSp>
        <p:nvGrpSpPr>
          <p:cNvPr id="16" name="Group 15">
            <a:extLst>
              <a:ext uri="{FF2B5EF4-FFF2-40B4-BE49-F238E27FC236}">
                <a16:creationId xmlns:a16="http://schemas.microsoft.com/office/drawing/2014/main" id="{9A997EBC-1AEF-4F3C-B941-530A1174E4FE}"/>
              </a:ext>
              <a:ext uri="{C183D7F6-B498-43B3-948B-1728B52AA6E4}">
                <adec:decorative xmlns:adec="http://schemas.microsoft.com/office/drawing/2017/decorative" val="1"/>
              </a:ext>
            </a:extLst>
          </p:cNvPr>
          <p:cNvGrpSpPr/>
          <p:nvPr/>
        </p:nvGrpSpPr>
        <p:grpSpPr>
          <a:xfrm>
            <a:off x="10376510" y="310592"/>
            <a:ext cx="1521803" cy="415498"/>
            <a:chOff x="10081234" y="276446"/>
            <a:chExt cx="1521803" cy="415498"/>
          </a:xfrm>
        </p:grpSpPr>
        <p:sp>
          <p:nvSpPr>
            <p:cNvPr id="11" name="Rectangle: Rounded Corners 10">
              <a:hlinkClick r:id="rId29"/>
              <a:extLst>
                <a:ext uri="{FF2B5EF4-FFF2-40B4-BE49-F238E27FC236}">
                  <a16:creationId xmlns:a16="http://schemas.microsoft.com/office/drawing/2014/main" id="{8BB38307-A4AB-D38F-8558-5AFD838DA34E}"/>
                </a:ext>
              </a:extLst>
            </p:cNvPr>
            <p:cNvSpPr/>
            <p:nvPr/>
          </p:nvSpPr>
          <p:spPr bwMode="auto">
            <a:xfrm>
              <a:off x="10081234" y="276446"/>
              <a:ext cx="1521803" cy="415498"/>
            </a:xfrm>
            <a:prstGeom prst="roundRect">
              <a:avLst>
                <a:gd name="adj" fmla="val 50000"/>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a:endParaRPr>
            </a:p>
          </p:txBody>
        </p:sp>
        <p:sp>
          <p:nvSpPr>
            <p:cNvPr id="9" name="people_12" title="Icon of three people">
              <a:extLst>
                <a:ext uri="{FF2B5EF4-FFF2-40B4-BE49-F238E27FC236}">
                  <a16:creationId xmlns:a16="http://schemas.microsoft.com/office/drawing/2014/main" id="{AD3102CC-4D31-757A-C9FA-0B48EC81D52A}"/>
                </a:ext>
              </a:extLst>
            </p:cNvPr>
            <p:cNvSpPr>
              <a:spLocks noChangeAspect="1" noEditPoints="1"/>
            </p:cNvSpPr>
            <p:nvPr/>
          </p:nvSpPr>
          <p:spPr bwMode="auto">
            <a:xfrm>
              <a:off x="10258769" y="380617"/>
              <a:ext cx="242806" cy="20715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14" name="TextBox 13">
              <a:extLst>
                <a:ext uri="{FF2B5EF4-FFF2-40B4-BE49-F238E27FC236}">
                  <a16:creationId xmlns:a16="http://schemas.microsoft.com/office/drawing/2014/main" id="{A47866E3-8AA5-3C04-2DE2-6111B91E7E05}"/>
                </a:ext>
              </a:extLst>
            </p:cNvPr>
            <p:cNvSpPr txBox="1"/>
            <p:nvPr/>
          </p:nvSpPr>
          <p:spPr>
            <a:xfrm>
              <a:off x="10607139" y="399557"/>
              <a:ext cx="939799" cy="169277"/>
            </a:xfrm>
            <a:prstGeom prst="rect">
              <a:avLst/>
            </a:prstGeom>
            <a:noFill/>
          </p:spPr>
          <p:txBody>
            <a:bodyPr wrap="square" lIns="0" tIns="0" rIns="0" bIns="0" rtlCol="0">
              <a:spAutoFit/>
            </a:bodyPr>
            <a:lstStyle/>
            <a:p>
              <a:pPr>
                <a:defRPr/>
              </a:pPr>
              <a:r>
                <a:rPr lang="en-US" sz="1100">
                  <a:latin typeface="Segoe UI Semibold"/>
                  <a:hlinkClick r:id="rId29">
                    <a:extLst>
                      <a:ext uri="{A12FA001-AC4F-418D-AE19-62706E023703}">
                        <ahyp:hlinkClr xmlns:ahyp="http://schemas.microsoft.com/office/drawing/2018/hyperlinkcolor" val="tx"/>
                      </a:ext>
                    </a:extLst>
                  </a:hlinkClick>
                </a:rPr>
                <a:t>Partner Hub</a:t>
              </a:r>
              <a:endParaRPr lang="en-US" sz="1100">
                <a:latin typeface="Segoe UI Semibold"/>
              </a:endParaRPr>
            </a:p>
          </p:txBody>
        </p:sp>
      </p:grpSp>
      <p:sp>
        <p:nvSpPr>
          <p:cNvPr id="19" name="TextBox 18">
            <a:extLst>
              <a:ext uri="{FF2B5EF4-FFF2-40B4-BE49-F238E27FC236}">
                <a16:creationId xmlns:a16="http://schemas.microsoft.com/office/drawing/2014/main" id="{662A1666-7187-D6C9-6641-0DF61382396E}"/>
              </a:ext>
            </a:extLst>
          </p:cNvPr>
          <p:cNvSpPr txBox="1"/>
          <p:nvPr/>
        </p:nvSpPr>
        <p:spPr>
          <a:xfrm>
            <a:off x="2798930" y="6458440"/>
            <a:ext cx="6594140" cy="230832"/>
          </a:xfrm>
          <a:prstGeom prst="rect">
            <a:avLst/>
          </a:prstGeom>
          <a:noFill/>
        </p:spPr>
        <p:txBody>
          <a:bodyPr wrap="square">
            <a:spAutoFit/>
          </a:bodyPr>
          <a:lstStyle/>
          <a:p>
            <a:pPr marL="0" marR="0" lvl="0" indent="0" algn="l" defTabSz="711167" rtl="0" eaLnBrk="1" fontAlgn="auto" latinLnBrk="0" hangingPunct="1">
              <a:lnSpc>
                <a:spcPct val="90000"/>
              </a:lnSpc>
              <a:spcBef>
                <a:spcPct val="0"/>
              </a:spcBef>
              <a:spcAft>
                <a:spcPts val="0"/>
              </a:spcAft>
              <a:buClr>
                <a:srgbClr val="0070C0"/>
              </a:buClr>
              <a:buSzTx/>
              <a:buFontTx/>
              <a:buNone/>
              <a:tabLst/>
              <a:defRPr/>
            </a:pPr>
            <a:r>
              <a:rPr kumimoji="0" lang="en-US" sz="1000" b="1" i="0" u="none" strike="noStrike" kern="1200" cap="none" spc="0" normalizeH="0" baseline="0" noProof="0">
                <a:ln>
                  <a:noFill/>
                </a:ln>
                <a:solidFill>
                  <a:srgbClr val="0070C0"/>
                </a:solidFill>
                <a:effectLst/>
                <a:uLnTx/>
                <a:uFillTx/>
                <a:latin typeface="+mj-lt"/>
                <a:ea typeface="+mn-ea"/>
                <a:cs typeface="Segoe UI" panose="020B0502040204020203" pitchFamily="34" charset="0"/>
              </a:rPr>
              <a:t>Get connected: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Bookmark</a:t>
            </a:r>
            <a:r>
              <a:rPr kumimoji="0" lang="en-US" sz="10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rPr>
              <a:t> </a:t>
            </a:r>
            <a:r>
              <a:rPr kumimoji="0" lang="en-US" sz="10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hlinkClick r:id="rId29"/>
              </a:rPr>
              <a:t>Partner Hub</a:t>
            </a:r>
            <a:r>
              <a:rPr kumimoji="0" lang="en-US" sz="10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rPr>
              <a:t>  |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Review the </a:t>
            </a:r>
            <a:r>
              <a:rPr kumimoji="0" lang="en-US" sz="10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hlinkClick r:id="rId30"/>
              </a:rPr>
              <a:t>Partner Hub Blog</a:t>
            </a:r>
            <a:r>
              <a:rPr kumimoji="0" lang="en-US" sz="10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rPr>
              <a:t>  |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Join the </a:t>
            </a:r>
            <a:r>
              <a:rPr kumimoji="0" lang="en-US" sz="10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hlinkClick r:id="rId31"/>
              </a:rPr>
              <a:t>Microsoft Partner Community</a:t>
            </a:r>
            <a:endParaRPr kumimoji="0" lang="en-US" sz="10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endParaRPr>
          </a:p>
        </p:txBody>
      </p:sp>
      <p:sp>
        <p:nvSpPr>
          <p:cNvPr id="39" name="TextBox 38">
            <a:extLst>
              <a:ext uri="{FF2B5EF4-FFF2-40B4-BE49-F238E27FC236}">
                <a16:creationId xmlns:a16="http://schemas.microsoft.com/office/drawing/2014/main" id="{5B5E3961-026E-A010-5734-FCA28AA8CA22}"/>
              </a:ext>
            </a:extLst>
          </p:cNvPr>
          <p:cNvSpPr txBox="1"/>
          <p:nvPr/>
        </p:nvSpPr>
        <p:spPr>
          <a:xfrm>
            <a:off x="4885716" y="5420965"/>
            <a:ext cx="731520"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0070C0"/>
                </a:solidFill>
                <a:latin typeface="Segoe UI Semibold"/>
                <a:cs typeface="Segoe UI" panose="020B0502040204020203" pitchFamily="34" charset="0"/>
              </a:rPr>
              <a:t>You are here</a:t>
            </a:r>
          </a:p>
        </p:txBody>
      </p:sp>
    </p:spTree>
    <p:extLst>
      <p:ext uri="{BB962C8B-B14F-4D97-AF65-F5344CB8AC3E}">
        <p14:creationId xmlns:p14="http://schemas.microsoft.com/office/powerpoint/2010/main" val="414628538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D8EA9CAB-B202-FB83-82E6-E5094FE8E76A}"/>
              </a:ext>
              <a:ext uri="{C183D7F6-B498-43B3-948B-1728B52AA6E4}">
                <adec:decorative xmlns:adec="http://schemas.microsoft.com/office/drawing/2017/decorative" val="1"/>
              </a:ext>
            </a:extLst>
          </p:cNvPr>
          <p:cNvSpPr/>
          <p:nvPr/>
        </p:nvSpPr>
        <p:spPr bwMode="auto">
          <a:xfrm>
            <a:off x="0" y="2046704"/>
            <a:ext cx="6096000" cy="1656771"/>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D533F05B-F821-498B-B2C7-AA02E8507F11}"/>
              </a:ext>
            </a:extLst>
          </p:cNvPr>
          <p:cNvSpPr>
            <a:spLocks noGrp="1"/>
          </p:cNvSpPr>
          <p:nvPr>
            <p:ph type="title"/>
          </p:nvPr>
        </p:nvSpPr>
        <p:spPr>
          <a:xfrm>
            <a:off x="585216" y="2493098"/>
            <a:ext cx="5466334" cy="997196"/>
          </a:xfrm>
        </p:spPr>
        <p:txBody>
          <a:bodyPr/>
          <a:lstStyle/>
          <a:p>
            <a:r>
              <a:rPr lang="en-US"/>
              <a:t>Unlocking the low-code patterns of value</a:t>
            </a:r>
          </a:p>
        </p:txBody>
      </p:sp>
      <p:sp>
        <p:nvSpPr>
          <p:cNvPr id="4" name="Rectangle 3">
            <a:extLst>
              <a:ext uri="{FF2B5EF4-FFF2-40B4-BE49-F238E27FC236}">
                <a16:creationId xmlns:a16="http://schemas.microsoft.com/office/drawing/2014/main" id="{5D881E4A-0D97-B0BA-965F-82DEDE3A8ECC}"/>
              </a:ext>
              <a:ext uri="{C183D7F6-B498-43B3-948B-1728B52AA6E4}">
                <adec:decorative xmlns:adec="http://schemas.microsoft.com/office/drawing/2017/decorative" val="1"/>
              </a:ext>
            </a:extLst>
          </p:cNvPr>
          <p:cNvSpPr/>
          <p:nvPr/>
        </p:nvSpPr>
        <p:spPr bwMode="auto">
          <a:xfrm rot="16200000" flipH="1">
            <a:off x="2978863" y="724613"/>
            <a:ext cx="93824" cy="605155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678AFD79-594C-91C9-9B64-BD59B4CE6656}"/>
              </a:ext>
              <a:ext uri="{C183D7F6-B498-43B3-948B-1728B52AA6E4}">
                <adec:decorative xmlns:adec="http://schemas.microsoft.com/office/drawing/2017/decorative" val="1"/>
              </a:ext>
            </a:extLst>
          </p:cNvPr>
          <p:cNvGrpSpPr/>
          <p:nvPr/>
        </p:nvGrpSpPr>
        <p:grpSpPr>
          <a:xfrm>
            <a:off x="7403690" y="292317"/>
            <a:ext cx="4788314" cy="6273370"/>
            <a:chOff x="6721896" y="581300"/>
            <a:chExt cx="5470108" cy="5524564"/>
          </a:xfrm>
        </p:grpSpPr>
        <p:grpSp>
          <p:nvGrpSpPr>
            <p:cNvPr id="2" name="Group 1">
              <a:extLst>
                <a:ext uri="{FF2B5EF4-FFF2-40B4-BE49-F238E27FC236}">
                  <a16:creationId xmlns:a16="http://schemas.microsoft.com/office/drawing/2014/main" id="{22B057A7-DE68-8DD3-88F0-C11BC0F22E08}"/>
                </a:ext>
              </a:extLst>
            </p:cNvPr>
            <p:cNvGrpSpPr/>
            <p:nvPr/>
          </p:nvGrpSpPr>
          <p:grpSpPr>
            <a:xfrm>
              <a:off x="6721896" y="962951"/>
              <a:ext cx="5470104" cy="5142913"/>
              <a:chOff x="7345680" y="0"/>
              <a:chExt cx="4846320" cy="1030503"/>
            </a:xfrm>
          </p:grpSpPr>
          <p:sp>
            <p:nvSpPr>
              <p:cNvPr id="7" name="Rectangle 6">
                <a:extLst>
                  <a:ext uri="{FF2B5EF4-FFF2-40B4-BE49-F238E27FC236}">
                    <a16:creationId xmlns:a16="http://schemas.microsoft.com/office/drawing/2014/main" id="{C89EDBB8-5751-00F8-5C83-89EE341B903D}"/>
                  </a:ext>
                </a:extLst>
              </p:cNvPr>
              <p:cNvSpPr/>
              <p:nvPr/>
            </p:nvSpPr>
            <p:spPr bwMode="auto">
              <a:xfrm rot="16200000" flipH="1">
                <a:off x="9719788" y="-2141008"/>
                <a:ext cx="98104" cy="484632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A95E767E-20AB-64F0-B4C7-B8809161F7B4}"/>
                  </a:ext>
                </a:extLst>
              </p:cNvPr>
              <p:cNvSpPr/>
              <p:nvPr/>
            </p:nvSpPr>
            <p:spPr bwMode="auto">
              <a:xfrm rot="16200000" flipH="1">
                <a:off x="9860280" y="-1767417"/>
                <a:ext cx="91440" cy="457200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723A8A83-FB4C-D35F-077E-BB53DCAEE361}"/>
                  </a:ext>
                </a:extLst>
              </p:cNvPr>
              <p:cNvSpPr/>
              <p:nvPr/>
            </p:nvSpPr>
            <p:spPr bwMode="auto">
              <a:xfrm rot="16200000" flipH="1">
                <a:off x="10085548" y="-1309049"/>
                <a:ext cx="98104" cy="411480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BD9ABACF-E13B-3EDD-A51C-466782967E9D}"/>
                  </a:ext>
                </a:extLst>
              </p:cNvPr>
              <p:cNvSpPr/>
              <p:nvPr/>
            </p:nvSpPr>
            <p:spPr bwMode="auto">
              <a:xfrm rot="16200000" flipH="1">
                <a:off x="9948388" y="-1213109"/>
                <a:ext cx="98104" cy="438912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ectangle 40">
                <a:extLst>
                  <a:ext uri="{FF2B5EF4-FFF2-40B4-BE49-F238E27FC236}">
                    <a16:creationId xmlns:a16="http://schemas.microsoft.com/office/drawing/2014/main" id="{F68F5CB4-50CC-BEE3-2399-2FB62048CE45}"/>
                  </a:ext>
                </a:extLst>
              </p:cNvPr>
              <p:cNvSpPr/>
              <p:nvPr/>
            </p:nvSpPr>
            <p:spPr bwMode="auto">
              <a:xfrm rot="16200000" flipH="1">
                <a:off x="10131268" y="-1962628"/>
                <a:ext cx="98104" cy="402336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2" name="Group 41">
              <a:extLst>
                <a:ext uri="{FF2B5EF4-FFF2-40B4-BE49-F238E27FC236}">
                  <a16:creationId xmlns:a16="http://schemas.microsoft.com/office/drawing/2014/main" id="{92DD6186-1E7C-82D1-D596-FA85C71694AB}"/>
                </a:ext>
              </a:extLst>
            </p:cNvPr>
            <p:cNvGrpSpPr/>
            <p:nvPr/>
          </p:nvGrpSpPr>
          <p:grpSpPr>
            <a:xfrm>
              <a:off x="7086602" y="581300"/>
              <a:ext cx="5105402" cy="5142913"/>
              <a:chOff x="7056246" y="0"/>
              <a:chExt cx="5135756" cy="1030503"/>
            </a:xfrm>
            <a:solidFill>
              <a:schemeClr val="tx1"/>
            </a:solidFill>
          </p:grpSpPr>
          <p:sp>
            <p:nvSpPr>
              <p:cNvPr id="44" name="Rectangle 43">
                <a:extLst>
                  <a:ext uri="{FF2B5EF4-FFF2-40B4-BE49-F238E27FC236}">
                    <a16:creationId xmlns:a16="http://schemas.microsoft.com/office/drawing/2014/main" id="{F276F43C-4B64-ACB3-E4EB-2286632DE21C}"/>
                  </a:ext>
                </a:extLst>
              </p:cNvPr>
              <p:cNvSpPr/>
              <p:nvPr/>
            </p:nvSpPr>
            <p:spPr bwMode="auto">
              <a:xfrm rot="16200000" flipH="1">
                <a:off x="10491200" y="-1369597"/>
                <a:ext cx="98104" cy="330349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44">
                <a:extLst>
                  <a:ext uri="{FF2B5EF4-FFF2-40B4-BE49-F238E27FC236}">
                    <a16:creationId xmlns:a16="http://schemas.microsoft.com/office/drawing/2014/main" id="{5F65FBCA-355B-E134-1618-CC928A4ECB06}"/>
                  </a:ext>
                </a:extLst>
              </p:cNvPr>
              <p:cNvSpPr/>
              <p:nvPr/>
            </p:nvSpPr>
            <p:spPr bwMode="auto">
              <a:xfrm rot="16200000" flipH="1">
                <a:off x="10088879" y="-1538817"/>
                <a:ext cx="91440" cy="411480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52C2C4CB-DC90-B598-8C2B-B8B652F066A4}"/>
                  </a:ext>
                </a:extLst>
              </p:cNvPr>
              <p:cNvSpPr/>
              <p:nvPr/>
            </p:nvSpPr>
            <p:spPr bwMode="auto">
              <a:xfrm rot="16200000" flipH="1">
                <a:off x="10710032" y="-684566"/>
                <a:ext cx="98104" cy="2865834"/>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7A7163E8-B110-6740-0B39-416C51A50CB3}"/>
                  </a:ext>
                </a:extLst>
              </p:cNvPr>
              <p:cNvSpPr/>
              <p:nvPr/>
            </p:nvSpPr>
            <p:spPr bwMode="auto">
              <a:xfrm rot="16200000" flipH="1">
                <a:off x="10168516" y="-992983"/>
                <a:ext cx="98104" cy="394886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CC448F05-063D-0E73-9011-9BC86C119EC5}"/>
                  </a:ext>
                </a:extLst>
              </p:cNvPr>
              <p:cNvSpPr/>
              <p:nvPr/>
            </p:nvSpPr>
            <p:spPr bwMode="auto">
              <a:xfrm rot="16200000" flipH="1">
                <a:off x="9575072" y="-2518826"/>
                <a:ext cx="98104" cy="5135756"/>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15200632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CDAA-23DF-48CE-A8F3-CBA95EACF7BB}"/>
              </a:ext>
            </a:extLst>
          </p:cNvPr>
          <p:cNvSpPr>
            <a:spLocks noGrp="1"/>
          </p:cNvSpPr>
          <p:nvPr>
            <p:ph type="title"/>
          </p:nvPr>
        </p:nvSpPr>
        <p:spPr>
          <a:xfrm>
            <a:off x="588963" y="457200"/>
            <a:ext cx="11017250" cy="800219"/>
          </a:xfrm>
        </p:spPr>
        <p:txBody>
          <a:bodyPr/>
          <a:lstStyle/>
          <a:p>
            <a:pPr lvl="0"/>
            <a:r>
              <a:rPr lang="en-US"/>
              <a:t>Get to know the low-code patterns of value</a:t>
            </a:r>
            <a:br>
              <a:rPr lang="en-US"/>
            </a:br>
            <a:r>
              <a:rPr lang="en-US" sz="1600"/>
              <a:t>Align your go-to-market to address these patterns and differentiate with expertise in specific patterns</a:t>
            </a:r>
          </a:p>
        </p:txBody>
      </p:sp>
      <p:sp>
        <p:nvSpPr>
          <p:cNvPr id="7" name="Rectangle 6">
            <a:extLst>
              <a:ext uri="{FF2B5EF4-FFF2-40B4-BE49-F238E27FC236}">
                <a16:creationId xmlns:a16="http://schemas.microsoft.com/office/drawing/2014/main" id="{38C1380A-6724-170D-2E75-A20503CCF213}"/>
              </a:ext>
              <a:ext uri="{C183D7F6-B498-43B3-948B-1728B52AA6E4}">
                <adec:decorative xmlns:adec="http://schemas.microsoft.com/office/drawing/2017/decorative" val="1"/>
              </a:ext>
            </a:extLst>
          </p:cNvPr>
          <p:cNvSpPr/>
          <p:nvPr/>
        </p:nvSpPr>
        <p:spPr bwMode="auto">
          <a:xfrm>
            <a:off x="585658" y="1846263"/>
            <a:ext cx="11023730" cy="4083143"/>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17" name="Rectangle 16">
            <a:extLst>
              <a:ext uri="{FF2B5EF4-FFF2-40B4-BE49-F238E27FC236}">
                <a16:creationId xmlns:a16="http://schemas.microsoft.com/office/drawing/2014/main" id="{52B0BE96-417A-97F6-983E-DB26C71B1506}"/>
              </a:ext>
              <a:ext uri="{C183D7F6-B498-43B3-948B-1728B52AA6E4}">
                <adec:decorative xmlns:adec="http://schemas.microsoft.com/office/drawing/2017/decorative" val="1"/>
              </a:ext>
            </a:extLst>
          </p:cNvPr>
          <p:cNvSpPr/>
          <p:nvPr/>
        </p:nvSpPr>
        <p:spPr bwMode="auto">
          <a:xfrm rot="5400000">
            <a:off x="6040215" y="-3612228"/>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0" name="Group 29">
            <a:extLst>
              <a:ext uri="{FF2B5EF4-FFF2-40B4-BE49-F238E27FC236}">
                <a16:creationId xmlns:a16="http://schemas.microsoft.com/office/drawing/2014/main" id="{E1008387-5B15-7072-2AC7-B670FED54940}"/>
              </a:ext>
              <a:ext uri="{C183D7F6-B498-43B3-948B-1728B52AA6E4}">
                <adec:decorative xmlns:adec="http://schemas.microsoft.com/office/drawing/2017/decorative" val="1"/>
              </a:ext>
            </a:extLst>
          </p:cNvPr>
          <p:cNvGrpSpPr/>
          <p:nvPr/>
        </p:nvGrpSpPr>
        <p:grpSpPr>
          <a:xfrm>
            <a:off x="2425182" y="2209800"/>
            <a:ext cx="7337976" cy="3501234"/>
            <a:chOff x="2425182" y="2124643"/>
            <a:chExt cx="7337976" cy="3671548"/>
          </a:xfrm>
        </p:grpSpPr>
        <p:cxnSp>
          <p:nvCxnSpPr>
            <p:cNvPr id="11" name="Straight Connector 10">
              <a:extLst>
                <a:ext uri="{FF2B5EF4-FFF2-40B4-BE49-F238E27FC236}">
                  <a16:creationId xmlns:a16="http://schemas.microsoft.com/office/drawing/2014/main" id="{CE72B310-B000-1BF1-403D-5AE17F60A6A5}"/>
                </a:ext>
                <a:ext uri="{C183D7F6-B498-43B3-948B-1728B52AA6E4}">
                  <adec:decorative xmlns:adec="http://schemas.microsoft.com/office/drawing/2017/decorative" val="1"/>
                </a:ext>
              </a:extLst>
            </p:cNvPr>
            <p:cNvCxnSpPr>
              <a:cxnSpLocks/>
            </p:cNvCxnSpPr>
            <p:nvPr/>
          </p:nvCxnSpPr>
          <p:spPr>
            <a:xfrm>
              <a:off x="7928664" y="2124643"/>
              <a:ext cx="0" cy="3671548"/>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6ABAF1-B9B9-B5CC-7FE2-94B907B73029}"/>
                </a:ext>
                <a:ext uri="{C183D7F6-B498-43B3-948B-1728B52AA6E4}">
                  <adec:decorative xmlns:adec="http://schemas.microsoft.com/office/drawing/2017/decorative" val="1"/>
                </a:ext>
              </a:extLst>
            </p:cNvPr>
            <p:cNvCxnSpPr>
              <a:cxnSpLocks/>
            </p:cNvCxnSpPr>
            <p:nvPr/>
          </p:nvCxnSpPr>
          <p:spPr>
            <a:xfrm>
              <a:off x="6094170" y="2124643"/>
              <a:ext cx="0" cy="3671548"/>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E10641-A7A1-6A50-822F-49F717CF6D08}"/>
                </a:ext>
                <a:ext uri="{C183D7F6-B498-43B3-948B-1728B52AA6E4}">
                  <adec:decorative xmlns:adec="http://schemas.microsoft.com/office/drawing/2017/decorative" val="1"/>
                </a:ext>
              </a:extLst>
            </p:cNvPr>
            <p:cNvCxnSpPr>
              <a:cxnSpLocks/>
            </p:cNvCxnSpPr>
            <p:nvPr/>
          </p:nvCxnSpPr>
          <p:spPr>
            <a:xfrm>
              <a:off x="9763158" y="2124643"/>
              <a:ext cx="0" cy="3671548"/>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FA2DA9-2E91-0E0B-88AD-75881BEE2ACE}"/>
                </a:ext>
                <a:ext uri="{C183D7F6-B498-43B3-948B-1728B52AA6E4}">
                  <adec:decorative xmlns:adec="http://schemas.microsoft.com/office/drawing/2017/decorative" val="1"/>
                </a:ext>
              </a:extLst>
            </p:cNvPr>
            <p:cNvCxnSpPr>
              <a:cxnSpLocks/>
            </p:cNvCxnSpPr>
            <p:nvPr/>
          </p:nvCxnSpPr>
          <p:spPr>
            <a:xfrm>
              <a:off x="2425182" y="2124643"/>
              <a:ext cx="0" cy="3671548"/>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BE6BD4-6BB9-7536-CB63-5660E1108BC9}"/>
                </a:ext>
                <a:ext uri="{C183D7F6-B498-43B3-948B-1728B52AA6E4}">
                  <adec:decorative xmlns:adec="http://schemas.microsoft.com/office/drawing/2017/decorative" val="1"/>
                </a:ext>
              </a:extLst>
            </p:cNvPr>
            <p:cNvCxnSpPr>
              <a:cxnSpLocks/>
            </p:cNvCxnSpPr>
            <p:nvPr/>
          </p:nvCxnSpPr>
          <p:spPr>
            <a:xfrm>
              <a:off x="4259676" y="2124643"/>
              <a:ext cx="0" cy="3671548"/>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FA3B9736-FBFF-39A4-511E-15DC3E887F2D}"/>
              </a:ext>
            </a:extLst>
          </p:cNvPr>
          <p:cNvSpPr txBox="1"/>
          <p:nvPr/>
        </p:nvSpPr>
        <p:spPr>
          <a:xfrm>
            <a:off x="785840" y="2209800"/>
            <a:ext cx="1408110" cy="20236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0078D4"/>
                </a:solidFill>
                <a:effectLst/>
                <a:uLnTx/>
                <a:uFillTx/>
                <a:latin typeface="Segoe UI Semibold"/>
                <a:ea typeface="+mn-ea"/>
                <a:cs typeface="+mn-cs"/>
              </a:rPr>
              <a:t>1</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Application modernization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Update, rearchitect, rebuild, and create new applications faster and at scale to reduce your backlog.</a:t>
            </a:r>
          </a:p>
        </p:txBody>
      </p:sp>
      <p:sp>
        <p:nvSpPr>
          <p:cNvPr id="32" name="TextBox 31">
            <a:extLst>
              <a:ext uri="{FF2B5EF4-FFF2-40B4-BE49-F238E27FC236}">
                <a16:creationId xmlns:a16="http://schemas.microsoft.com/office/drawing/2014/main" id="{F6925CAD-B9E8-C660-260E-6D1347958548}"/>
              </a:ext>
            </a:extLst>
          </p:cNvPr>
          <p:cNvSpPr txBox="1"/>
          <p:nvPr/>
        </p:nvSpPr>
        <p:spPr>
          <a:xfrm>
            <a:off x="2608211" y="2209800"/>
            <a:ext cx="1458964" cy="20236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0078D4"/>
                </a:solidFill>
                <a:effectLst/>
                <a:uLnTx/>
                <a:uFillTx/>
                <a:latin typeface="Segoe UI Semibold"/>
                <a:ea typeface="+mn-ea"/>
                <a:cs typeface="+mn-cs"/>
              </a:rPr>
              <a:t>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Extend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LoB</a:t>
            </a:r>
            <a:r>
              <a:rPr kumimoji="0" lang="en-US" sz="1400" b="0" i="0" u="none" strike="noStrike" kern="1200" cap="none" spc="0" normalizeH="0" baseline="0" noProof="0">
                <a:ln>
                  <a:noFill/>
                </a:ln>
                <a:solidFill>
                  <a:srgbClr val="000000"/>
                </a:solidFill>
                <a:effectLst/>
                <a:uLnTx/>
                <a:uFillTx/>
                <a:latin typeface="Segoe UI Semibold"/>
                <a:ea typeface="+mn-ea"/>
                <a:cs typeface="+mn-cs"/>
              </a:rPr>
              <a:t> Systems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Simplify user experience and connect processes by extending core systems (e.g. SAP, Oracle, Salesforce.com)</a:t>
            </a:r>
          </a:p>
        </p:txBody>
      </p:sp>
      <p:sp>
        <p:nvSpPr>
          <p:cNvPr id="33" name="TextBox 32">
            <a:extLst>
              <a:ext uri="{FF2B5EF4-FFF2-40B4-BE49-F238E27FC236}">
                <a16:creationId xmlns:a16="http://schemas.microsoft.com/office/drawing/2014/main" id="{5BEC9445-18D5-BE29-51EF-AA40FB9F596D}"/>
              </a:ext>
            </a:extLst>
          </p:cNvPr>
          <p:cNvSpPr txBox="1"/>
          <p:nvPr/>
        </p:nvSpPr>
        <p:spPr>
          <a:xfrm>
            <a:off x="4454828" y="2209800"/>
            <a:ext cx="1408110" cy="227754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0078D4"/>
                </a:solidFill>
                <a:effectLst/>
                <a:uLnTx/>
                <a:uFillTx/>
                <a:latin typeface="Segoe UI Semibold"/>
                <a:ea typeface="+mn-ea"/>
                <a:cs typeface="+mn-cs"/>
              </a:rPr>
              <a:t>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Accelerate professional developer</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Reduce the time and effort needed to build new solutions and unlock faster time to value for everyone.</a:t>
            </a:r>
          </a:p>
        </p:txBody>
      </p:sp>
      <p:sp>
        <p:nvSpPr>
          <p:cNvPr id="34" name="TextBox 33">
            <a:extLst>
              <a:ext uri="{FF2B5EF4-FFF2-40B4-BE49-F238E27FC236}">
                <a16:creationId xmlns:a16="http://schemas.microsoft.com/office/drawing/2014/main" id="{8F208C91-0957-5890-6984-EF603E4CCD51}"/>
              </a:ext>
            </a:extLst>
          </p:cNvPr>
          <p:cNvSpPr txBox="1"/>
          <p:nvPr/>
        </p:nvSpPr>
        <p:spPr>
          <a:xfrm>
            <a:off x="6289322" y="2209800"/>
            <a:ext cx="1408110" cy="240065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0078D4"/>
                </a:solidFill>
                <a:effectLst/>
                <a:uLnTx/>
                <a:uFillTx/>
                <a:latin typeface="Segoe UI Semibold"/>
                <a:ea typeface="+mn-ea"/>
                <a:cs typeface="+mn-cs"/>
              </a:rPr>
              <a:t>4</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Enhance</a:t>
            </a:r>
            <a:br>
              <a:rPr kumimoji="0" lang="en-US" sz="1400" b="0" i="0" u="none" strike="noStrike" kern="1200" cap="none" spc="0" normalizeH="0" baseline="0" noProof="0">
                <a:ln>
                  <a:noFill/>
                </a:ln>
                <a:solidFill>
                  <a:srgbClr val="000000"/>
                </a:solidFill>
                <a:effectLst/>
                <a:uLnTx/>
                <a:uFillTx/>
                <a:latin typeface="Segoe UI Semibold"/>
                <a:ea typeface="+mn-ea"/>
                <a:cs typeface="+mn-cs"/>
              </a:rPr>
            </a:br>
            <a:r>
              <a:rPr kumimoji="0" lang="en-US" sz="1400" b="0" i="0" u="none" strike="noStrike" kern="1200" cap="none" spc="0" normalizeH="0" baseline="0" noProof="0">
                <a:ln>
                  <a:noFill/>
                </a:ln>
                <a:solidFill>
                  <a:srgbClr val="000000"/>
                </a:solidFill>
                <a:effectLst/>
                <a:uLnTx/>
                <a:uFillTx/>
                <a:latin typeface="Segoe UI Semibold"/>
                <a:ea typeface="+mn-ea"/>
                <a:cs typeface="+mn-cs"/>
              </a:rPr>
              <a:t>employee experiences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Integrate with Microsoft 365 to surface data where </a:t>
            </a:r>
            <a:br>
              <a:rPr kumimoji="0" lang="en-US" sz="1050" b="0" i="0" u="none" strike="noStrike" kern="1200" cap="none" spc="0" normalizeH="0" baseline="0" noProof="0">
                <a:ln>
                  <a:noFill/>
                </a:ln>
                <a:solidFill>
                  <a:srgbClr val="000000"/>
                </a:solidFill>
                <a:effectLst/>
                <a:uLnTx/>
                <a:uFillTx/>
                <a:latin typeface="Segoe UI"/>
                <a:ea typeface="+mn-ea"/>
                <a:cs typeface="+mn-cs"/>
              </a:rPr>
            </a:br>
            <a:r>
              <a:rPr kumimoji="0" lang="en-US" sz="1050" b="0" i="0" u="none" strike="noStrike" kern="1200" cap="none" spc="0" normalizeH="0" baseline="0" noProof="0">
                <a:ln>
                  <a:noFill/>
                </a:ln>
                <a:solidFill>
                  <a:srgbClr val="000000"/>
                </a:solidFill>
                <a:effectLst/>
                <a:uLnTx/>
                <a:uFillTx/>
                <a:latin typeface="Segoe UI"/>
                <a:ea typeface="+mn-ea"/>
                <a:cs typeface="+mn-cs"/>
              </a:rPr>
              <a:t>it’s needed and modernize processes for a better experience.</a:t>
            </a:r>
          </a:p>
        </p:txBody>
      </p:sp>
      <p:sp>
        <p:nvSpPr>
          <p:cNvPr id="35" name="TextBox 34">
            <a:extLst>
              <a:ext uri="{FF2B5EF4-FFF2-40B4-BE49-F238E27FC236}">
                <a16:creationId xmlns:a16="http://schemas.microsoft.com/office/drawing/2014/main" id="{E5820821-EAF0-E995-3B60-E39EA9BAF28E}"/>
              </a:ext>
            </a:extLst>
          </p:cNvPr>
          <p:cNvSpPr txBox="1"/>
          <p:nvPr/>
        </p:nvSpPr>
        <p:spPr>
          <a:xfrm>
            <a:off x="8123816" y="2209800"/>
            <a:ext cx="1408110" cy="21852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0078D4"/>
                </a:solidFill>
                <a:effectLst/>
                <a:uLnTx/>
                <a:uFillTx/>
                <a:latin typeface="Segoe UI Semibold"/>
                <a:ea typeface="+mn-ea"/>
                <a:cs typeface="+mn-cs"/>
              </a:rPr>
              <a:t>5</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Empower departments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Empower business users to solve challenges while giving IT complete visibility and control into what’s being created. </a:t>
            </a:r>
          </a:p>
        </p:txBody>
      </p:sp>
      <p:sp>
        <p:nvSpPr>
          <p:cNvPr id="36" name="TextBox 35">
            <a:extLst>
              <a:ext uri="{FF2B5EF4-FFF2-40B4-BE49-F238E27FC236}">
                <a16:creationId xmlns:a16="http://schemas.microsoft.com/office/drawing/2014/main" id="{9892E38F-922F-BB4A-380A-93EF1FD7EF8C}"/>
              </a:ext>
            </a:extLst>
          </p:cNvPr>
          <p:cNvSpPr txBox="1"/>
          <p:nvPr/>
        </p:nvSpPr>
        <p:spPr>
          <a:xfrm>
            <a:off x="9958305" y="2209800"/>
            <a:ext cx="1408110" cy="182357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0078D4"/>
                </a:solidFill>
                <a:effectLst/>
                <a:uLnTx/>
                <a:uFillTx/>
                <a:latin typeface="Segoe UI Semibold"/>
                <a:ea typeface="+mn-ea"/>
                <a:cs typeface="+mn-cs"/>
              </a:rPr>
              <a:t>6</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Optimize with </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hyperautomation</a:t>
            </a:r>
            <a:endParaRPr kumimoji="0" lang="en-US" sz="14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a:ea typeface="+mn-ea"/>
                <a:cs typeface="+mn-cs"/>
              </a:rPr>
              <a:t>End-to-end automation  to modernize and streamline processes and integrate systems.</a:t>
            </a:r>
          </a:p>
        </p:txBody>
      </p:sp>
      <p:pic>
        <p:nvPicPr>
          <p:cNvPr id="3" name="Picture 2">
            <a:extLst>
              <a:ext uri="{FF2B5EF4-FFF2-40B4-BE49-F238E27FC236}">
                <a16:creationId xmlns:a16="http://schemas.microsoft.com/office/drawing/2014/main" id="{5AAF263E-5B85-EE9E-74BA-3592F3373328}"/>
              </a:ext>
              <a:ext uri="{C183D7F6-B498-43B3-948B-1728B52AA6E4}">
                <adec:decorative xmlns:adec="http://schemas.microsoft.com/office/drawing/2017/decorative" val="1"/>
              </a:ext>
            </a:extLst>
          </p:cNvPr>
          <p:cNvPicPr>
            <a:picLocks noChangeAspect="1"/>
          </p:cNvPicPr>
          <p:nvPr/>
        </p:nvPicPr>
        <p:blipFill rotWithShape="1">
          <a:blip r:embed="rId3"/>
          <a:srcRect l="8661" t="7934" r="1519" b="3481"/>
          <a:stretch/>
        </p:blipFill>
        <p:spPr>
          <a:xfrm>
            <a:off x="785840" y="4724918"/>
            <a:ext cx="1444190" cy="8607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37" name="Picture 36">
            <a:extLst>
              <a:ext uri="{FF2B5EF4-FFF2-40B4-BE49-F238E27FC236}">
                <a16:creationId xmlns:a16="http://schemas.microsoft.com/office/drawing/2014/main" id="{F9BDBA25-6415-8F26-8A18-2FA22A7E909D}"/>
              </a:ext>
              <a:ext uri="{C183D7F6-B498-43B3-948B-1728B52AA6E4}">
                <adec:decorative xmlns:adec="http://schemas.microsoft.com/office/drawing/2017/decorative" val="1"/>
              </a:ext>
            </a:extLst>
          </p:cNvPr>
          <p:cNvPicPr>
            <a:picLocks noChangeAspect="1"/>
          </p:cNvPicPr>
          <p:nvPr/>
        </p:nvPicPr>
        <p:blipFill rotWithShape="1">
          <a:blip r:embed="rId4"/>
          <a:srcRect t="2084" b="1892"/>
          <a:stretch/>
        </p:blipFill>
        <p:spPr>
          <a:xfrm>
            <a:off x="2608211" y="4724918"/>
            <a:ext cx="1444190" cy="86075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38" name="Picture 37">
            <a:extLst>
              <a:ext uri="{FF2B5EF4-FFF2-40B4-BE49-F238E27FC236}">
                <a16:creationId xmlns:a16="http://schemas.microsoft.com/office/drawing/2014/main" id="{F58F7891-6FB1-C58F-A627-3D8CD63EA8A1}"/>
              </a:ext>
              <a:ext uri="{C183D7F6-B498-43B3-948B-1728B52AA6E4}">
                <adec:decorative xmlns:adec="http://schemas.microsoft.com/office/drawing/2017/decorative" val="1"/>
              </a:ext>
            </a:extLst>
          </p:cNvPr>
          <p:cNvPicPr>
            <a:picLocks noChangeAspect="1"/>
          </p:cNvPicPr>
          <p:nvPr/>
        </p:nvPicPr>
        <p:blipFill rotWithShape="1">
          <a:blip r:embed="rId5"/>
          <a:srcRect l="5059" r="2116" b="862"/>
          <a:stretch/>
        </p:blipFill>
        <p:spPr>
          <a:xfrm>
            <a:off x="4454828"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41" name="Picture 40">
            <a:extLst>
              <a:ext uri="{FF2B5EF4-FFF2-40B4-BE49-F238E27FC236}">
                <a16:creationId xmlns:a16="http://schemas.microsoft.com/office/drawing/2014/main" id="{B95C008E-36B6-B175-9CD4-18E138FA7054}"/>
              </a:ext>
              <a:ext uri="{C183D7F6-B498-43B3-948B-1728B52AA6E4}">
                <adec:decorative xmlns:adec="http://schemas.microsoft.com/office/drawing/2017/decorative" val="1"/>
              </a:ext>
            </a:extLst>
          </p:cNvPr>
          <p:cNvPicPr>
            <a:picLocks noChangeAspect="1"/>
          </p:cNvPicPr>
          <p:nvPr/>
        </p:nvPicPr>
        <p:blipFill rotWithShape="1">
          <a:blip r:embed="rId6"/>
          <a:srcRect l="1621" r="1721"/>
          <a:stretch/>
        </p:blipFill>
        <p:spPr>
          <a:xfrm>
            <a:off x="6289322"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42" name="Picture 41">
            <a:extLst>
              <a:ext uri="{FF2B5EF4-FFF2-40B4-BE49-F238E27FC236}">
                <a16:creationId xmlns:a16="http://schemas.microsoft.com/office/drawing/2014/main" id="{E31C62A3-2458-5C52-2DEA-67A0BB66B84C}"/>
              </a:ext>
              <a:ext uri="{C183D7F6-B498-43B3-948B-1728B52AA6E4}">
                <adec:decorative xmlns:adec="http://schemas.microsoft.com/office/drawing/2017/decorative" val="1"/>
              </a:ext>
            </a:extLst>
          </p:cNvPr>
          <p:cNvPicPr>
            <a:picLocks noChangeAspect="1"/>
          </p:cNvPicPr>
          <p:nvPr/>
        </p:nvPicPr>
        <p:blipFill rotWithShape="1">
          <a:blip r:embed="rId7"/>
          <a:srcRect t="4654" r="3342" b="3790"/>
          <a:stretch/>
        </p:blipFill>
        <p:spPr>
          <a:xfrm>
            <a:off x="8123816"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pic>
        <p:nvPicPr>
          <p:cNvPr id="43" name="Picture 42">
            <a:extLst>
              <a:ext uri="{FF2B5EF4-FFF2-40B4-BE49-F238E27FC236}">
                <a16:creationId xmlns:a16="http://schemas.microsoft.com/office/drawing/2014/main" id="{CC8549A5-DFA9-8A59-FA9E-B53EBD307B25}"/>
              </a:ext>
              <a:ext uri="{C183D7F6-B498-43B3-948B-1728B52AA6E4}">
                <adec:decorative xmlns:adec="http://schemas.microsoft.com/office/drawing/2017/decorative" val="1"/>
              </a:ext>
            </a:extLst>
          </p:cNvPr>
          <p:cNvPicPr>
            <a:picLocks noChangeAspect="1"/>
          </p:cNvPicPr>
          <p:nvPr/>
        </p:nvPicPr>
        <p:blipFill rotWithShape="1">
          <a:blip r:embed="rId8"/>
          <a:srcRect t="14604" r="13283" b="735"/>
          <a:stretch/>
        </p:blipFill>
        <p:spPr>
          <a:xfrm>
            <a:off x="9958305" y="4724919"/>
            <a:ext cx="1444190" cy="860753"/>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pic>
      <p:sp>
        <p:nvSpPr>
          <p:cNvPr id="26" name="Title 1">
            <a:extLst>
              <a:ext uri="{FF2B5EF4-FFF2-40B4-BE49-F238E27FC236}">
                <a16:creationId xmlns:a16="http://schemas.microsoft.com/office/drawing/2014/main" id="{6F6B6159-9D05-8F6F-08E5-4ED409F29476}"/>
              </a:ext>
            </a:extLst>
          </p:cNvPr>
          <p:cNvSpPr txBox="1">
            <a:spLocks/>
          </p:cNvSpPr>
          <p:nvPr/>
        </p:nvSpPr>
        <p:spPr>
          <a:xfrm>
            <a:off x="605312" y="6395880"/>
            <a:ext cx="2807813" cy="18466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50" normalizeH="0" baseline="0" noProof="0" dirty="0">
                <a:ln w="3175">
                  <a:noFill/>
                </a:ln>
                <a:solidFill>
                  <a:srgbClr val="000000"/>
                </a:solidFill>
                <a:effectLst/>
                <a:uLnTx/>
                <a:uFillTx/>
                <a:latin typeface="Segoe UI"/>
                <a:ea typeface="+mn-ea"/>
                <a:cs typeface="Segoe UI" pitchFamily="34" charset="0"/>
                <a:hlinkClick r:id="rId9" action="ppaction://hlinksldjump"/>
              </a:rPr>
              <a:t>Deep dive into each pattern</a:t>
            </a:r>
            <a:endParaRPr kumimoji="0" lang="en-US" sz="2400" b="0" i="0" u="none" strike="noStrike" kern="1200" cap="none" spc="-50" normalizeH="0" baseline="0" noProof="0" dirty="0">
              <a:ln w="3175">
                <a:noFill/>
              </a:ln>
              <a:solidFill>
                <a:srgbClr val="000000"/>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09125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F8951DE3-2457-C53A-9755-2D2AAB2D2E60}"/>
              </a:ext>
              <a:ext uri="{C183D7F6-B498-43B3-948B-1728B52AA6E4}">
                <adec:decorative xmlns:adec="http://schemas.microsoft.com/office/drawing/2017/decorative" val="1"/>
              </a:ext>
            </a:extLst>
          </p:cNvPr>
          <p:cNvSpPr/>
          <p:nvPr/>
        </p:nvSpPr>
        <p:spPr bwMode="auto">
          <a:xfrm>
            <a:off x="9480549" y="338138"/>
            <a:ext cx="2949575"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10CAB43F-968B-9C49-F871-64EE7ADE8F51}"/>
              </a:ext>
            </a:extLst>
          </p:cNvPr>
          <p:cNvSpPr txBox="1"/>
          <p:nvPr/>
        </p:nvSpPr>
        <p:spPr>
          <a:xfrm>
            <a:off x="9918219" y="470193"/>
            <a:ext cx="1730855" cy="169277"/>
          </a:xfrm>
          <a:prstGeom prst="rect">
            <a:avLst/>
          </a:prstGeom>
          <a:noFill/>
        </p:spPr>
        <p:txBody>
          <a:bodyPr wrap="square" lIns="0" tIns="0" rIns="0" bIns="0" rtlCol="0" anchor="ctr" anchorCtr="0">
            <a:spAutoFit/>
          </a:bodyPr>
          <a:lstStyle/>
          <a:p>
            <a:r>
              <a:rPr lang="en-US" sz="1100">
                <a:latin typeface="+mj-lt"/>
              </a:rPr>
              <a:t>Application modernization</a:t>
            </a:r>
          </a:p>
        </p:txBody>
      </p:sp>
      <p:sp>
        <p:nvSpPr>
          <p:cNvPr id="4" name="Title 1">
            <a:extLst>
              <a:ext uri="{FF2B5EF4-FFF2-40B4-BE49-F238E27FC236}">
                <a16:creationId xmlns:a16="http://schemas.microsoft.com/office/drawing/2014/main" id="{FA3AE2AC-189E-B604-A09E-B9DB415DE0FB}"/>
              </a:ext>
            </a:extLst>
          </p:cNvPr>
          <p:cNvSpPr>
            <a:spLocks noGrp="1"/>
          </p:cNvSpPr>
          <p:nvPr>
            <p:ph type="title"/>
          </p:nvPr>
        </p:nvSpPr>
        <p:spPr>
          <a:xfrm>
            <a:off x="588263" y="457200"/>
            <a:ext cx="11018520" cy="800219"/>
          </a:xfrm>
        </p:spPr>
        <p:txBody>
          <a:bodyPr/>
          <a:lstStyle/>
          <a:p>
            <a:r>
              <a:rPr lang="en-US"/>
              <a:t>Application modernization</a:t>
            </a:r>
            <a:br>
              <a:rPr lang="en-US"/>
            </a:br>
            <a:r>
              <a:rPr lang="en-US" sz="1600"/>
              <a:t>Build and update solutions at scale</a:t>
            </a:r>
          </a:p>
        </p:txBody>
      </p:sp>
      <p:sp>
        <p:nvSpPr>
          <p:cNvPr id="29" name="Rectangle 28">
            <a:extLst>
              <a:ext uri="{FF2B5EF4-FFF2-40B4-BE49-F238E27FC236}">
                <a16:creationId xmlns:a16="http://schemas.microsoft.com/office/drawing/2014/main" id="{6C4451ED-6550-F286-AF54-31C68A034A82}"/>
              </a:ext>
              <a:ext uri="{C183D7F6-B498-43B3-948B-1728B52AA6E4}">
                <adec:decorative xmlns:adec="http://schemas.microsoft.com/office/drawing/2017/decorative" val="1"/>
              </a:ext>
            </a:extLst>
          </p:cNvPr>
          <p:cNvSpPr/>
          <p:nvPr/>
        </p:nvSpPr>
        <p:spPr bwMode="auto">
          <a:xfrm>
            <a:off x="585658" y="1666854"/>
            <a:ext cx="11023730" cy="3205829"/>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kern="0">
                <a:solidFill>
                  <a:srgbClr val="FFFFFF"/>
                </a:solidFill>
                <a:latin typeface="Segoe UI"/>
                <a:cs typeface="Segoe UI" pitchFamily="34" charset="0"/>
              </a:rPr>
              <a:t>z</a:t>
            </a:r>
          </a:p>
        </p:txBody>
      </p:sp>
      <p:sp>
        <p:nvSpPr>
          <p:cNvPr id="30" name="Rectangle 29">
            <a:extLst>
              <a:ext uri="{FF2B5EF4-FFF2-40B4-BE49-F238E27FC236}">
                <a16:creationId xmlns:a16="http://schemas.microsoft.com/office/drawing/2014/main" id="{09860736-C6B7-C331-6D1A-E825A9EA959A}"/>
              </a:ext>
              <a:ext uri="{C183D7F6-B498-43B3-948B-1728B52AA6E4}">
                <adec:decorative xmlns:adec="http://schemas.microsoft.com/office/drawing/2017/decorative" val="1"/>
              </a:ext>
            </a:extLst>
          </p:cNvPr>
          <p:cNvSpPr/>
          <p:nvPr/>
        </p:nvSpPr>
        <p:spPr bwMode="auto">
          <a:xfrm rot="5400000">
            <a:off x="6040215" y="-3791637"/>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Textfeld 12">
            <a:extLst>
              <a:ext uri="{FF2B5EF4-FFF2-40B4-BE49-F238E27FC236}">
                <a16:creationId xmlns:a16="http://schemas.microsoft.com/office/drawing/2014/main" id="{12F30D8D-FA8C-4E84-24B9-CD36BC262161}"/>
              </a:ext>
            </a:extLst>
          </p:cNvPr>
          <p:cNvSpPr txBox="1"/>
          <p:nvPr/>
        </p:nvSpPr>
        <p:spPr>
          <a:xfrm>
            <a:off x="806618" y="3345563"/>
            <a:ext cx="323105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Develop solutions at scale. </a:t>
            </a:r>
            <a:r>
              <a:rPr kumimoji="0" lang="en-US" sz="1600" b="0" i="0" u="none" strike="noStrike" kern="1200" cap="none" spc="0" normalizeH="0" baseline="0" noProof="0">
                <a:ln>
                  <a:noFill/>
                </a:ln>
                <a:solidFill>
                  <a:prstClr val="black"/>
                </a:solidFill>
                <a:effectLst/>
                <a:uLnTx/>
                <a:uFillTx/>
                <a:latin typeface="Segoe UI"/>
                <a:ea typeface="+mn-ea"/>
                <a:cs typeface="Segoe UI Semibold"/>
              </a:rPr>
              <a:t>Free up limited pro dev resources and enable them to work faster on mission critical solutions.</a:t>
            </a:r>
            <a:endParaRPr kumimoji="0" lang="en-US" sz="14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63" name="Textfeld 115">
            <a:extLst>
              <a:ext uri="{FF2B5EF4-FFF2-40B4-BE49-F238E27FC236}">
                <a16:creationId xmlns:a16="http://schemas.microsoft.com/office/drawing/2014/main" id="{5CFE2DD0-CC08-99EA-076B-82677485605A}"/>
              </a:ext>
            </a:extLst>
          </p:cNvPr>
          <p:cNvSpPr txBox="1"/>
          <p:nvPr/>
        </p:nvSpPr>
        <p:spPr>
          <a:xfrm>
            <a:off x="4484105" y="3345563"/>
            <a:ext cx="323139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Build solutions where you work. </a:t>
            </a:r>
            <a:r>
              <a:rPr kumimoji="0" lang="en-US" sz="1600" b="0" i="0" u="none" strike="noStrike" kern="1200" cap="none" spc="0" normalizeH="0" baseline="0" noProof="0">
                <a:ln>
                  <a:noFill/>
                </a:ln>
                <a:solidFill>
                  <a:prstClr val="black"/>
                </a:solidFill>
                <a:effectLst/>
                <a:uLnTx/>
                <a:uFillTx/>
                <a:latin typeface="Segoe UI"/>
                <a:ea typeface="+mn-ea"/>
                <a:cs typeface="Segoe UI Semibold"/>
              </a:rPr>
              <a:t>Adapt and save money</a:t>
            </a:r>
            <a:r>
              <a:rPr lang="en-US" sz="1600">
                <a:solidFill>
                  <a:prstClr val="black"/>
                </a:solidFill>
                <a:latin typeface="Segoe UI"/>
                <a:cs typeface="Segoe UI Semibold"/>
              </a:rPr>
              <a:t> </a:t>
            </a:r>
            <a:r>
              <a:rPr kumimoji="0" lang="en-US" sz="1600" b="0" i="0" u="none" strike="noStrike" kern="1200" cap="none" spc="0" normalizeH="0" baseline="0" noProof="0">
                <a:ln>
                  <a:noFill/>
                </a:ln>
                <a:solidFill>
                  <a:prstClr val="black"/>
                </a:solidFill>
                <a:effectLst/>
                <a:uLnTx/>
                <a:uFillTx/>
                <a:latin typeface="Segoe UI"/>
                <a:ea typeface="+mn-ea"/>
                <a:cs typeface="Segoe UI Semibold"/>
              </a:rPr>
              <a:t>with scalable solutions that solve your greatest business challenges.</a:t>
            </a:r>
          </a:p>
        </p:txBody>
      </p:sp>
      <p:sp>
        <p:nvSpPr>
          <p:cNvPr id="69" name="Textfeld 115">
            <a:extLst>
              <a:ext uri="{FF2B5EF4-FFF2-40B4-BE49-F238E27FC236}">
                <a16:creationId xmlns:a16="http://schemas.microsoft.com/office/drawing/2014/main" id="{B2500883-49DA-5471-B16F-20E60386ADF8}"/>
              </a:ext>
            </a:extLst>
          </p:cNvPr>
          <p:cNvSpPr txBox="1"/>
          <p:nvPr/>
        </p:nvSpPr>
        <p:spPr>
          <a:xfrm>
            <a:off x="8161930" y="3345563"/>
            <a:ext cx="323105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Create secure external websites. </a:t>
            </a:r>
            <a:r>
              <a:rPr kumimoji="0" lang="en-US" sz="1600" b="0" i="0" u="none" strike="noStrike" kern="1200" cap="none" spc="0" normalizeH="0" baseline="0" noProof="0">
                <a:ln>
                  <a:noFill/>
                </a:ln>
                <a:solidFill>
                  <a:prstClr val="black"/>
                </a:solidFill>
                <a:effectLst/>
                <a:uLnTx/>
                <a:uFillTx/>
                <a:latin typeface="Segoe UI"/>
                <a:ea typeface="+mn-ea"/>
                <a:cs typeface="Segoe UI Semibold"/>
              </a:rPr>
              <a:t>Refresh your existing websites or quickly launch new ones at scale using built-in, easy to use components.</a:t>
            </a:r>
          </a:p>
        </p:txBody>
      </p:sp>
      <p:grpSp>
        <p:nvGrpSpPr>
          <p:cNvPr id="26" name="Group 25">
            <a:extLst>
              <a:ext uri="{FF2B5EF4-FFF2-40B4-BE49-F238E27FC236}">
                <a16:creationId xmlns:a16="http://schemas.microsoft.com/office/drawing/2014/main" id="{2F81E61C-0B67-AE3D-80D0-5E70C832FFEB}"/>
              </a:ext>
              <a:ext uri="{C183D7F6-B498-43B3-948B-1728B52AA6E4}">
                <adec:decorative xmlns:adec="http://schemas.microsoft.com/office/drawing/2017/decorative" val="1"/>
              </a:ext>
            </a:extLst>
          </p:cNvPr>
          <p:cNvGrpSpPr/>
          <p:nvPr/>
        </p:nvGrpSpPr>
        <p:grpSpPr>
          <a:xfrm>
            <a:off x="9219740" y="2013243"/>
            <a:ext cx="1115433" cy="1115433"/>
            <a:chOff x="9432018" y="2023560"/>
            <a:chExt cx="1115433" cy="1115433"/>
          </a:xfrm>
        </p:grpSpPr>
        <p:sp>
          <p:nvSpPr>
            <p:cNvPr id="12" name="Oval 11">
              <a:extLst>
                <a:ext uri="{FF2B5EF4-FFF2-40B4-BE49-F238E27FC236}">
                  <a16:creationId xmlns:a16="http://schemas.microsoft.com/office/drawing/2014/main" id="{6CCBAB95-853A-6491-70B6-9894C1E3ABDF}"/>
                </a:ext>
                <a:ext uri="{C183D7F6-B498-43B3-948B-1728B52AA6E4}">
                  <adec:decorative xmlns:adec="http://schemas.microsoft.com/office/drawing/2017/decorative" val="1"/>
                </a:ext>
              </a:extLst>
            </p:cNvPr>
            <p:cNvSpPr>
              <a:spLocks/>
            </p:cNvSpPr>
            <p:nvPr/>
          </p:nvSpPr>
          <p:spPr bwMode="auto">
            <a:xfrm>
              <a:off x="9432018" y="2023560"/>
              <a:ext cx="1115433" cy="1115433"/>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6" name="globe_6" title="Icon of a monitor in front of a sphere made of lines">
              <a:extLst>
                <a:ext uri="{FF2B5EF4-FFF2-40B4-BE49-F238E27FC236}">
                  <a16:creationId xmlns:a16="http://schemas.microsoft.com/office/drawing/2014/main" id="{1FE80536-40C5-F29F-96D5-C813A8712233}"/>
                </a:ext>
              </a:extLst>
            </p:cNvPr>
            <p:cNvSpPr>
              <a:spLocks noChangeAspect="1" noEditPoints="1"/>
            </p:cNvSpPr>
            <p:nvPr/>
          </p:nvSpPr>
          <p:spPr bwMode="auto">
            <a:xfrm>
              <a:off x="9692468" y="2262829"/>
              <a:ext cx="594532" cy="636894"/>
            </a:xfrm>
            <a:custGeom>
              <a:avLst/>
              <a:gdLst>
                <a:gd name="T0" fmla="*/ 210 w 296"/>
                <a:gd name="T1" fmla="*/ 147 h 318"/>
                <a:gd name="T2" fmla="*/ 105 w 296"/>
                <a:gd name="T3" fmla="*/ 147 h 318"/>
                <a:gd name="T4" fmla="*/ 105 w 296"/>
                <a:gd name="T5" fmla="*/ 140 h 318"/>
                <a:gd name="T6" fmla="*/ 109 w 296"/>
                <a:gd name="T7" fmla="*/ 83 h 318"/>
                <a:gd name="T8" fmla="*/ 157 w 296"/>
                <a:gd name="T9" fmla="*/ 0 h 318"/>
                <a:gd name="T10" fmla="*/ 157 w 296"/>
                <a:gd name="T11" fmla="*/ 0 h 318"/>
                <a:gd name="T12" fmla="*/ 159 w 296"/>
                <a:gd name="T13" fmla="*/ 0 h 318"/>
                <a:gd name="T14" fmla="*/ 206 w 296"/>
                <a:gd name="T15" fmla="*/ 83 h 318"/>
                <a:gd name="T16" fmla="*/ 210 w 296"/>
                <a:gd name="T17" fmla="*/ 137 h 318"/>
                <a:gd name="T18" fmla="*/ 210 w 296"/>
                <a:gd name="T19" fmla="*/ 147 h 318"/>
                <a:gd name="T20" fmla="*/ 31 w 296"/>
                <a:gd name="T21" fmla="*/ 83 h 318"/>
                <a:gd name="T22" fmla="*/ 284 w 296"/>
                <a:gd name="T23" fmla="*/ 83 h 318"/>
                <a:gd name="T24" fmla="*/ 286 w 296"/>
                <a:gd name="T25" fmla="*/ 189 h 318"/>
                <a:gd name="T26" fmla="*/ 286 w 296"/>
                <a:gd name="T27" fmla="*/ 189 h 318"/>
                <a:gd name="T28" fmla="*/ 210 w 296"/>
                <a:gd name="T29" fmla="*/ 189 h 318"/>
                <a:gd name="T30" fmla="*/ 19 w 296"/>
                <a:gd name="T31" fmla="*/ 147 h 318"/>
                <a:gd name="T32" fmla="*/ 0 w 296"/>
                <a:gd name="T33" fmla="*/ 147 h 318"/>
                <a:gd name="T34" fmla="*/ 0 w 296"/>
                <a:gd name="T35" fmla="*/ 277 h 318"/>
                <a:gd name="T36" fmla="*/ 106 w 296"/>
                <a:gd name="T37" fmla="*/ 277 h 318"/>
                <a:gd name="T38" fmla="*/ 157 w 296"/>
                <a:gd name="T39" fmla="*/ 277 h 318"/>
                <a:gd name="T40" fmla="*/ 210 w 296"/>
                <a:gd name="T41" fmla="*/ 189 h 318"/>
                <a:gd name="T42" fmla="*/ 210 w 296"/>
                <a:gd name="T43" fmla="*/ 267 h 318"/>
                <a:gd name="T44" fmla="*/ 286 w 296"/>
                <a:gd name="T45" fmla="*/ 189 h 318"/>
                <a:gd name="T46" fmla="*/ 296 w 296"/>
                <a:gd name="T47" fmla="*/ 139 h 318"/>
                <a:gd name="T48" fmla="*/ 159 w 296"/>
                <a:gd name="T49" fmla="*/ 0 h 318"/>
                <a:gd name="T50" fmla="*/ 157 w 296"/>
                <a:gd name="T51" fmla="*/ 0 h 318"/>
                <a:gd name="T52" fmla="*/ 157 w 296"/>
                <a:gd name="T53" fmla="*/ 0 h 318"/>
                <a:gd name="T54" fmla="*/ 31 w 296"/>
                <a:gd name="T55" fmla="*/ 83 h 318"/>
                <a:gd name="T56" fmla="*/ 19 w 296"/>
                <a:gd name="T57" fmla="*/ 139 h 318"/>
                <a:gd name="T58" fmla="*/ 19 w 296"/>
                <a:gd name="T59" fmla="*/ 147 h 318"/>
                <a:gd name="T60" fmla="*/ 105 w 296"/>
                <a:gd name="T61" fmla="*/ 147 h 318"/>
                <a:gd name="T62" fmla="*/ 210 w 296"/>
                <a:gd name="T63" fmla="*/ 147 h 318"/>
                <a:gd name="T64" fmla="*/ 210 w 296"/>
                <a:gd name="T65" fmla="*/ 189 h 318"/>
                <a:gd name="T66" fmla="*/ 157 w 296"/>
                <a:gd name="T67" fmla="*/ 277 h 318"/>
                <a:gd name="T68" fmla="*/ 210 w 296"/>
                <a:gd name="T69" fmla="*/ 277 h 318"/>
                <a:gd name="T70" fmla="*/ 210 w 296"/>
                <a:gd name="T71" fmla="*/ 267 h 318"/>
                <a:gd name="T72" fmla="*/ 57 w 296"/>
                <a:gd name="T73" fmla="*/ 318 h 318"/>
                <a:gd name="T74" fmla="*/ 154 w 296"/>
                <a:gd name="T75" fmla="*/ 318 h 318"/>
                <a:gd name="T76" fmla="*/ 106 w 296"/>
                <a:gd name="T77" fmla="*/ 277 h 318"/>
                <a:gd name="T78" fmla="*/ 106 w 296"/>
                <a:gd name="T79"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6" h="318">
                  <a:moveTo>
                    <a:pt x="210" y="147"/>
                  </a:moveTo>
                  <a:cubicBezTo>
                    <a:pt x="105" y="147"/>
                    <a:pt x="105" y="147"/>
                    <a:pt x="105" y="147"/>
                  </a:cubicBezTo>
                  <a:cubicBezTo>
                    <a:pt x="105" y="145"/>
                    <a:pt x="105" y="142"/>
                    <a:pt x="105" y="140"/>
                  </a:cubicBezTo>
                  <a:cubicBezTo>
                    <a:pt x="105" y="120"/>
                    <a:pt x="106" y="100"/>
                    <a:pt x="109" y="83"/>
                  </a:cubicBezTo>
                  <a:cubicBezTo>
                    <a:pt x="118" y="35"/>
                    <a:pt x="136" y="1"/>
                    <a:pt x="157" y="0"/>
                  </a:cubicBezTo>
                  <a:cubicBezTo>
                    <a:pt x="157" y="0"/>
                    <a:pt x="157" y="0"/>
                    <a:pt x="157" y="0"/>
                  </a:cubicBezTo>
                  <a:cubicBezTo>
                    <a:pt x="158" y="0"/>
                    <a:pt x="159" y="0"/>
                    <a:pt x="159" y="0"/>
                  </a:cubicBezTo>
                  <a:cubicBezTo>
                    <a:pt x="180" y="2"/>
                    <a:pt x="198" y="35"/>
                    <a:pt x="206" y="83"/>
                  </a:cubicBezTo>
                  <a:cubicBezTo>
                    <a:pt x="208" y="100"/>
                    <a:pt x="210" y="118"/>
                    <a:pt x="210" y="137"/>
                  </a:cubicBezTo>
                  <a:cubicBezTo>
                    <a:pt x="210" y="142"/>
                    <a:pt x="210" y="147"/>
                    <a:pt x="210" y="147"/>
                  </a:cubicBezTo>
                  <a:close/>
                  <a:moveTo>
                    <a:pt x="31" y="83"/>
                  </a:moveTo>
                  <a:cubicBezTo>
                    <a:pt x="284" y="83"/>
                    <a:pt x="284" y="83"/>
                    <a:pt x="284" y="83"/>
                  </a:cubicBezTo>
                  <a:moveTo>
                    <a:pt x="286" y="189"/>
                  </a:moveTo>
                  <a:cubicBezTo>
                    <a:pt x="286" y="189"/>
                    <a:pt x="286" y="189"/>
                    <a:pt x="286" y="189"/>
                  </a:cubicBezTo>
                  <a:cubicBezTo>
                    <a:pt x="210" y="189"/>
                    <a:pt x="210" y="189"/>
                    <a:pt x="210" y="189"/>
                  </a:cubicBezTo>
                  <a:moveTo>
                    <a:pt x="19" y="147"/>
                  </a:moveTo>
                  <a:cubicBezTo>
                    <a:pt x="0" y="147"/>
                    <a:pt x="0" y="147"/>
                    <a:pt x="0" y="147"/>
                  </a:cubicBezTo>
                  <a:cubicBezTo>
                    <a:pt x="0" y="277"/>
                    <a:pt x="0" y="277"/>
                    <a:pt x="0" y="277"/>
                  </a:cubicBezTo>
                  <a:cubicBezTo>
                    <a:pt x="106" y="277"/>
                    <a:pt x="106" y="277"/>
                    <a:pt x="106" y="277"/>
                  </a:cubicBezTo>
                  <a:cubicBezTo>
                    <a:pt x="157" y="277"/>
                    <a:pt x="157" y="277"/>
                    <a:pt x="157" y="277"/>
                  </a:cubicBezTo>
                  <a:moveTo>
                    <a:pt x="210" y="189"/>
                  </a:moveTo>
                  <a:cubicBezTo>
                    <a:pt x="210" y="267"/>
                    <a:pt x="210" y="267"/>
                    <a:pt x="210" y="267"/>
                  </a:cubicBezTo>
                  <a:cubicBezTo>
                    <a:pt x="245" y="252"/>
                    <a:pt x="272" y="224"/>
                    <a:pt x="286" y="189"/>
                  </a:cubicBezTo>
                  <a:cubicBezTo>
                    <a:pt x="292" y="174"/>
                    <a:pt x="296" y="156"/>
                    <a:pt x="296" y="139"/>
                  </a:cubicBezTo>
                  <a:cubicBezTo>
                    <a:pt x="296" y="63"/>
                    <a:pt x="235" y="1"/>
                    <a:pt x="159" y="0"/>
                  </a:cubicBezTo>
                  <a:cubicBezTo>
                    <a:pt x="159" y="0"/>
                    <a:pt x="158" y="0"/>
                    <a:pt x="157" y="0"/>
                  </a:cubicBezTo>
                  <a:cubicBezTo>
                    <a:pt x="157" y="0"/>
                    <a:pt x="157" y="0"/>
                    <a:pt x="157" y="0"/>
                  </a:cubicBezTo>
                  <a:cubicBezTo>
                    <a:pt x="101" y="0"/>
                    <a:pt x="52" y="34"/>
                    <a:pt x="31" y="83"/>
                  </a:cubicBezTo>
                  <a:cubicBezTo>
                    <a:pt x="23" y="100"/>
                    <a:pt x="19" y="119"/>
                    <a:pt x="19" y="139"/>
                  </a:cubicBezTo>
                  <a:cubicBezTo>
                    <a:pt x="19" y="142"/>
                    <a:pt x="19" y="145"/>
                    <a:pt x="19" y="147"/>
                  </a:cubicBezTo>
                  <a:cubicBezTo>
                    <a:pt x="105" y="147"/>
                    <a:pt x="105" y="147"/>
                    <a:pt x="105" y="147"/>
                  </a:cubicBezTo>
                  <a:cubicBezTo>
                    <a:pt x="210" y="147"/>
                    <a:pt x="210" y="147"/>
                    <a:pt x="210" y="147"/>
                  </a:cubicBezTo>
                  <a:cubicBezTo>
                    <a:pt x="210" y="189"/>
                    <a:pt x="210" y="189"/>
                    <a:pt x="210" y="189"/>
                  </a:cubicBezTo>
                  <a:moveTo>
                    <a:pt x="157" y="277"/>
                  </a:moveTo>
                  <a:cubicBezTo>
                    <a:pt x="210" y="277"/>
                    <a:pt x="210" y="277"/>
                    <a:pt x="210" y="277"/>
                  </a:cubicBezTo>
                  <a:cubicBezTo>
                    <a:pt x="210" y="267"/>
                    <a:pt x="210" y="267"/>
                    <a:pt x="210" y="267"/>
                  </a:cubicBezTo>
                  <a:moveTo>
                    <a:pt x="57" y="318"/>
                  </a:moveTo>
                  <a:cubicBezTo>
                    <a:pt x="154" y="318"/>
                    <a:pt x="154" y="318"/>
                    <a:pt x="154" y="318"/>
                  </a:cubicBezTo>
                  <a:moveTo>
                    <a:pt x="106" y="277"/>
                  </a:moveTo>
                  <a:cubicBezTo>
                    <a:pt x="106" y="318"/>
                    <a:pt x="106" y="318"/>
                    <a:pt x="106" y="318"/>
                  </a:cubicBezTo>
                </a:path>
              </a:pathLst>
            </a:custGeom>
            <a:noFill/>
            <a:ln w="222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FEBC29D0-67D2-3C2C-CCB1-C47FE6F6D265}"/>
              </a:ext>
            </a:extLst>
          </p:cNvPr>
          <p:cNvSpPr/>
          <p:nvPr/>
        </p:nvSpPr>
        <p:spPr bwMode="auto">
          <a:xfrm>
            <a:off x="586740" y="5136563"/>
            <a:ext cx="11018520" cy="812800"/>
          </a:xfrm>
          <a:prstGeom prst="rect">
            <a:avLst/>
          </a:prstGeom>
          <a:solidFill>
            <a:schemeClr val="bg1"/>
          </a:solidFill>
          <a:ln>
            <a:noFill/>
            <a:headEnd type="none" w="med" len="med"/>
            <a:tailEnd type="none" w="med" len="med"/>
          </a:ln>
          <a:effectLst>
            <a:outerShdw blurRad="190500" dist="63500" dir="270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0" i="0">
                <a:solidFill>
                  <a:schemeClr val="accent1"/>
                </a:solidFill>
                <a:effectLst/>
                <a:latin typeface="+mj-lt"/>
              </a:rPr>
              <a:t>87% of CIOs and IT pros say low code is very useful in helping their organizations modernize legacy applications.</a:t>
            </a:r>
            <a:r>
              <a:rPr lang="en-US" sz="1400" b="0" i="0" baseline="30000">
                <a:solidFill>
                  <a:schemeClr val="accent1"/>
                </a:solidFill>
                <a:effectLst/>
                <a:latin typeface="+mj-lt"/>
              </a:rPr>
              <a:t>1</a:t>
            </a:r>
            <a:endParaRPr lang="en-US" sz="1600">
              <a:solidFill>
                <a:schemeClr val="accent1"/>
              </a:solidFill>
              <a:latin typeface="+mj-lt"/>
              <a:ea typeface="Segoe UI" pitchFamily="34" charset="0"/>
              <a:cs typeface="Segoe UI" pitchFamily="34" charset="0"/>
            </a:endParaRPr>
          </a:p>
        </p:txBody>
      </p:sp>
      <p:sp>
        <p:nvSpPr>
          <p:cNvPr id="3" name="TextBox 2">
            <a:extLst>
              <a:ext uri="{FF2B5EF4-FFF2-40B4-BE49-F238E27FC236}">
                <a16:creationId xmlns:a16="http://schemas.microsoft.com/office/drawing/2014/main" id="{2F49BF74-2509-3746-36BE-1D74275A0BBE}"/>
              </a:ext>
            </a:extLst>
          </p:cNvPr>
          <p:cNvSpPr txBox="1"/>
          <p:nvPr/>
        </p:nvSpPr>
        <p:spPr>
          <a:xfrm>
            <a:off x="588263" y="6425814"/>
            <a:ext cx="9088851"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mn-cs"/>
              </a:rPr>
              <a:t>Sources: </a:t>
            </a:r>
            <a:r>
              <a:rPr lang="en-US" sz="900">
                <a:solidFill>
                  <a:schemeClr val="bg1">
                    <a:lumMod val="65000"/>
                  </a:schemeClr>
                </a:solidFill>
                <a:hlinkClick r:id="rId3">
                  <a:extLst>
                    <a:ext uri="{A12FA001-AC4F-418D-AE19-62706E023703}">
                      <ahyp:hlinkClr xmlns:ahyp="http://schemas.microsoft.com/office/drawing/2018/hyperlinkcolor" val="tx"/>
                    </a:ext>
                  </a:extLst>
                </a:hlinkClick>
              </a:rPr>
              <a:t>Low-code signals 2023 - Microsoft Power Platform Blog</a:t>
            </a:r>
            <a:endParaRPr kumimoji="0" lang="en-US" sz="900" b="0" i="0" u="none" strike="noStrike" kern="1200" cap="none" spc="0" normalizeH="0" baseline="0" noProof="0">
              <a:ln>
                <a:noFill/>
              </a:ln>
              <a:solidFill>
                <a:schemeClr val="bg1">
                  <a:lumMod val="65000"/>
                </a:schemeClr>
              </a:solidFill>
              <a:effectLst/>
              <a:uLnTx/>
              <a:uFillTx/>
              <a:latin typeface="Segoe UI"/>
              <a:ea typeface="+mn-ea"/>
              <a:cs typeface="+mn-cs"/>
            </a:endParaRPr>
          </a:p>
        </p:txBody>
      </p:sp>
      <p:sp>
        <p:nvSpPr>
          <p:cNvPr id="10" name="Oval 9">
            <a:extLst>
              <a:ext uri="{FF2B5EF4-FFF2-40B4-BE49-F238E27FC236}">
                <a16:creationId xmlns:a16="http://schemas.microsoft.com/office/drawing/2014/main" id="{D82F8AFD-3750-8FFC-696B-80C4A5B121EF}"/>
              </a:ext>
              <a:ext uri="{C183D7F6-B498-43B3-948B-1728B52AA6E4}">
                <adec:decorative xmlns:adec="http://schemas.microsoft.com/office/drawing/2017/decorative" val="1"/>
              </a:ext>
            </a:extLst>
          </p:cNvPr>
          <p:cNvSpPr>
            <a:spLocks/>
          </p:cNvSpPr>
          <p:nvPr/>
        </p:nvSpPr>
        <p:spPr bwMode="auto">
          <a:xfrm>
            <a:off x="1864975"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8" name="Move_E7C2">
            <a:extLst>
              <a:ext uri="{FF2B5EF4-FFF2-40B4-BE49-F238E27FC236}">
                <a16:creationId xmlns:a16="http://schemas.microsoft.com/office/drawing/2014/main" id="{857F5D68-FB93-F660-03CB-B7F60BE6D44C}"/>
              </a:ext>
              <a:ext uri="{C183D7F6-B498-43B3-948B-1728B52AA6E4}">
                <adec:decorative xmlns:adec="http://schemas.microsoft.com/office/drawing/2017/decorative" val="1"/>
              </a:ext>
            </a:extLst>
          </p:cNvPr>
          <p:cNvSpPr>
            <a:spLocks noChangeAspect="1" noEditPoints="1"/>
          </p:cNvSpPr>
          <p:nvPr/>
        </p:nvSpPr>
        <p:spPr bwMode="auto">
          <a:xfrm>
            <a:off x="2119335" y="2267528"/>
            <a:ext cx="605618" cy="605768"/>
          </a:xfrm>
          <a:custGeom>
            <a:avLst/>
            <a:gdLst>
              <a:gd name="T0" fmla="*/ 736 w 3999"/>
              <a:gd name="T1" fmla="*/ 2737 h 4000"/>
              <a:gd name="T2" fmla="*/ 0 w 3999"/>
              <a:gd name="T3" fmla="*/ 2001 h 4000"/>
              <a:gd name="T4" fmla="*/ 736 w 3999"/>
              <a:gd name="T5" fmla="*/ 1264 h 4000"/>
              <a:gd name="T6" fmla="*/ 86 w 3999"/>
              <a:gd name="T7" fmla="*/ 2001 h 4000"/>
              <a:gd name="T8" fmla="*/ 1264 w 3999"/>
              <a:gd name="T9" fmla="*/ 2001 h 4000"/>
              <a:gd name="T10" fmla="*/ 1264 w 3999"/>
              <a:gd name="T11" fmla="*/ 3265 h 4000"/>
              <a:gd name="T12" fmla="*/ 2000 w 3999"/>
              <a:gd name="T13" fmla="*/ 4000 h 4000"/>
              <a:gd name="T14" fmla="*/ 2735 w 3999"/>
              <a:gd name="T15" fmla="*/ 3265 h 4000"/>
              <a:gd name="T16" fmla="*/ 2000 w 3999"/>
              <a:gd name="T17" fmla="*/ 3915 h 4000"/>
              <a:gd name="T18" fmla="*/ 2000 w 3999"/>
              <a:gd name="T19" fmla="*/ 2737 h 4000"/>
              <a:gd name="T20" fmla="*/ 3264 w 3999"/>
              <a:gd name="T21" fmla="*/ 2737 h 4000"/>
              <a:gd name="T22" fmla="*/ 3999 w 3999"/>
              <a:gd name="T23" fmla="*/ 2001 h 4000"/>
              <a:gd name="T24" fmla="*/ 3264 w 3999"/>
              <a:gd name="T25" fmla="*/ 1264 h 4000"/>
              <a:gd name="T26" fmla="*/ 3913 w 3999"/>
              <a:gd name="T27" fmla="*/ 2001 h 4000"/>
              <a:gd name="T28" fmla="*/ 2735 w 3999"/>
              <a:gd name="T29" fmla="*/ 2001 h 4000"/>
              <a:gd name="T30" fmla="*/ 2735 w 3999"/>
              <a:gd name="T31" fmla="*/ 736 h 4000"/>
              <a:gd name="T32" fmla="*/ 2000 w 3999"/>
              <a:gd name="T33" fmla="*/ 0 h 4000"/>
              <a:gd name="T34" fmla="*/ 1264 w 3999"/>
              <a:gd name="T35" fmla="*/ 736 h 4000"/>
              <a:gd name="T36" fmla="*/ 2000 w 3999"/>
              <a:gd name="T37" fmla="*/ 86 h 4000"/>
              <a:gd name="T38" fmla="*/ 2000 w 3999"/>
              <a:gd name="T39" fmla="*/ 1264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9" h="4000">
                <a:moveTo>
                  <a:pt x="736" y="2737"/>
                </a:moveTo>
                <a:lnTo>
                  <a:pt x="0" y="2001"/>
                </a:lnTo>
                <a:lnTo>
                  <a:pt x="736" y="1264"/>
                </a:lnTo>
                <a:moveTo>
                  <a:pt x="86" y="2001"/>
                </a:moveTo>
                <a:lnTo>
                  <a:pt x="1264" y="2001"/>
                </a:lnTo>
                <a:moveTo>
                  <a:pt x="1264" y="3265"/>
                </a:moveTo>
                <a:lnTo>
                  <a:pt x="2000" y="4000"/>
                </a:lnTo>
                <a:lnTo>
                  <a:pt x="2735" y="3265"/>
                </a:lnTo>
                <a:moveTo>
                  <a:pt x="2000" y="3915"/>
                </a:moveTo>
                <a:lnTo>
                  <a:pt x="2000" y="2737"/>
                </a:lnTo>
                <a:moveTo>
                  <a:pt x="3264" y="2737"/>
                </a:moveTo>
                <a:lnTo>
                  <a:pt x="3999" y="2001"/>
                </a:lnTo>
                <a:lnTo>
                  <a:pt x="3264" y="1264"/>
                </a:lnTo>
                <a:moveTo>
                  <a:pt x="3913" y="2001"/>
                </a:moveTo>
                <a:lnTo>
                  <a:pt x="2735" y="2001"/>
                </a:lnTo>
                <a:moveTo>
                  <a:pt x="2735" y="736"/>
                </a:moveTo>
                <a:lnTo>
                  <a:pt x="2000" y="0"/>
                </a:lnTo>
                <a:lnTo>
                  <a:pt x="1264" y="736"/>
                </a:lnTo>
                <a:moveTo>
                  <a:pt x="2000" y="86"/>
                </a:moveTo>
                <a:lnTo>
                  <a:pt x="2000" y="1264"/>
                </a:lnTo>
              </a:path>
            </a:pathLst>
          </a:custGeom>
          <a:noFill/>
          <a:ln w="190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9" name="Oval 8">
            <a:extLst>
              <a:ext uri="{FF2B5EF4-FFF2-40B4-BE49-F238E27FC236}">
                <a16:creationId xmlns:a16="http://schemas.microsoft.com/office/drawing/2014/main" id="{1E64A98A-D5AB-797B-1BF8-535E3404B374}"/>
              </a:ext>
              <a:ext uri="{C183D7F6-B498-43B3-948B-1728B52AA6E4}">
                <adec:decorative xmlns:adec="http://schemas.microsoft.com/office/drawing/2017/decorative" val="1"/>
              </a:ext>
            </a:extLst>
          </p:cNvPr>
          <p:cNvSpPr>
            <a:spLocks/>
          </p:cNvSpPr>
          <p:nvPr/>
        </p:nvSpPr>
        <p:spPr bwMode="auto">
          <a:xfrm>
            <a:off x="5538831"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13" name="GenericApp_EB3B">
            <a:extLst>
              <a:ext uri="{FF2B5EF4-FFF2-40B4-BE49-F238E27FC236}">
                <a16:creationId xmlns:a16="http://schemas.microsoft.com/office/drawing/2014/main" id="{D4CFBC7B-DA41-D43E-923A-AEE0C5212FC9}"/>
              </a:ext>
              <a:ext uri="{C183D7F6-B498-43B3-948B-1728B52AA6E4}">
                <adec:decorative xmlns:adec="http://schemas.microsoft.com/office/drawing/2017/decorative" val="1"/>
              </a:ext>
            </a:extLst>
          </p:cNvPr>
          <p:cNvSpPr>
            <a:spLocks noChangeAspect="1" noEditPoints="1"/>
          </p:cNvSpPr>
          <p:nvPr/>
        </p:nvSpPr>
        <p:spPr bwMode="auto">
          <a:xfrm>
            <a:off x="5819775" y="2349346"/>
            <a:ext cx="552450" cy="442134"/>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1178350A-D366-7A41-9424-317CE5E8D111}"/>
              </a:ext>
              <a:ext uri="{C183D7F6-B498-43B3-948B-1728B52AA6E4}">
                <adec:decorative xmlns:adec="http://schemas.microsoft.com/office/drawing/2017/decorative" val="1"/>
              </a:ext>
            </a:extLst>
          </p:cNvPr>
          <p:cNvSpPr txBox="1"/>
          <p:nvPr/>
        </p:nvSpPr>
        <p:spPr>
          <a:xfrm>
            <a:off x="96266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1</a:t>
            </a:r>
          </a:p>
        </p:txBody>
      </p:sp>
    </p:spTree>
    <p:extLst>
      <p:ext uri="{BB962C8B-B14F-4D97-AF65-F5344CB8AC3E}">
        <p14:creationId xmlns:p14="http://schemas.microsoft.com/office/powerpoint/2010/main" val="125776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CDE711-B99C-2252-081A-C3A699CED207}"/>
              </a:ext>
              <a:ext uri="{C183D7F6-B498-43B3-948B-1728B52AA6E4}">
                <adec:decorative xmlns:adec="http://schemas.microsoft.com/office/drawing/2017/decorative" val="1"/>
              </a:ext>
            </a:extLst>
          </p:cNvPr>
          <p:cNvSpPr/>
          <p:nvPr/>
        </p:nvSpPr>
        <p:spPr bwMode="auto">
          <a:xfrm>
            <a:off x="9480549" y="338138"/>
            <a:ext cx="2949575"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D2F3B004-560D-FDDF-7105-F1CE9D8E1B0F}"/>
              </a:ext>
            </a:extLst>
          </p:cNvPr>
          <p:cNvSpPr txBox="1"/>
          <p:nvPr/>
        </p:nvSpPr>
        <p:spPr>
          <a:xfrm>
            <a:off x="9918219" y="470193"/>
            <a:ext cx="1730855" cy="169277"/>
          </a:xfrm>
          <a:prstGeom prst="rect">
            <a:avLst/>
          </a:prstGeom>
          <a:noFill/>
        </p:spPr>
        <p:txBody>
          <a:bodyPr wrap="square" lIns="0" tIns="0" rIns="0" bIns="0" rtlCol="0" anchor="ctr" anchorCtr="0">
            <a:spAutoFit/>
          </a:bodyPr>
          <a:lstStyle/>
          <a:p>
            <a:r>
              <a:rPr lang="en-US" sz="1100">
                <a:latin typeface="+mj-lt"/>
              </a:rPr>
              <a:t>Application modernization</a:t>
            </a:r>
          </a:p>
        </p:txBody>
      </p:sp>
      <p:sp>
        <p:nvSpPr>
          <p:cNvPr id="2" name="Title 1">
            <a:extLst>
              <a:ext uri="{FF2B5EF4-FFF2-40B4-BE49-F238E27FC236}">
                <a16:creationId xmlns:a16="http://schemas.microsoft.com/office/drawing/2014/main" id="{18495774-79DB-4F59-935D-BC8445343303}"/>
              </a:ext>
            </a:extLst>
          </p:cNvPr>
          <p:cNvSpPr>
            <a:spLocks noGrp="1"/>
          </p:cNvSpPr>
          <p:nvPr>
            <p:ph type="title"/>
          </p:nvPr>
        </p:nvSpPr>
        <p:spPr>
          <a:xfrm>
            <a:off x="588263" y="457200"/>
            <a:ext cx="11018520" cy="553998"/>
          </a:xfrm>
        </p:spPr>
        <p:txBody>
          <a:bodyPr/>
          <a:lstStyle/>
          <a:p>
            <a:r>
              <a:rPr lang="en-US"/>
              <a:t>Application building and modernization</a:t>
            </a:r>
            <a:endParaRPr lang="en-GB"/>
          </a:p>
        </p:txBody>
      </p:sp>
      <p:sp>
        <p:nvSpPr>
          <p:cNvPr id="48" name="Parallelogram 47">
            <a:extLst>
              <a:ext uri="{FF2B5EF4-FFF2-40B4-BE49-F238E27FC236}">
                <a16:creationId xmlns:a16="http://schemas.microsoft.com/office/drawing/2014/main" id="{9528B48E-E5E5-4C92-A65E-833F06675C99}"/>
              </a:ext>
              <a:ext uri="{C183D7F6-B498-43B3-948B-1728B52AA6E4}">
                <adec:decorative xmlns:adec="http://schemas.microsoft.com/office/drawing/2017/decorative" val="1"/>
              </a:ext>
            </a:extLst>
          </p:cNvPr>
          <p:cNvSpPr/>
          <p:nvPr/>
        </p:nvSpPr>
        <p:spPr bwMode="auto">
          <a:xfrm>
            <a:off x="4924841" y="5329509"/>
            <a:ext cx="1865533" cy="71798"/>
          </a:xfrm>
          <a:prstGeom prst="parallelogram">
            <a:avLst>
              <a:gd name="adj" fmla="val 205064"/>
            </a:avLst>
          </a:prstGeom>
          <a:solidFill>
            <a:srgbClr val="737373">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Parallelogram 48">
            <a:extLst>
              <a:ext uri="{FF2B5EF4-FFF2-40B4-BE49-F238E27FC236}">
                <a16:creationId xmlns:a16="http://schemas.microsoft.com/office/drawing/2014/main" id="{614712DB-58D8-4A9F-A4D7-AD78CEDB6B70}"/>
              </a:ext>
              <a:ext uri="{C183D7F6-B498-43B3-948B-1728B52AA6E4}">
                <adec:decorative xmlns:adec="http://schemas.microsoft.com/office/drawing/2017/decorative" val="1"/>
              </a:ext>
            </a:extLst>
          </p:cNvPr>
          <p:cNvSpPr/>
          <p:nvPr/>
        </p:nvSpPr>
        <p:spPr bwMode="auto">
          <a:xfrm>
            <a:off x="3439643" y="3007008"/>
            <a:ext cx="4838536" cy="73152"/>
          </a:xfrm>
          <a:prstGeom prst="parallelogram">
            <a:avLst>
              <a:gd name="adj" fmla="val 205064"/>
            </a:avLst>
          </a:prstGeom>
          <a:solidFill>
            <a:srgbClr val="737373">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Parallelogram 49">
            <a:extLst>
              <a:ext uri="{FF2B5EF4-FFF2-40B4-BE49-F238E27FC236}">
                <a16:creationId xmlns:a16="http://schemas.microsoft.com/office/drawing/2014/main" id="{24126B70-A17D-4C03-B31A-4B766B999113}"/>
              </a:ext>
              <a:ext uri="{C183D7F6-B498-43B3-948B-1728B52AA6E4}">
                <adec:decorative xmlns:adec="http://schemas.microsoft.com/office/drawing/2017/decorative" val="1"/>
              </a:ext>
            </a:extLst>
          </p:cNvPr>
          <p:cNvSpPr/>
          <p:nvPr/>
        </p:nvSpPr>
        <p:spPr bwMode="auto">
          <a:xfrm>
            <a:off x="2930373" y="2233525"/>
            <a:ext cx="5845009" cy="76729"/>
          </a:xfrm>
          <a:prstGeom prst="parallelogram">
            <a:avLst>
              <a:gd name="adj" fmla="val 205064"/>
            </a:avLst>
          </a:prstGeom>
          <a:solidFill>
            <a:srgbClr val="56565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Parallelogram 50">
            <a:extLst>
              <a:ext uri="{FF2B5EF4-FFF2-40B4-BE49-F238E27FC236}">
                <a16:creationId xmlns:a16="http://schemas.microsoft.com/office/drawing/2014/main" id="{EF38E244-E693-4C2D-ACA3-C44ED4150D9F}"/>
              </a:ext>
              <a:ext uri="{C183D7F6-B498-43B3-948B-1728B52AA6E4}">
                <adec:decorative xmlns:adec="http://schemas.microsoft.com/office/drawing/2017/decorative" val="1"/>
              </a:ext>
            </a:extLst>
          </p:cNvPr>
          <p:cNvSpPr/>
          <p:nvPr/>
        </p:nvSpPr>
        <p:spPr bwMode="auto">
          <a:xfrm>
            <a:off x="4431587" y="4558618"/>
            <a:ext cx="2835313" cy="68973"/>
          </a:xfrm>
          <a:prstGeom prst="parallelogram">
            <a:avLst>
              <a:gd name="adj" fmla="val 205064"/>
            </a:avLst>
          </a:prstGeom>
          <a:solidFill>
            <a:srgbClr val="737373">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Trapezoid 58">
            <a:extLst>
              <a:ext uri="{FF2B5EF4-FFF2-40B4-BE49-F238E27FC236}">
                <a16:creationId xmlns:a16="http://schemas.microsoft.com/office/drawing/2014/main" id="{5806B006-1C71-401A-B61B-B68BE8F93EBA}"/>
              </a:ext>
              <a:ext uri="{C183D7F6-B498-43B3-948B-1728B52AA6E4}">
                <adec:decorative xmlns:adec="http://schemas.microsoft.com/office/drawing/2017/decorative" val="1"/>
              </a:ext>
            </a:extLst>
          </p:cNvPr>
          <p:cNvSpPr/>
          <p:nvPr/>
        </p:nvSpPr>
        <p:spPr>
          <a:xfrm flipV="1">
            <a:off x="4926290" y="5402116"/>
            <a:ext cx="1819976" cy="704088"/>
          </a:xfrm>
          <a:prstGeom prst="trapezoid">
            <a:avLst>
              <a:gd name="adj" fmla="val 63957"/>
            </a:avLst>
          </a:prstGeom>
          <a:solidFill>
            <a:srgbClr val="F4F3F5"/>
          </a:solidFill>
          <a:ln w="10795" cap="flat" cmpd="sng" algn="ctr">
            <a:noFill/>
            <a:prstDash val="solid"/>
          </a:ln>
          <a:effectLst>
            <a:outerShdw blurRad="190500" dist="63500" dir="2700000" algn="ctr" rotWithShape="0">
              <a:srgbClr val="000000">
                <a:alpha val="25000"/>
              </a:srgbClr>
            </a:outerShdw>
          </a:effectLst>
        </p:spPr>
        <p:txBody>
          <a:bodyPr spcFirstLastPara="0" vert="horz" wrap="square" lIns="1555114" tIns="57151" rIns="1555116" bIns="57151" numCol="1" spcCol="127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Segoe UI"/>
              <a:ea typeface="+mn-ea"/>
              <a:cs typeface="+mn-cs"/>
            </a:endParaRPr>
          </a:p>
        </p:txBody>
      </p:sp>
      <p:sp>
        <p:nvSpPr>
          <p:cNvPr id="60" name="Trapezoid 59">
            <a:extLst>
              <a:ext uri="{FF2B5EF4-FFF2-40B4-BE49-F238E27FC236}">
                <a16:creationId xmlns:a16="http://schemas.microsoft.com/office/drawing/2014/main" id="{068677FE-88F4-440F-8C4F-0FD9CCC731CC}"/>
              </a:ext>
              <a:ext uri="{C183D7F6-B498-43B3-948B-1728B52AA6E4}">
                <adec:decorative xmlns:adec="http://schemas.microsoft.com/office/drawing/2017/decorative" val="1"/>
              </a:ext>
            </a:extLst>
          </p:cNvPr>
          <p:cNvSpPr/>
          <p:nvPr/>
        </p:nvSpPr>
        <p:spPr>
          <a:xfrm flipV="1">
            <a:off x="2440822" y="1530939"/>
            <a:ext cx="6790912" cy="704088"/>
          </a:xfrm>
          <a:prstGeom prst="trapezoid">
            <a:avLst>
              <a:gd name="adj" fmla="val 64010"/>
            </a:avLst>
          </a:prstGeom>
          <a:solidFill>
            <a:srgbClr val="F4F3F5"/>
          </a:solidFill>
          <a:ln w="10795" cap="flat" cmpd="sng" algn="ctr">
            <a:noFill/>
            <a:prstDash val="solid"/>
          </a:ln>
          <a:effectLst>
            <a:outerShdw blurRad="190500" dist="63500" dir="2700000" algn="ctr" rotWithShape="0">
              <a:srgbClr val="000000">
                <a:alpha val="25000"/>
              </a:srgbClr>
            </a:outerShdw>
          </a:effectLst>
        </p:spPr>
        <p:txBody>
          <a:bodyPr spcFirstLastPara="0" vert="horz" wrap="square" lIns="1555114" tIns="57151" rIns="1555116" bIns="57151" numCol="1" spcCol="127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Segoe UI"/>
              <a:ea typeface="+mn-ea"/>
              <a:cs typeface="+mn-cs"/>
            </a:endParaRPr>
          </a:p>
        </p:txBody>
      </p:sp>
      <p:sp>
        <p:nvSpPr>
          <p:cNvPr id="61" name="Trapezoid 60">
            <a:extLst>
              <a:ext uri="{FF2B5EF4-FFF2-40B4-BE49-F238E27FC236}">
                <a16:creationId xmlns:a16="http://schemas.microsoft.com/office/drawing/2014/main" id="{16A0954F-70E8-4B24-81A6-B39DFADA3254}"/>
              </a:ext>
              <a:ext uri="{C183D7F6-B498-43B3-948B-1728B52AA6E4}">
                <adec:decorative xmlns:adec="http://schemas.microsoft.com/office/drawing/2017/decorative" val="1"/>
              </a:ext>
            </a:extLst>
          </p:cNvPr>
          <p:cNvSpPr/>
          <p:nvPr/>
        </p:nvSpPr>
        <p:spPr>
          <a:xfrm flipV="1">
            <a:off x="2930373" y="2305174"/>
            <a:ext cx="5811811" cy="704088"/>
          </a:xfrm>
          <a:prstGeom prst="trapezoid">
            <a:avLst>
              <a:gd name="adj" fmla="val 66157"/>
            </a:avLst>
          </a:prstGeom>
          <a:solidFill>
            <a:srgbClr val="6AE5FF"/>
          </a:solidFill>
          <a:ln w="10795" cap="flat" cmpd="sng" algn="ctr">
            <a:noFill/>
            <a:prstDash val="solid"/>
          </a:ln>
          <a:effectLst/>
        </p:spPr>
        <p:txBody>
          <a:bodyPr spcFirstLastPara="0" vert="horz" wrap="square" lIns="1367869" tIns="57151" rIns="1367870" bIns="57151"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endParaRPr kumimoji="0" lang="en-US" sz="4500" b="0" i="0" u="none" strike="noStrike" kern="0" cap="none" spc="0" normalizeH="0" baseline="0" noProof="0">
              <a:ln>
                <a:noFill/>
              </a:ln>
              <a:solidFill>
                <a:srgbClr val="FFFFFF"/>
              </a:solidFill>
              <a:effectLst/>
              <a:uLnTx/>
              <a:uFillTx/>
              <a:latin typeface="Segoe UI"/>
              <a:ea typeface="+mn-ea"/>
              <a:cs typeface="+mn-cs"/>
            </a:endParaRPr>
          </a:p>
        </p:txBody>
      </p:sp>
      <p:sp>
        <p:nvSpPr>
          <p:cNvPr id="62" name="Trapezoid 61">
            <a:extLst>
              <a:ext uri="{FF2B5EF4-FFF2-40B4-BE49-F238E27FC236}">
                <a16:creationId xmlns:a16="http://schemas.microsoft.com/office/drawing/2014/main" id="{59C30F98-9563-4213-B89C-AB7AB9118C19}"/>
              </a:ext>
              <a:ext uri="{C183D7F6-B498-43B3-948B-1728B52AA6E4}">
                <adec:decorative xmlns:adec="http://schemas.microsoft.com/office/drawing/2017/decorative" val="1"/>
              </a:ext>
            </a:extLst>
          </p:cNvPr>
          <p:cNvSpPr/>
          <p:nvPr/>
        </p:nvSpPr>
        <p:spPr>
          <a:xfrm flipV="1">
            <a:off x="3439643" y="3079409"/>
            <a:ext cx="4793271" cy="704088"/>
          </a:xfrm>
          <a:prstGeom prst="trapezoid">
            <a:avLst>
              <a:gd name="adj" fmla="val 64804"/>
            </a:avLst>
          </a:prstGeom>
          <a:solidFill>
            <a:srgbClr val="B4D0FF"/>
          </a:solidFill>
          <a:ln w="10795" cap="flat" cmpd="sng" algn="ctr">
            <a:noFill/>
            <a:prstDash val="solid"/>
          </a:ln>
          <a:effectLst/>
        </p:spPr>
        <p:txBody>
          <a:bodyPr spcFirstLastPara="0" vert="horz" wrap="square" lIns="993378" tIns="57150" rIns="993379" bIns="57151"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endParaRPr kumimoji="0" lang="en-US" sz="4500" b="0" i="0" u="none" strike="noStrike" kern="0" cap="none" spc="0" normalizeH="0" baseline="0" noProof="0">
              <a:ln>
                <a:noFill/>
              </a:ln>
              <a:solidFill>
                <a:srgbClr val="FFFFFF"/>
              </a:solidFill>
              <a:effectLst/>
              <a:uLnTx/>
              <a:uFillTx/>
              <a:latin typeface="Segoe UI"/>
              <a:ea typeface="+mn-ea"/>
              <a:cs typeface="+mn-cs"/>
            </a:endParaRPr>
          </a:p>
        </p:txBody>
      </p:sp>
      <p:sp>
        <p:nvSpPr>
          <p:cNvPr id="63" name="Trapezoid 62">
            <a:extLst>
              <a:ext uri="{FF2B5EF4-FFF2-40B4-BE49-F238E27FC236}">
                <a16:creationId xmlns:a16="http://schemas.microsoft.com/office/drawing/2014/main" id="{A0EC2C7D-DECA-49EA-88B4-F2D2A5C0015F}"/>
              </a:ext>
              <a:ext uri="{C183D7F6-B498-43B3-948B-1728B52AA6E4}">
                <adec:decorative xmlns:adec="http://schemas.microsoft.com/office/drawing/2017/decorative" val="1"/>
              </a:ext>
            </a:extLst>
          </p:cNvPr>
          <p:cNvSpPr/>
          <p:nvPr/>
        </p:nvSpPr>
        <p:spPr>
          <a:xfrm flipV="1">
            <a:off x="3931522" y="3853644"/>
            <a:ext cx="3809513" cy="704088"/>
          </a:xfrm>
          <a:prstGeom prst="trapezoid">
            <a:avLst>
              <a:gd name="adj" fmla="val 64591"/>
            </a:avLst>
          </a:prstGeom>
          <a:solidFill>
            <a:srgbClr val="CDB9FF"/>
          </a:solidFill>
          <a:ln w="9525" cap="flat" cmpd="sng" algn="ctr">
            <a:noFill/>
            <a:prstDash val="solid"/>
            <a:headEnd type="none" w="med" len="med"/>
            <a:tailEnd type="none" w="med" len="med"/>
          </a:ln>
          <a:effectLst/>
        </p:spPr>
        <p:txBody>
          <a:bodyPr rot="0" spcFirstLastPara="0" vertOverflow="overflow" horzOverflow="overflow" vert="horz" wrap="square" lIns="179006" tIns="143204" rIns="179006" bIns="143204" numCol="1" spcCol="0" rtlCol="0" fromWordArt="0" anchor="t" anchorCtr="0" forceAA="0" compatLnSpc="1">
            <a:prstTxWarp prst="textNoShape">
              <a:avLst/>
            </a:prstTxWarp>
            <a:noAutofit/>
          </a:bodyPr>
          <a:lstStyle/>
          <a:p>
            <a:pPr marL="0" marR="0" lvl="0" indent="0" algn="ctr" defTabSz="912591" rtl="0" eaLnBrk="1" fontAlgn="base" latinLnBrk="0" hangingPunct="1">
              <a:lnSpc>
                <a:spcPct val="90000"/>
              </a:lnSpc>
              <a:spcBef>
                <a:spcPct val="0"/>
              </a:spcBef>
              <a:spcAft>
                <a:spcPct val="0"/>
              </a:spcAft>
              <a:buClrTx/>
              <a:buSzTx/>
              <a:buFontTx/>
              <a:buNone/>
              <a:tabLst/>
              <a:defRPr/>
            </a:pPr>
            <a:endParaRPr kumimoji="0" lang="en-US" sz="235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4" name="Trapezoid 63">
            <a:extLst>
              <a:ext uri="{FF2B5EF4-FFF2-40B4-BE49-F238E27FC236}">
                <a16:creationId xmlns:a16="http://schemas.microsoft.com/office/drawing/2014/main" id="{B119FF08-6226-4015-AF7A-97FF73B6C2A5}"/>
              </a:ext>
              <a:ext uri="{C183D7F6-B498-43B3-948B-1728B52AA6E4}">
                <adec:decorative xmlns:adec="http://schemas.microsoft.com/office/drawing/2017/decorative" val="1"/>
              </a:ext>
            </a:extLst>
          </p:cNvPr>
          <p:cNvSpPr/>
          <p:nvPr/>
        </p:nvSpPr>
        <p:spPr>
          <a:xfrm flipV="1">
            <a:off x="4431587" y="4627879"/>
            <a:ext cx="2809382" cy="704088"/>
          </a:xfrm>
          <a:prstGeom prst="trapezoid">
            <a:avLst>
              <a:gd name="adj" fmla="val 64063"/>
            </a:avLst>
          </a:prstGeom>
          <a:solidFill>
            <a:srgbClr val="F4F3F5"/>
          </a:solidFill>
          <a:ln w="10795" cap="flat" cmpd="sng" algn="ctr">
            <a:noFill/>
            <a:prstDash val="solid"/>
          </a:ln>
          <a:effectLst>
            <a:outerShdw blurRad="190500" dist="63500" dir="2700000" algn="ctr" rotWithShape="0">
              <a:srgbClr val="000000">
                <a:alpha val="25000"/>
              </a:srgbClr>
            </a:outerShdw>
          </a:effectLst>
        </p:spPr>
        <p:txBody>
          <a:bodyPr spcFirstLastPara="0" vert="horz" wrap="square" lIns="1555114" tIns="57151" rIns="1555116" bIns="57151" numCol="1" spcCol="127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C1CF809A-5086-4FDF-94F5-4446DACD1490}"/>
              </a:ext>
            </a:extLst>
          </p:cNvPr>
          <p:cNvSpPr txBox="1"/>
          <p:nvPr/>
        </p:nvSpPr>
        <p:spPr>
          <a:xfrm>
            <a:off x="1564314" y="1694284"/>
            <a:ext cx="1760124" cy="377398"/>
          </a:xfrm>
          <a:prstGeom prst="rect">
            <a:avLst/>
          </a:prstGeom>
          <a:noFill/>
        </p:spPr>
        <p:txBody>
          <a:bodyPr wrap="square" lIns="91440" tIns="27432" rIns="1097280" bIns="27432" rtlCol="0" anchor="ctr">
            <a:noAutofit/>
          </a:bodyPr>
          <a:lstStyle/>
          <a:p>
            <a:pPr marL="0" marR="0" lvl="0" indent="0" algn="r" defTabSz="932384"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a:ea typeface="+mn-ea"/>
                <a:cs typeface="+mn-cs"/>
              </a:rPr>
              <a:t>Retire</a:t>
            </a:r>
          </a:p>
        </p:txBody>
      </p:sp>
      <p:sp>
        <p:nvSpPr>
          <p:cNvPr id="84" name="TextBox 83">
            <a:extLst>
              <a:ext uri="{FF2B5EF4-FFF2-40B4-BE49-F238E27FC236}">
                <a16:creationId xmlns:a16="http://schemas.microsoft.com/office/drawing/2014/main" id="{67051FB0-AB9C-42AD-8647-53EEF588670A}"/>
              </a:ext>
            </a:extLst>
          </p:cNvPr>
          <p:cNvSpPr txBox="1"/>
          <p:nvPr/>
        </p:nvSpPr>
        <p:spPr>
          <a:xfrm>
            <a:off x="3710215" y="1698317"/>
            <a:ext cx="4252126" cy="369332"/>
          </a:xfrm>
          <a:prstGeom prst="rect">
            <a:avLst/>
          </a:prstGeom>
          <a:noFill/>
        </p:spPr>
        <p:txBody>
          <a:bodyPr wrap="none" lIns="121920" tIns="60960" rIns="121920" bIns="6096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Retire it, right-size, eliminate environments</a:t>
            </a:r>
          </a:p>
        </p:txBody>
      </p:sp>
      <p:grpSp>
        <p:nvGrpSpPr>
          <p:cNvPr id="71" name="Group 70" descr="~10%">
            <a:extLst>
              <a:ext uri="{FF2B5EF4-FFF2-40B4-BE49-F238E27FC236}">
                <a16:creationId xmlns:a16="http://schemas.microsoft.com/office/drawing/2014/main" id="{2984134C-DCD5-4099-9B30-141002C13ADC}"/>
              </a:ext>
              <a:ext uri="{C183D7F6-B498-43B3-948B-1728B52AA6E4}">
                <adec:decorative xmlns:adec="http://schemas.microsoft.com/office/drawing/2017/decorative" val="0"/>
              </a:ext>
            </a:extLst>
          </p:cNvPr>
          <p:cNvGrpSpPr/>
          <p:nvPr/>
        </p:nvGrpSpPr>
        <p:grpSpPr>
          <a:xfrm>
            <a:off x="9064836" y="1371823"/>
            <a:ext cx="785179" cy="785178"/>
            <a:chOff x="9370853" y="1503658"/>
            <a:chExt cx="593235" cy="593237"/>
          </a:xfrm>
        </p:grpSpPr>
        <p:sp>
          <p:nvSpPr>
            <p:cNvPr id="72" name="Oval 71">
              <a:extLst>
                <a:ext uri="{FF2B5EF4-FFF2-40B4-BE49-F238E27FC236}">
                  <a16:creationId xmlns:a16="http://schemas.microsoft.com/office/drawing/2014/main" id="{9F668FCA-B49E-411A-B533-DE376DA0A2EA}"/>
                </a:ext>
              </a:extLst>
            </p:cNvPr>
            <p:cNvSpPr/>
            <p:nvPr/>
          </p:nvSpPr>
          <p:spPr>
            <a:xfrm>
              <a:off x="9370853" y="1503658"/>
              <a:ext cx="593235" cy="593237"/>
            </a:xfrm>
            <a:prstGeom prst="ellipse">
              <a:avLst/>
            </a:prstGeom>
            <a:solidFill>
              <a:srgbClr val="F4F3F5"/>
            </a:solidFill>
            <a:ln w="19050" cap="flat" cmpd="sng" algn="ctr">
              <a:solidFill>
                <a:schemeClr val="bg1">
                  <a:lumMod val="85000"/>
                </a:schemeClr>
              </a:solidFill>
              <a:prstDash val="solid"/>
            </a:ln>
            <a:effectLst/>
          </p:spPr>
          <p:txBody>
            <a:bodyPr wrap="none"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Segoe UI"/>
                <a:ea typeface="+mn-ea"/>
                <a:cs typeface="+mn-cs"/>
              </a:endParaRPr>
            </a:p>
          </p:txBody>
        </p:sp>
        <p:sp>
          <p:nvSpPr>
            <p:cNvPr id="73" name="TextBox 72">
              <a:extLst>
                <a:ext uri="{FF2B5EF4-FFF2-40B4-BE49-F238E27FC236}">
                  <a16:creationId xmlns:a16="http://schemas.microsoft.com/office/drawing/2014/main" id="{FF179AA8-D603-487D-A0F3-034E9AF64B67}"/>
                </a:ext>
              </a:extLst>
            </p:cNvPr>
            <p:cNvSpPr txBox="1"/>
            <p:nvPr/>
          </p:nvSpPr>
          <p:spPr>
            <a:xfrm>
              <a:off x="9391441" y="1666043"/>
              <a:ext cx="527086" cy="255793"/>
            </a:xfrm>
            <a:prstGeom prst="rect">
              <a:avLst/>
            </a:prstGeom>
            <a:noFill/>
          </p:spPr>
          <p:txBody>
            <a:bodyPr wrap="none" rtlCol="0" anchor="ctr">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mj-lt"/>
                  <a:ea typeface="+mn-ea"/>
                  <a:cs typeface="+mn-cs"/>
                </a:rPr>
                <a:t>~10%</a:t>
              </a:r>
            </a:p>
          </p:txBody>
        </p:sp>
      </p:grpSp>
      <p:sp>
        <p:nvSpPr>
          <p:cNvPr id="53" name="TextBox 52">
            <a:extLst>
              <a:ext uri="{FF2B5EF4-FFF2-40B4-BE49-F238E27FC236}">
                <a16:creationId xmlns:a16="http://schemas.microsoft.com/office/drawing/2014/main" id="{B111815A-0A0F-4764-9C7F-1C903260285F}"/>
              </a:ext>
            </a:extLst>
          </p:cNvPr>
          <p:cNvSpPr txBox="1"/>
          <p:nvPr/>
        </p:nvSpPr>
        <p:spPr>
          <a:xfrm>
            <a:off x="1564314" y="2468519"/>
            <a:ext cx="2280984" cy="377398"/>
          </a:xfrm>
          <a:prstGeom prst="rect">
            <a:avLst/>
          </a:prstGeom>
          <a:noFill/>
        </p:spPr>
        <p:txBody>
          <a:bodyPr wrap="square" lIns="91440" tIns="27432" rIns="1143000" bIns="27432" rtlCol="0" anchor="ctr">
            <a:noAutofit/>
          </a:bodyPr>
          <a:lstStyle/>
          <a:p>
            <a:pPr marL="0" marR="0" lvl="0" indent="0" algn="r" defTabSz="932384"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a:ea typeface="+mn-ea"/>
                <a:cs typeface="+mn-cs"/>
              </a:rPr>
              <a:t>Replace</a:t>
            </a:r>
          </a:p>
        </p:txBody>
      </p:sp>
      <p:sp>
        <p:nvSpPr>
          <p:cNvPr id="78" name="TextBox 77">
            <a:extLst>
              <a:ext uri="{FF2B5EF4-FFF2-40B4-BE49-F238E27FC236}">
                <a16:creationId xmlns:a16="http://schemas.microsoft.com/office/drawing/2014/main" id="{8D7BC7DD-2B11-4ACE-9DCA-BED8CB66C028}"/>
              </a:ext>
            </a:extLst>
          </p:cNvPr>
          <p:cNvSpPr txBox="1"/>
          <p:nvPr/>
        </p:nvSpPr>
        <p:spPr>
          <a:xfrm>
            <a:off x="4184952" y="2472552"/>
            <a:ext cx="3302652" cy="369332"/>
          </a:xfrm>
          <a:prstGeom prst="rect">
            <a:avLst/>
          </a:prstGeom>
          <a:noFill/>
        </p:spPr>
        <p:txBody>
          <a:bodyPr wrap="square" lIns="121920" tIns="60960" rIns="121920" bIns="6096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Use or convert to a SaaS solution</a:t>
            </a:r>
          </a:p>
        </p:txBody>
      </p:sp>
      <p:grpSp>
        <p:nvGrpSpPr>
          <p:cNvPr id="74" name="Group 73" descr="~15%">
            <a:extLst>
              <a:ext uri="{FF2B5EF4-FFF2-40B4-BE49-F238E27FC236}">
                <a16:creationId xmlns:a16="http://schemas.microsoft.com/office/drawing/2014/main" id="{4AF8857B-5480-4AC6-B888-3ECAED4753D9}"/>
              </a:ext>
              <a:ext uri="{C183D7F6-B498-43B3-948B-1728B52AA6E4}">
                <adec:decorative xmlns:adec="http://schemas.microsoft.com/office/drawing/2017/decorative" val="0"/>
              </a:ext>
            </a:extLst>
          </p:cNvPr>
          <p:cNvGrpSpPr/>
          <p:nvPr/>
        </p:nvGrpSpPr>
        <p:grpSpPr>
          <a:xfrm>
            <a:off x="8322601" y="2370994"/>
            <a:ext cx="705182" cy="680660"/>
            <a:chOff x="6611417" y="3213083"/>
            <a:chExt cx="614604" cy="593236"/>
          </a:xfrm>
        </p:grpSpPr>
        <p:sp>
          <p:nvSpPr>
            <p:cNvPr id="75" name="Oval 74">
              <a:extLst>
                <a:ext uri="{FF2B5EF4-FFF2-40B4-BE49-F238E27FC236}">
                  <a16:creationId xmlns:a16="http://schemas.microsoft.com/office/drawing/2014/main" id="{BDA5C4C9-982E-4F61-80B4-AA1B374A33F5}"/>
                </a:ext>
              </a:extLst>
            </p:cNvPr>
            <p:cNvSpPr/>
            <p:nvPr/>
          </p:nvSpPr>
          <p:spPr>
            <a:xfrm>
              <a:off x="6632786" y="3213083"/>
              <a:ext cx="593235" cy="593236"/>
            </a:xfrm>
            <a:prstGeom prst="ellipse">
              <a:avLst/>
            </a:prstGeom>
            <a:solidFill>
              <a:srgbClr val="D3ABFF"/>
            </a:solidFill>
            <a:ln w="19050" cap="flat" cmpd="sng" algn="ctr">
              <a:solidFill>
                <a:schemeClr val="bg1"/>
              </a:solidFill>
              <a:prstDash val="solid"/>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Segoe UI"/>
                <a:ea typeface="+mn-ea"/>
                <a:cs typeface="+mn-cs"/>
              </a:endParaRPr>
            </a:p>
          </p:txBody>
        </p:sp>
        <p:sp>
          <p:nvSpPr>
            <p:cNvPr id="76" name="TextBox 75">
              <a:extLst>
                <a:ext uri="{FF2B5EF4-FFF2-40B4-BE49-F238E27FC236}">
                  <a16:creationId xmlns:a16="http://schemas.microsoft.com/office/drawing/2014/main" id="{BA2B1639-F3BB-4B52-9628-CF5DDC186B6F}"/>
                </a:ext>
              </a:extLst>
            </p:cNvPr>
            <p:cNvSpPr txBox="1"/>
            <p:nvPr/>
          </p:nvSpPr>
          <p:spPr>
            <a:xfrm>
              <a:off x="6611417" y="3363854"/>
              <a:ext cx="608020" cy="295070"/>
            </a:xfrm>
            <a:prstGeom prst="rect">
              <a:avLst/>
            </a:prstGeom>
            <a:noFill/>
          </p:spPr>
          <p:txBody>
            <a:bodyPr wrap="none" rtlCol="0" anchor="ctr">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ea typeface="+mn-ea"/>
                  <a:cs typeface="+mn-cs"/>
                </a:rPr>
                <a:t>~15%</a:t>
              </a:r>
            </a:p>
          </p:txBody>
        </p:sp>
      </p:grpSp>
      <p:sp>
        <p:nvSpPr>
          <p:cNvPr id="103" name="TextBox 102">
            <a:extLst>
              <a:ext uri="{FF2B5EF4-FFF2-40B4-BE49-F238E27FC236}">
                <a16:creationId xmlns:a16="http://schemas.microsoft.com/office/drawing/2014/main" id="{8CD3BA5B-B7C1-422D-9E33-5E735B71EB65}"/>
              </a:ext>
            </a:extLst>
          </p:cNvPr>
          <p:cNvSpPr txBox="1"/>
          <p:nvPr/>
        </p:nvSpPr>
        <p:spPr>
          <a:xfrm rot="5400000">
            <a:off x="8800768" y="2947287"/>
            <a:ext cx="2442050" cy="83099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 normalizeH="0" baseline="0" noProof="0">
                <a:ln>
                  <a:noFill/>
                </a:ln>
                <a:solidFill>
                  <a:srgbClr val="000000"/>
                </a:solidFill>
                <a:effectLst/>
                <a:uLnTx/>
                <a:uFillTx/>
                <a:latin typeface="Segoe UI Semibold"/>
                <a:ea typeface="+mn-ea"/>
                <a:cs typeface="+mn-cs"/>
              </a:rPr>
              <a:t>Accelerated with</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 normalizeH="0" baseline="0" noProof="0">
                <a:ln>
                  <a:noFill/>
                </a:ln>
                <a:solidFill>
                  <a:srgbClr val="000000"/>
                </a:solidFill>
                <a:effectLst/>
                <a:uLnTx/>
                <a:uFillTx/>
                <a:latin typeface="Segoe UI Semibold"/>
                <a:ea typeface="+mn-ea"/>
                <a:cs typeface="+mn-cs"/>
              </a:rPr>
              <a:t> Power Platform</a:t>
            </a:r>
            <a:endParaRPr kumimoji="0" lang="en-US" sz="2400" b="0" i="0" u="none" strike="noStrike" kern="1200" cap="none" spc="-30" normalizeH="0" baseline="0" noProof="0">
              <a:ln>
                <a:noFill/>
              </a:ln>
              <a:solidFill>
                <a:srgbClr val="000000"/>
              </a:solidFill>
              <a:effectLst/>
              <a:uLnTx/>
              <a:uFillTx/>
              <a:latin typeface="Segoe UI Semibold"/>
              <a:ea typeface="+mn-ea"/>
              <a:cs typeface="+mn-cs"/>
            </a:endParaRPr>
          </a:p>
        </p:txBody>
      </p:sp>
      <p:sp>
        <p:nvSpPr>
          <p:cNvPr id="95" name="Right Bracket 94" descr="Power Platform can beused across replace, rebuild, and refactor motions">
            <a:extLst>
              <a:ext uri="{FF2B5EF4-FFF2-40B4-BE49-F238E27FC236}">
                <a16:creationId xmlns:a16="http://schemas.microsoft.com/office/drawing/2014/main" id="{E72B7FFB-11AD-4204-B832-2E3110BA22A1}"/>
              </a:ext>
            </a:extLst>
          </p:cNvPr>
          <p:cNvSpPr/>
          <p:nvPr/>
        </p:nvSpPr>
        <p:spPr>
          <a:xfrm>
            <a:off x="9355463" y="2292212"/>
            <a:ext cx="167401" cy="2295955"/>
          </a:xfrm>
          <a:prstGeom prst="rightBracket">
            <a:avLst/>
          </a:prstGeom>
          <a:ln>
            <a:solidFill>
              <a:srgbClr val="702573"/>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142D5701-A7F5-47C1-8F99-FECFEC62FA0B}"/>
              </a:ext>
            </a:extLst>
          </p:cNvPr>
          <p:cNvSpPr txBox="1"/>
          <p:nvPr/>
        </p:nvSpPr>
        <p:spPr>
          <a:xfrm>
            <a:off x="1564314" y="3242754"/>
            <a:ext cx="2803134" cy="377398"/>
          </a:xfrm>
          <a:prstGeom prst="rect">
            <a:avLst/>
          </a:prstGeom>
          <a:noFill/>
        </p:spPr>
        <p:txBody>
          <a:bodyPr wrap="square" lIns="91440" tIns="27432" rIns="1188720" bIns="27432" rtlCol="0" anchor="ctr">
            <a:noAutofit/>
          </a:bodyPr>
          <a:lstStyle/>
          <a:p>
            <a:pPr marL="0" marR="0" lvl="0" indent="0" algn="r" defTabSz="932384"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a:ea typeface="+mn-ea"/>
                <a:cs typeface="+mn-cs"/>
              </a:rPr>
              <a:t>Rebuild</a:t>
            </a:r>
          </a:p>
        </p:txBody>
      </p:sp>
      <p:sp>
        <p:nvSpPr>
          <p:cNvPr id="79" name="TextBox 78">
            <a:extLst>
              <a:ext uri="{FF2B5EF4-FFF2-40B4-BE49-F238E27FC236}">
                <a16:creationId xmlns:a16="http://schemas.microsoft.com/office/drawing/2014/main" id="{DA5DA0A7-D955-4108-90E6-03BDF7AFFD97}"/>
              </a:ext>
            </a:extLst>
          </p:cNvPr>
          <p:cNvSpPr txBox="1"/>
          <p:nvPr/>
        </p:nvSpPr>
        <p:spPr>
          <a:xfrm>
            <a:off x="4285915" y="3259098"/>
            <a:ext cx="3134833" cy="344710"/>
          </a:xfrm>
          <a:prstGeom prst="rect">
            <a:avLst/>
          </a:prstGeom>
          <a:noFill/>
        </p:spPr>
        <p:txBody>
          <a:bodyPr wrap="none" lIns="121920" tIns="60960" rIns="121920" bIns="60960" rtlCol="0" anchor="ctr" anchorCtr="1">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Convert to Azure PaaS solution</a:t>
            </a:r>
          </a:p>
        </p:txBody>
      </p:sp>
      <p:sp>
        <p:nvSpPr>
          <p:cNvPr id="56" name="TextBox 55">
            <a:extLst>
              <a:ext uri="{FF2B5EF4-FFF2-40B4-BE49-F238E27FC236}">
                <a16:creationId xmlns:a16="http://schemas.microsoft.com/office/drawing/2014/main" id="{0DAFC4EA-E606-47EC-9E4A-551AB1ED6E8D}"/>
              </a:ext>
            </a:extLst>
          </p:cNvPr>
          <p:cNvSpPr txBox="1"/>
          <p:nvPr/>
        </p:nvSpPr>
        <p:spPr>
          <a:xfrm>
            <a:off x="1564314" y="4016989"/>
            <a:ext cx="3229140" cy="377398"/>
          </a:xfrm>
          <a:prstGeom prst="rect">
            <a:avLst/>
          </a:prstGeom>
          <a:noFill/>
        </p:spPr>
        <p:txBody>
          <a:bodyPr wrap="square" lIns="91440" tIns="27432" rIns="1097280" bIns="27432" rtlCol="0" anchor="ctr">
            <a:noAutofit/>
          </a:bodyPr>
          <a:lstStyle/>
          <a:p>
            <a:pPr marL="0" marR="0" lvl="0" indent="0" algn="r" defTabSz="932384"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a:ea typeface="+mn-ea"/>
                <a:cs typeface="+mn-cs"/>
              </a:rPr>
              <a:t>Refactor</a:t>
            </a:r>
          </a:p>
        </p:txBody>
      </p:sp>
      <p:sp>
        <p:nvSpPr>
          <p:cNvPr id="80" name="TextBox 79">
            <a:extLst>
              <a:ext uri="{FF2B5EF4-FFF2-40B4-BE49-F238E27FC236}">
                <a16:creationId xmlns:a16="http://schemas.microsoft.com/office/drawing/2014/main" id="{2B64D57A-8367-4D7F-8C4F-6063AF957E68}"/>
              </a:ext>
            </a:extLst>
          </p:cNvPr>
          <p:cNvSpPr txBox="1"/>
          <p:nvPr/>
        </p:nvSpPr>
        <p:spPr>
          <a:xfrm>
            <a:off x="4054866" y="3897912"/>
            <a:ext cx="3526183" cy="615553"/>
          </a:xfrm>
          <a:prstGeom prst="rect">
            <a:avLst/>
          </a:prstGeom>
          <a:noFill/>
        </p:spPr>
        <p:txBody>
          <a:bodyPr wrap="square" lIns="121920" tIns="60960" rIns="121920" bIns="6096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effectLst/>
                <a:uLnTx/>
                <a:uFillTx/>
                <a:latin typeface="Segoe UI Semibold" panose="020B0702040204020203" pitchFamily="34" charset="0"/>
                <a:ea typeface="+mn-ea"/>
                <a:cs typeface="Segoe UI Semibold" panose="020B0702040204020203" pitchFamily="34" charset="0"/>
              </a:rPr>
              <a:t>Optimize with platform </a:t>
            </a:r>
            <a:br>
              <a:rPr kumimoji="0" lang="en-US" sz="1600" b="0" i="0" u="none" strike="noStrike" kern="0" cap="none" spc="0" normalizeH="0" baseline="0" noProof="0">
                <a:ln>
                  <a:noFill/>
                </a:ln>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0" cap="none" spc="0" normalizeH="0" baseline="0" noProof="0">
                <a:ln>
                  <a:noFill/>
                </a:ln>
                <a:effectLst/>
                <a:uLnTx/>
                <a:uFillTx/>
                <a:latin typeface="Segoe UI Semibold" panose="020B0702040204020203" pitchFamily="34" charset="0"/>
                <a:ea typeface="+mn-ea"/>
                <a:cs typeface="Segoe UI Semibold" panose="020B0702040204020203" pitchFamily="34" charset="0"/>
              </a:rPr>
              <a:t>capabilities (IaaS and PaaS)</a:t>
            </a:r>
          </a:p>
        </p:txBody>
      </p:sp>
      <p:sp>
        <p:nvSpPr>
          <p:cNvPr id="52" name="TextBox 51">
            <a:extLst>
              <a:ext uri="{FF2B5EF4-FFF2-40B4-BE49-F238E27FC236}">
                <a16:creationId xmlns:a16="http://schemas.microsoft.com/office/drawing/2014/main" id="{2CC88CE6-6CDD-4E03-AC03-4F582DF03A1A}"/>
              </a:ext>
            </a:extLst>
          </p:cNvPr>
          <p:cNvSpPr txBox="1"/>
          <p:nvPr/>
        </p:nvSpPr>
        <p:spPr>
          <a:xfrm>
            <a:off x="1564314" y="4791224"/>
            <a:ext cx="3803088" cy="377398"/>
          </a:xfrm>
          <a:prstGeom prst="rect">
            <a:avLst/>
          </a:prstGeom>
          <a:noFill/>
        </p:spPr>
        <p:txBody>
          <a:bodyPr wrap="square" lIns="91440" tIns="27432" rIns="1188720" bIns="27432" rtlCol="0" anchor="ctr">
            <a:noAutofit/>
          </a:bodyPr>
          <a:lstStyle/>
          <a:p>
            <a:pPr marL="0" marR="0" lvl="0" indent="0" algn="r" defTabSz="932384"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a:ea typeface="+mn-ea"/>
                <a:cs typeface="+mn-cs"/>
              </a:rPr>
              <a:t>Rehost</a:t>
            </a:r>
          </a:p>
        </p:txBody>
      </p:sp>
      <p:sp>
        <p:nvSpPr>
          <p:cNvPr id="81" name="TextBox 80">
            <a:extLst>
              <a:ext uri="{FF2B5EF4-FFF2-40B4-BE49-F238E27FC236}">
                <a16:creationId xmlns:a16="http://schemas.microsoft.com/office/drawing/2014/main" id="{2D0F8ABC-FCFA-4263-807D-6AC50966AB58}"/>
              </a:ext>
            </a:extLst>
          </p:cNvPr>
          <p:cNvSpPr txBox="1"/>
          <p:nvPr/>
        </p:nvSpPr>
        <p:spPr>
          <a:xfrm>
            <a:off x="4978077" y="4672147"/>
            <a:ext cx="1663276" cy="615553"/>
          </a:xfrm>
          <a:prstGeom prst="rect">
            <a:avLst/>
          </a:prstGeom>
          <a:noFill/>
        </p:spPr>
        <p:txBody>
          <a:bodyPr wrap="none" lIns="121920" tIns="60960" rIns="121920" bIns="6096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No change, </a:t>
            </a:r>
            <a:b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migrate to IaaS</a:t>
            </a:r>
          </a:p>
        </p:txBody>
      </p:sp>
      <p:sp>
        <p:nvSpPr>
          <p:cNvPr id="77" name="Right Brace 76" descr="Rebuild, refactor, and rehost comprise 60%">
            <a:extLst>
              <a:ext uri="{FF2B5EF4-FFF2-40B4-BE49-F238E27FC236}">
                <a16:creationId xmlns:a16="http://schemas.microsoft.com/office/drawing/2014/main" id="{234C6B92-D547-4AE4-B7BC-9F1E509443B0}"/>
              </a:ext>
              <a:ext uri="{C183D7F6-B498-43B3-948B-1728B52AA6E4}">
                <adec:decorative xmlns:adec="http://schemas.microsoft.com/office/drawing/2017/decorative" val="0"/>
              </a:ext>
            </a:extLst>
          </p:cNvPr>
          <p:cNvSpPr/>
          <p:nvPr/>
        </p:nvSpPr>
        <p:spPr>
          <a:xfrm rot="1941722">
            <a:off x="7583231" y="2996145"/>
            <a:ext cx="366285" cy="2635466"/>
          </a:xfrm>
          <a:prstGeom prst="rightBrace">
            <a:avLst/>
          </a:prstGeom>
          <a:noFill/>
          <a:ln w="12700" cap="flat" cmpd="sng" algn="ctr">
            <a:solidFill>
              <a:schemeClr val="bg1">
                <a:lumMod val="85000"/>
              </a:schemeClr>
            </a:solidFill>
            <a:prstDash val="solid"/>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Segoe UI"/>
              <a:ea typeface="+mn-ea"/>
              <a:cs typeface="+mn-cs"/>
            </a:endParaRPr>
          </a:p>
        </p:txBody>
      </p:sp>
      <p:cxnSp>
        <p:nvCxnSpPr>
          <p:cNvPr id="107" name="Straight Connector 106">
            <a:extLst>
              <a:ext uri="{FF2B5EF4-FFF2-40B4-BE49-F238E27FC236}">
                <a16:creationId xmlns:a16="http://schemas.microsoft.com/office/drawing/2014/main" id="{845BEFBC-91CD-435D-9CAB-8EBC4A4C09A8}"/>
              </a:ext>
              <a:ext uri="{C183D7F6-B498-43B3-948B-1728B52AA6E4}">
                <adec:decorative xmlns:adec="http://schemas.microsoft.com/office/drawing/2017/decorative" val="1"/>
              </a:ext>
            </a:extLst>
          </p:cNvPr>
          <p:cNvCxnSpPr>
            <a:cxnSpLocks/>
          </p:cNvCxnSpPr>
          <p:nvPr/>
        </p:nvCxnSpPr>
        <p:spPr>
          <a:xfrm flipV="1">
            <a:off x="7304449" y="4588167"/>
            <a:ext cx="1983267" cy="0"/>
          </a:xfrm>
          <a:prstGeom prst="line">
            <a:avLst/>
          </a:prstGeom>
          <a:ln w="9525" cap="flat" cmpd="sng" algn="ctr">
            <a:solidFill>
              <a:srgbClr val="70257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 name="Group 2" descr="~60%">
            <a:extLst>
              <a:ext uri="{FF2B5EF4-FFF2-40B4-BE49-F238E27FC236}">
                <a16:creationId xmlns:a16="http://schemas.microsoft.com/office/drawing/2014/main" id="{1EFEA2DE-C78E-330C-6C0A-659F35E5CCC2}"/>
              </a:ext>
            </a:extLst>
          </p:cNvPr>
          <p:cNvGrpSpPr/>
          <p:nvPr/>
        </p:nvGrpSpPr>
        <p:grpSpPr>
          <a:xfrm>
            <a:off x="7420993" y="4009127"/>
            <a:ext cx="1118162" cy="1118156"/>
            <a:chOff x="7420993" y="4009127"/>
            <a:chExt cx="1118162" cy="1118156"/>
          </a:xfrm>
        </p:grpSpPr>
        <p:sp>
          <p:nvSpPr>
            <p:cNvPr id="111" name="Oval 110">
              <a:extLst>
                <a:ext uri="{FF2B5EF4-FFF2-40B4-BE49-F238E27FC236}">
                  <a16:creationId xmlns:a16="http://schemas.microsoft.com/office/drawing/2014/main" id="{0C0DEA35-C527-4912-BBB4-1E9665C6C2F2}"/>
                </a:ext>
                <a:ext uri="{C183D7F6-B498-43B3-948B-1728B52AA6E4}">
                  <adec:decorative xmlns:adec="http://schemas.microsoft.com/office/drawing/2017/decorative" val="1"/>
                </a:ext>
              </a:extLst>
            </p:cNvPr>
            <p:cNvSpPr/>
            <p:nvPr/>
          </p:nvSpPr>
          <p:spPr>
            <a:xfrm>
              <a:off x="7420993" y="4009127"/>
              <a:ext cx="1118162" cy="1118156"/>
            </a:xfrm>
            <a:prstGeom prst="ellipse">
              <a:avLst/>
            </a:prstGeom>
            <a:solidFill>
              <a:srgbClr val="D3ABFF"/>
            </a:solidFill>
            <a:ln w="19050" cap="flat" cmpd="sng" algn="ctr">
              <a:solidFill>
                <a:schemeClr val="bg1"/>
              </a:solidFill>
              <a:prstDash val="solid"/>
            </a:ln>
            <a:effectLst/>
          </p:spPr>
          <p:txBody>
            <a:bodyPr rtlCol="0" anchor="ctr"/>
            <a:lstStyle/>
            <a:p>
              <a:pPr algn="ctr" defTabSz="914273"/>
              <a:endParaRPr lang="en-US" sz="1100" b="1" kern="0">
                <a:solidFill>
                  <a:prstClr val="white"/>
                </a:solidFill>
                <a:latin typeface="Segoe UI"/>
              </a:endParaRPr>
            </a:p>
          </p:txBody>
        </p:sp>
        <p:sp>
          <p:nvSpPr>
            <p:cNvPr id="112" name="TextBox 111">
              <a:extLst>
                <a:ext uri="{FF2B5EF4-FFF2-40B4-BE49-F238E27FC236}">
                  <a16:creationId xmlns:a16="http://schemas.microsoft.com/office/drawing/2014/main" id="{843A5ACF-5398-4D79-BA69-5BFB48852552}"/>
                </a:ext>
              </a:extLst>
            </p:cNvPr>
            <p:cNvSpPr txBox="1"/>
            <p:nvPr/>
          </p:nvSpPr>
          <p:spPr>
            <a:xfrm>
              <a:off x="7590820" y="4404753"/>
              <a:ext cx="745717" cy="338554"/>
            </a:xfrm>
            <a:prstGeom prst="rect">
              <a:avLst/>
            </a:prstGeom>
            <a:noFill/>
          </p:spPr>
          <p:txBody>
            <a:bodyPr wrap="none" rtlCol="0" anchor="ctr">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ea typeface="+mn-ea"/>
                  <a:cs typeface="+mn-cs"/>
                </a:rPr>
                <a:t>~60%</a:t>
              </a:r>
            </a:p>
          </p:txBody>
        </p:sp>
      </p:grpSp>
      <p:sp>
        <p:nvSpPr>
          <p:cNvPr id="55" name="TextBox 54">
            <a:extLst>
              <a:ext uri="{FF2B5EF4-FFF2-40B4-BE49-F238E27FC236}">
                <a16:creationId xmlns:a16="http://schemas.microsoft.com/office/drawing/2014/main" id="{5DE524AB-0A5B-4130-9F6E-10EC7FBFC314}"/>
              </a:ext>
            </a:extLst>
          </p:cNvPr>
          <p:cNvSpPr txBox="1"/>
          <p:nvPr/>
        </p:nvSpPr>
        <p:spPr>
          <a:xfrm>
            <a:off x="1564314" y="5565461"/>
            <a:ext cx="4237106" cy="377398"/>
          </a:xfrm>
          <a:prstGeom prst="rect">
            <a:avLst/>
          </a:prstGeom>
          <a:noFill/>
        </p:spPr>
        <p:txBody>
          <a:bodyPr wrap="square" lIns="91440" tIns="27432" rIns="1097280" bIns="27432" rtlCol="0" anchor="ctr">
            <a:noAutofit/>
          </a:bodyPr>
          <a:lstStyle/>
          <a:p>
            <a:pPr marL="0" marR="0" lvl="0" indent="0" algn="r" defTabSz="932384"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a:ea typeface="+mn-ea"/>
                <a:cs typeface="+mn-cs"/>
              </a:rPr>
              <a:t>Remain</a:t>
            </a:r>
          </a:p>
        </p:txBody>
      </p:sp>
      <p:sp>
        <p:nvSpPr>
          <p:cNvPr id="82" name="TextBox 81">
            <a:extLst>
              <a:ext uri="{FF2B5EF4-FFF2-40B4-BE49-F238E27FC236}">
                <a16:creationId xmlns:a16="http://schemas.microsoft.com/office/drawing/2014/main" id="{503A7C3A-89B9-4757-9114-56B465C22799}"/>
              </a:ext>
            </a:extLst>
          </p:cNvPr>
          <p:cNvSpPr txBox="1"/>
          <p:nvPr/>
        </p:nvSpPr>
        <p:spPr>
          <a:xfrm>
            <a:off x="5130733" y="5373777"/>
            <a:ext cx="1396210" cy="615553"/>
          </a:xfrm>
          <a:prstGeom prst="rect">
            <a:avLst/>
          </a:prstGeom>
          <a:noFill/>
        </p:spPr>
        <p:txBody>
          <a:bodyPr wrap="square" lIns="121920" tIns="60960" rIns="121920" bIns="6096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Remain</a:t>
            </a:r>
            <a:b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on-premises</a:t>
            </a:r>
          </a:p>
        </p:txBody>
      </p:sp>
      <p:grpSp>
        <p:nvGrpSpPr>
          <p:cNvPr id="65" name="Group 64" descr="~15%">
            <a:extLst>
              <a:ext uri="{FF2B5EF4-FFF2-40B4-BE49-F238E27FC236}">
                <a16:creationId xmlns:a16="http://schemas.microsoft.com/office/drawing/2014/main" id="{0FEABEDF-3570-4B50-84B2-FAD1CF34B883}"/>
              </a:ext>
              <a:ext uri="{C183D7F6-B498-43B3-948B-1728B52AA6E4}">
                <adec:decorative xmlns:adec="http://schemas.microsoft.com/office/drawing/2017/decorative" val="0"/>
              </a:ext>
            </a:extLst>
          </p:cNvPr>
          <p:cNvGrpSpPr/>
          <p:nvPr/>
        </p:nvGrpSpPr>
        <p:grpSpPr>
          <a:xfrm>
            <a:off x="6593696" y="5592095"/>
            <a:ext cx="714025" cy="567185"/>
            <a:chOff x="2932794" y="4242516"/>
            <a:chExt cx="673684" cy="687505"/>
          </a:xfrm>
          <a:solidFill>
            <a:srgbClr val="737373">
              <a:lumMod val="75000"/>
            </a:srgbClr>
          </a:solidFill>
        </p:grpSpPr>
        <p:sp>
          <p:nvSpPr>
            <p:cNvPr id="66" name="Oval 65">
              <a:extLst>
                <a:ext uri="{FF2B5EF4-FFF2-40B4-BE49-F238E27FC236}">
                  <a16:creationId xmlns:a16="http://schemas.microsoft.com/office/drawing/2014/main" id="{4DA63F35-8821-49DF-8395-03183BA9B946}"/>
                </a:ext>
              </a:extLst>
            </p:cNvPr>
            <p:cNvSpPr/>
            <p:nvPr/>
          </p:nvSpPr>
          <p:spPr>
            <a:xfrm>
              <a:off x="3001376" y="4242516"/>
              <a:ext cx="542117" cy="687505"/>
            </a:xfrm>
            <a:prstGeom prst="ellipse">
              <a:avLst/>
            </a:prstGeom>
            <a:solidFill>
              <a:srgbClr val="F4F3F5"/>
            </a:solidFill>
            <a:ln w="19050" cap="flat" cmpd="sng" algn="ctr">
              <a:solidFill>
                <a:schemeClr val="bg1">
                  <a:lumMod val="85000"/>
                </a:schemeClr>
              </a:solidFill>
              <a:prstDash val="solid"/>
            </a:ln>
            <a:effectLst/>
          </p:spPr>
          <p:txBody>
            <a:bodyPr wrap="none" rtlCol="0" anchor="ctr"/>
            <a:lstStyle/>
            <a:p>
              <a:pPr algn="ctr" defTabSz="914273"/>
              <a:endParaRPr lang="en-US" sz="1100" b="1" kern="0">
                <a:solidFill>
                  <a:prstClr val="white"/>
                </a:solidFill>
                <a:latin typeface="Segoe UI"/>
              </a:endParaRPr>
            </a:p>
          </p:txBody>
        </p:sp>
        <p:sp>
          <p:nvSpPr>
            <p:cNvPr id="67" name="TextBox 66">
              <a:extLst>
                <a:ext uri="{FF2B5EF4-FFF2-40B4-BE49-F238E27FC236}">
                  <a16:creationId xmlns:a16="http://schemas.microsoft.com/office/drawing/2014/main" id="{5CA33BCE-71EC-4C2B-9C2C-49B90FD3DA86}"/>
                </a:ext>
              </a:extLst>
            </p:cNvPr>
            <p:cNvSpPr txBox="1"/>
            <p:nvPr/>
          </p:nvSpPr>
          <p:spPr>
            <a:xfrm>
              <a:off x="2932794" y="4386849"/>
              <a:ext cx="673684" cy="410373"/>
            </a:xfrm>
            <a:prstGeom prst="rect">
              <a:avLst/>
            </a:prstGeom>
            <a:noFill/>
          </p:spPr>
          <p:txBody>
            <a:bodyPr wrap="square" rtlCol="0" anchor="ctr">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mj-lt"/>
                  <a:ea typeface="+mn-ea"/>
                  <a:cs typeface="+mn-cs"/>
                </a:rPr>
                <a:t>15%</a:t>
              </a:r>
            </a:p>
          </p:txBody>
        </p:sp>
      </p:grpSp>
      <p:sp>
        <p:nvSpPr>
          <p:cNvPr id="83" name="Parallelogram 82">
            <a:extLst>
              <a:ext uri="{FF2B5EF4-FFF2-40B4-BE49-F238E27FC236}">
                <a16:creationId xmlns:a16="http://schemas.microsoft.com/office/drawing/2014/main" id="{EBD17CF1-1760-46E8-A77E-699100354289}"/>
              </a:ext>
              <a:ext uri="{C183D7F6-B498-43B3-948B-1728B52AA6E4}">
                <adec:decorative xmlns:adec="http://schemas.microsoft.com/office/drawing/2017/decorative" val="1"/>
              </a:ext>
            </a:extLst>
          </p:cNvPr>
          <p:cNvSpPr/>
          <p:nvPr/>
        </p:nvSpPr>
        <p:spPr bwMode="auto">
          <a:xfrm>
            <a:off x="3923817" y="3781994"/>
            <a:ext cx="3853347" cy="73152"/>
          </a:xfrm>
          <a:prstGeom prst="parallelogram">
            <a:avLst>
              <a:gd name="adj" fmla="val 205064"/>
            </a:avLst>
          </a:prstGeom>
          <a:solidFill>
            <a:srgbClr val="737373">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05" name="Straight Connector 104">
            <a:extLst>
              <a:ext uri="{FF2B5EF4-FFF2-40B4-BE49-F238E27FC236}">
                <a16:creationId xmlns:a16="http://schemas.microsoft.com/office/drawing/2014/main" id="{8B943022-0301-4FEF-BF2C-6AAB49582B9E}"/>
              </a:ext>
              <a:ext uri="{C183D7F6-B498-43B3-948B-1728B52AA6E4}">
                <adec:decorative xmlns:adec="http://schemas.microsoft.com/office/drawing/2017/decorative" val="1"/>
              </a:ext>
            </a:extLst>
          </p:cNvPr>
          <p:cNvCxnSpPr/>
          <p:nvPr/>
        </p:nvCxnSpPr>
        <p:spPr>
          <a:xfrm>
            <a:off x="8816606" y="2292212"/>
            <a:ext cx="516023" cy="0"/>
          </a:xfrm>
          <a:prstGeom prst="line">
            <a:avLst/>
          </a:prstGeom>
          <a:ln w="9525" cap="flat" cmpd="sng" algn="ctr">
            <a:solidFill>
              <a:srgbClr val="70257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 name="Group 6">
            <a:extLst>
              <a:ext uri="{FF2B5EF4-FFF2-40B4-BE49-F238E27FC236}">
                <a16:creationId xmlns:a16="http://schemas.microsoft.com/office/drawing/2014/main" id="{425B7A62-150A-4CCB-2AA5-863C4B120094}"/>
              </a:ext>
              <a:ext uri="{C183D7F6-B498-43B3-948B-1728B52AA6E4}">
                <adec:decorative xmlns:adec="http://schemas.microsoft.com/office/drawing/2017/decorative" val="1"/>
              </a:ext>
            </a:extLst>
          </p:cNvPr>
          <p:cNvGrpSpPr/>
          <p:nvPr/>
        </p:nvGrpSpPr>
        <p:grpSpPr>
          <a:xfrm>
            <a:off x="9206033" y="2694188"/>
            <a:ext cx="233401" cy="1565790"/>
            <a:chOff x="9215477" y="3020031"/>
            <a:chExt cx="233401" cy="1565790"/>
          </a:xfrm>
        </p:grpSpPr>
        <p:pic>
          <p:nvPicPr>
            <p:cNvPr id="70" name="Graphic 69">
              <a:extLst>
                <a:ext uri="{FF2B5EF4-FFF2-40B4-BE49-F238E27FC236}">
                  <a16:creationId xmlns:a16="http://schemas.microsoft.com/office/drawing/2014/main" id="{8D437AD4-212F-4679-94CA-A7CC4A488A7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4292" y="3350517"/>
              <a:ext cx="215770" cy="213130"/>
            </a:xfrm>
            <a:prstGeom prst="rect">
              <a:avLst/>
            </a:prstGeom>
          </p:spPr>
        </p:pic>
        <p:pic>
          <p:nvPicPr>
            <p:cNvPr id="89" name="Picture 88" descr="A close up of a device&#10;&#10;Description automatically generated">
              <a:extLst>
                <a:ext uri="{FF2B5EF4-FFF2-40B4-BE49-F238E27FC236}">
                  <a16:creationId xmlns:a16="http://schemas.microsoft.com/office/drawing/2014/main" id="{695ECB4C-5F15-4833-BB6F-560B6065E9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24179" y="3680696"/>
              <a:ext cx="215997" cy="212985"/>
            </a:xfrm>
            <a:prstGeom prst="rect">
              <a:avLst/>
            </a:prstGeom>
          </p:spPr>
        </p:pic>
        <p:pic>
          <p:nvPicPr>
            <p:cNvPr id="93" name="Graphic 92">
              <a:extLst>
                <a:ext uri="{FF2B5EF4-FFF2-40B4-BE49-F238E27FC236}">
                  <a16:creationId xmlns:a16="http://schemas.microsoft.com/office/drawing/2014/main" id="{7099C906-884D-4F22-8F23-7537AFDB48F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24132" y="3020031"/>
              <a:ext cx="216091" cy="213441"/>
            </a:xfrm>
            <a:prstGeom prst="rect">
              <a:avLst/>
            </a:prstGeom>
          </p:spPr>
        </p:pic>
        <p:pic>
          <p:nvPicPr>
            <p:cNvPr id="94" name="Picture 93" descr="A picture containing clock&#10;&#10;Description automatically generated">
              <a:extLst>
                <a:ext uri="{FF2B5EF4-FFF2-40B4-BE49-F238E27FC236}">
                  <a16:creationId xmlns:a16="http://schemas.microsoft.com/office/drawing/2014/main" id="{3B7D9F9A-0443-47BE-9348-73D42C831D4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17068" y="4010730"/>
              <a:ext cx="230219" cy="227009"/>
            </a:xfrm>
            <a:prstGeom prst="rect">
              <a:avLst/>
            </a:prstGeom>
          </p:spPr>
        </p:pic>
        <p:pic>
          <p:nvPicPr>
            <p:cNvPr id="25" name="Picture 24">
              <a:extLst>
                <a:ext uri="{FF2B5EF4-FFF2-40B4-BE49-F238E27FC236}">
                  <a16:creationId xmlns:a16="http://schemas.microsoft.com/office/drawing/2014/main" id="{F4BF9B36-8FE2-027C-21A5-8C05464636E0}"/>
                </a:ext>
              </a:extLst>
            </p:cNvPr>
            <p:cNvPicPr>
              <a:picLocks noChangeAspect="1"/>
            </p:cNvPicPr>
            <p:nvPr/>
          </p:nvPicPr>
          <p:blipFill>
            <a:blip r:embed="rId9"/>
            <a:stretch>
              <a:fillRect/>
            </a:stretch>
          </p:blipFill>
          <p:spPr>
            <a:xfrm>
              <a:off x="9215477" y="4352420"/>
              <a:ext cx="233401" cy="233401"/>
            </a:xfrm>
            <a:prstGeom prst="rect">
              <a:avLst/>
            </a:prstGeom>
          </p:spPr>
        </p:pic>
      </p:grpSp>
      <p:sp>
        <p:nvSpPr>
          <p:cNvPr id="5" name="TextBox 4">
            <a:extLst>
              <a:ext uri="{FF2B5EF4-FFF2-40B4-BE49-F238E27FC236}">
                <a16:creationId xmlns:a16="http://schemas.microsoft.com/office/drawing/2014/main" id="{5536C010-1586-2032-A068-76E7C89B1736}"/>
              </a:ext>
              <a:ext uri="{C183D7F6-B498-43B3-948B-1728B52AA6E4}">
                <adec:decorative xmlns:adec="http://schemas.microsoft.com/office/drawing/2017/decorative" val="1"/>
              </a:ext>
            </a:extLst>
          </p:cNvPr>
          <p:cNvSpPr txBox="1"/>
          <p:nvPr/>
        </p:nvSpPr>
        <p:spPr>
          <a:xfrm>
            <a:off x="96266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1</a:t>
            </a:r>
          </a:p>
        </p:txBody>
      </p:sp>
    </p:spTree>
    <p:extLst>
      <p:ext uri="{BB962C8B-B14F-4D97-AF65-F5344CB8AC3E}">
        <p14:creationId xmlns:p14="http://schemas.microsoft.com/office/powerpoint/2010/main" val="37382386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8EC6A05D-CD5C-D3DA-F2DB-E2099C71B5A9}"/>
              </a:ext>
              <a:ext uri="{C183D7F6-B498-43B3-948B-1728B52AA6E4}">
                <adec:decorative xmlns:adec="http://schemas.microsoft.com/office/drawing/2017/decorative" val="1"/>
              </a:ext>
            </a:extLst>
          </p:cNvPr>
          <p:cNvSpPr/>
          <p:nvPr/>
        </p:nvSpPr>
        <p:spPr bwMode="auto">
          <a:xfrm>
            <a:off x="9480549" y="338138"/>
            <a:ext cx="2949575"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6CAC0FED-4D21-4685-0328-087713834C1D}"/>
              </a:ext>
            </a:extLst>
          </p:cNvPr>
          <p:cNvSpPr txBox="1"/>
          <p:nvPr/>
        </p:nvSpPr>
        <p:spPr>
          <a:xfrm>
            <a:off x="96266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2</a:t>
            </a:r>
          </a:p>
        </p:txBody>
      </p:sp>
      <p:sp>
        <p:nvSpPr>
          <p:cNvPr id="32" name="TextBox 31">
            <a:extLst>
              <a:ext uri="{FF2B5EF4-FFF2-40B4-BE49-F238E27FC236}">
                <a16:creationId xmlns:a16="http://schemas.microsoft.com/office/drawing/2014/main" id="{F8CA5476-AE2F-4BD2-987A-2E450DA547C2}"/>
              </a:ext>
            </a:extLst>
          </p:cNvPr>
          <p:cNvSpPr txBox="1"/>
          <p:nvPr/>
        </p:nvSpPr>
        <p:spPr>
          <a:xfrm>
            <a:off x="9918219" y="470193"/>
            <a:ext cx="1730855" cy="169277"/>
          </a:xfrm>
          <a:prstGeom prst="rect">
            <a:avLst/>
          </a:prstGeom>
          <a:noFill/>
        </p:spPr>
        <p:txBody>
          <a:bodyPr wrap="square" lIns="0" tIns="0" rIns="0" bIns="0" rtlCol="0" anchor="ctr" anchorCtr="0">
            <a:spAutoFit/>
          </a:bodyPr>
          <a:lstStyle/>
          <a:p>
            <a:r>
              <a:rPr lang="en-US" sz="1100">
                <a:latin typeface="+mj-lt"/>
              </a:rPr>
              <a:t>Extend LOB systems</a:t>
            </a:r>
          </a:p>
        </p:txBody>
      </p:sp>
      <p:sp>
        <p:nvSpPr>
          <p:cNvPr id="61" name="Title 1">
            <a:extLst>
              <a:ext uri="{FF2B5EF4-FFF2-40B4-BE49-F238E27FC236}">
                <a16:creationId xmlns:a16="http://schemas.microsoft.com/office/drawing/2014/main" id="{874F8C98-46A7-514C-65EC-61154C92CD29}"/>
              </a:ext>
            </a:extLst>
          </p:cNvPr>
          <p:cNvSpPr txBox="1">
            <a:spLocks noGrp="1"/>
          </p:cNvSpPr>
          <p:nvPr>
            <p:ph type="title"/>
          </p:nvPr>
        </p:nvSpPr>
        <p:spPr>
          <a:xfrm>
            <a:off x="588263" y="457200"/>
            <a:ext cx="11018520" cy="80021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solidFill>
                  <a:schemeClr val="tx1"/>
                </a:solidFill>
              </a:rPr>
              <a:t>Extend </a:t>
            </a:r>
            <a:r>
              <a:rPr lang="en-US" err="1">
                <a:solidFill>
                  <a:schemeClr val="tx1"/>
                </a:solidFill>
              </a:rPr>
              <a:t>LoB</a:t>
            </a:r>
            <a:r>
              <a:rPr lang="en-US">
                <a:solidFill>
                  <a:schemeClr val="tx1"/>
                </a:solidFill>
              </a:rPr>
              <a:t> systems</a:t>
            </a:r>
            <a:br>
              <a:rPr lang="en-US" noProof="0"/>
            </a:br>
            <a:r>
              <a:rPr kumimoji="0" lang="en-US" sz="1600" b="0" i="0" u="none" strike="noStrike" kern="1200" cap="none" spc="-50" normalizeH="0" baseline="0" noProof="0">
                <a:ln w="3175">
                  <a:noFill/>
                </a:ln>
                <a:solidFill>
                  <a:srgbClr val="000000"/>
                </a:solidFill>
                <a:effectLst/>
                <a:uLnTx/>
                <a:uFillTx/>
                <a:ea typeface="+mn-ea"/>
                <a:cs typeface="Segoe UI" panose="020B0502040204020203" pitchFamily="34" charset="0"/>
              </a:rPr>
              <a:t>Improve and extend your core systems</a:t>
            </a:r>
            <a:endParaRPr lang="en-US" noProof="0"/>
          </a:p>
        </p:txBody>
      </p:sp>
      <p:sp>
        <p:nvSpPr>
          <p:cNvPr id="6" name="Rectangle 5">
            <a:extLst>
              <a:ext uri="{FF2B5EF4-FFF2-40B4-BE49-F238E27FC236}">
                <a16:creationId xmlns:a16="http://schemas.microsoft.com/office/drawing/2014/main" id="{8CAD39FF-C93B-92B6-3E78-2EFDAD785421}"/>
              </a:ext>
              <a:ext uri="{C183D7F6-B498-43B3-948B-1728B52AA6E4}">
                <adec:decorative xmlns:adec="http://schemas.microsoft.com/office/drawing/2017/decorative" val="1"/>
              </a:ext>
            </a:extLst>
          </p:cNvPr>
          <p:cNvSpPr/>
          <p:nvPr/>
        </p:nvSpPr>
        <p:spPr bwMode="auto">
          <a:xfrm>
            <a:off x="585658" y="1666854"/>
            <a:ext cx="11023730" cy="3205829"/>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kern="0">
                <a:solidFill>
                  <a:srgbClr val="FFFFFF"/>
                </a:solidFill>
                <a:latin typeface="Segoe UI"/>
                <a:cs typeface="Segoe UI" pitchFamily="34" charset="0"/>
              </a:rPr>
              <a:t>z</a:t>
            </a:r>
          </a:p>
        </p:txBody>
      </p:sp>
      <p:sp>
        <p:nvSpPr>
          <p:cNvPr id="14" name="Rectangle 13">
            <a:extLst>
              <a:ext uri="{FF2B5EF4-FFF2-40B4-BE49-F238E27FC236}">
                <a16:creationId xmlns:a16="http://schemas.microsoft.com/office/drawing/2014/main" id="{E8645298-B934-5FD2-623D-036B45ECACB1}"/>
              </a:ext>
              <a:ext uri="{C183D7F6-B498-43B3-948B-1728B52AA6E4}">
                <adec:decorative xmlns:adec="http://schemas.microsoft.com/office/drawing/2017/decorative" val="1"/>
              </a:ext>
            </a:extLst>
          </p:cNvPr>
          <p:cNvSpPr/>
          <p:nvPr/>
        </p:nvSpPr>
        <p:spPr bwMode="auto">
          <a:xfrm rot="5400000">
            <a:off x="6040215" y="-3791637"/>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feld 12">
            <a:extLst>
              <a:ext uri="{FF2B5EF4-FFF2-40B4-BE49-F238E27FC236}">
                <a16:creationId xmlns:a16="http://schemas.microsoft.com/office/drawing/2014/main" id="{7FD1BE85-CCBA-A828-537A-73B8E4C43BE5}"/>
              </a:ext>
            </a:extLst>
          </p:cNvPr>
          <p:cNvSpPr txBox="1"/>
          <p:nvPr/>
        </p:nvSpPr>
        <p:spPr>
          <a:xfrm>
            <a:off x="806618" y="3345563"/>
            <a:ext cx="323105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Improve processes and user experience </a:t>
            </a: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across your company’s core systems like SAP, Oracle, and Salesforce.</a:t>
            </a:r>
            <a:endParaRPr kumimoji="0" lang="en-US" sz="14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16" name="Textfeld 115">
            <a:extLst>
              <a:ext uri="{FF2B5EF4-FFF2-40B4-BE49-F238E27FC236}">
                <a16:creationId xmlns:a16="http://schemas.microsoft.com/office/drawing/2014/main" id="{82B11E59-6D2B-F14E-7E56-35D63454B848}"/>
              </a:ext>
            </a:extLst>
          </p:cNvPr>
          <p:cNvSpPr txBox="1"/>
          <p:nvPr/>
        </p:nvSpPr>
        <p:spPr>
          <a:xfrm>
            <a:off x="4484105" y="3345563"/>
            <a:ext cx="323139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Segoe UI Semibold"/>
              </a:rPr>
              <a:t>Extend your core systems </a:t>
            </a:r>
            <a:r>
              <a:rPr kumimoji="0" lang="en-US" sz="1600" b="0" i="0" u="none" strike="noStrike" kern="1200" cap="none" spc="0" normalizeH="0" baseline="0" noProof="0">
                <a:ln>
                  <a:noFill/>
                </a:ln>
                <a:solidFill>
                  <a:srgbClr val="000000"/>
                </a:solidFill>
                <a:effectLst/>
                <a:uLnTx/>
                <a:uFillTx/>
                <a:latin typeface="Segoe UI"/>
                <a:ea typeface="+mn-ea"/>
                <a:cs typeface="Segoe UI Semibold"/>
              </a:rPr>
              <a:t>with apps, flows, external websites, chatbots, and dashboards to fill gaps and deliver flexibility. </a:t>
            </a:r>
          </a:p>
        </p:txBody>
      </p:sp>
      <p:sp>
        <p:nvSpPr>
          <p:cNvPr id="19" name="Textfeld 115">
            <a:extLst>
              <a:ext uri="{FF2B5EF4-FFF2-40B4-BE49-F238E27FC236}">
                <a16:creationId xmlns:a16="http://schemas.microsoft.com/office/drawing/2014/main" id="{AABED81F-1E4C-E92A-9F76-3F047D7C3C9F}"/>
              </a:ext>
            </a:extLst>
          </p:cNvPr>
          <p:cNvSpPr txBox="1"/>
          <p:nvPr/>
        </p:nvSpPr>
        <p:spPr>
          <a:xfrm>
            <a:off x="8161930" y="3345563"/>
            <a:ext cx="323105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Get more out of your existing investments </a:t>
            </a: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with a modern solution that keeps the user experience seamless and extends the life of your core systems. </a:t>
            </a:r>
            <a:endParaRPr kumimoji="0" lang="en-US" sz="16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21" name="Oval 20">
            <a:extLst>
              <a:ext uri="{FF2B5EF4-FFF2-40B4-BE49-F238E27FC236}">
                <a16:creationId xmlns:a16="http://schemas.microsoft.com/office/drawing/2014/main" id="{26B0711A-A72B-40BA-375D-C3663FA9CFD1}"/>
              </a:ext>
              <a:ext uri="{C183D7F6-B498-43B3-948B-1728B52AA6E4}">
                <adec:decorative xmlns:adec="http://schemas.microsoft.com/office/drawing/2017/decorative" val="1"/>
              </a:ext>
            </a:extLst>
          </p:cNvPr>
          <p:cNvSpPr>
            <a:spLocks/>
          </p:cNvSpPr>
          <p:nvPr/>
        </p:nvSpPr>
        <p:spPr bwMode="auto">
          <a:xfrm>
            <a:off x="9219740" y="2013243"/>
            <a:ext cx="1115433" cy="1115433"/>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3" name="Rectangle 22">
            <a:extLst>
              <a:ext uri="{FF2B5EF4-FFF2-40B4-BE49-F238E27FC236}">
                <a16:creationId xmlns:a16="http://schemas.microsoft.com/office/drawing/2014/main" id="{BBB08CE8-6C6C-E533-9B8B-09C31DEE6C78}"/>
              </a:ext>
            </a:extLst>
          </p:cNvPr>
          <p:cNvSpPr/>
          <p:nvPr/>
        </p:nvSpPr>
        <p:spPr bwMode="auto">
          <a:xfrm>
            <a:off x="586740" y="5136563"/>
            <a:ext cx="11018520" cy="812800"/>
          </a:xfrm>
          <a:prstGeom prst="rect">
            <a:avLst/>
          </a:prstGeom>
          <a:solidFill>
            <a:schemeClr val="bg1"/>
          </a:solidFill>
          <a:ln>
            <a:noFill/>
            <a:headEnd type="none" w="med" len="med"/>
            <a:tailEnd type="none" w="med" len="med"/>
          </a:ln>
          <a:effectLst>
            <a:outerShdw blurRad="190500" dist="63500" dir="270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kumimoji="0" lang="en-US" sz="1600" b="0" i="0" u="none" strike="noStrike" kern="1200" cap="none" spc="0" normalizeH="0" baseline="0" noProof="0">
                <a:ln>
                  <a:noFill/>
                </a:ln>
                <a:solidFill>
                  <a:srgbClr val="0078D4"/>
                </a:solidFill>
                <a:effectLst/>
                <a:uLnTx/>
                <a:uFillTx/>
                <a:latin typeface="Segoe UI Semibold"/>
                <a:ea typeface="+mn-ea"/>
                <a:cs typeface="+mn-cs"/>
              </a:rPr>
              <a:t>% of CIOs and IT pros surveyed say low code is effective in increasing efficiency.</a:t>
            </a:r>
            <a:r>
              <a:rPr kumimoji="0" lang="en-US" sz="1400" b="0" i="0" u="none" strike="noStrike" kern="1200" cap="none" spc="0" normalizeH="0" baseline="30000" noProof="0">
                <a:ln>
                  <a:noFill/>
                </a:ln>
                <a:solidFill>
                  <a:srgbClr val="0078D4"/>
                </a:solidFill>
                <a:effectLst/>
                <a:uLnTx/>
                <a:uFillTx/>
                <a:latin typeface="Segoe UI Semibold"/>
                <a:ea typeface="+mn-ea"/>
                <a:cs typeface="+mn-cs"/>
              </a:rPr>
              <a:t>1</a:t>
            </a:r>
            <a:endParaRPr lang="en-US" sz="1600">
              <a:solidFill>
                <a:schemeClr val="accent1"/>
              </a:solidFill>
              <a:latin typeface="+mj-lt"/>
              <a:ea typeface="Segoe UI" pitchFamily="34" charset="0"/>
              <a:cs typeface="Segoe UI" pitchFamily="34" charset="0"/>
            </a:endParaRPr>
          </a:p>
        </p:txBody>
      </p:sp>
      <p:sp>
        <p:nvSpPr>
          <p:cNvPr id="25" name="Oval 24">
            <a:extLst>
              <a:ext uri="{FF2B5EF4-FFF2-40B4-BE49-F238E27FC236}">
                <a16:creationId xmlns:a16="http://schemas.microsoft.com/office/drawing/2014/main" id="{93A8AD4B-AA54-C75E-9CCA-BECD7472DE5F}"/>
              </a:ext>
              <a:ext uri="{C183D7F6-B498-43B3-948B-1728B52AA6E4}">
                <adec:decorative xmlns:adec="http://schemas.microsoft.com/office/drawing/2017/decorative" val="1"/>
              </a:ext>
            </a:extLst>
          </p:cNvPr>
          <p:cNvSpPr>
            <a:spLocks/>
          </p:cNvSpPr>
          <p:nvPr/>
        </p:nvSpPr>
        <p:spPr bwMode="auto">
          <a:xfrm>
            <a:off x="1864975"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8" name="Oval 27">
            <a:extLst>
              <a:ext uri="{FF2B5EF4-FFF2-40B4-BE49-F238E27FC236}">
                <a16:creationId xmlns:a16="http://schemas.microsoft.com/office/drawing/2014/main" id="{1B000DFC-2442-D343-D692-7D322BB05A8C}"/>
              </a:ext>
              <a:ext uri="{C183D7F6-B498-43B3-948B-1728B52AA6E4}">
                <adec:decorative xmlns:adec="http://schemas.microsoft.com/office/drawing/2017/decorative" val="1"/>
              </a:ext>
            </a:extLst>
          </p:cNvPr>
          <p:cNvSpPr>
            <a:spLocks/>
          </p:cNvSpPr>
          <p:nvPr/>
        </p:nvSpPr>
        <p:spPr bwMode="auto">
          <a:xfrm>
            <a:off x="5538831"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33" name="TextBox 32">
            <a:extLst>
              <a:ext uri="{FF2B5EF4-FFF2-40B4-BE49-F238E27FC236}">
                <a16:creationId xmlns:a16="http://schemas.microsoft.com/office/drawing/2014/main" id="{AB9E837E-FB26-F0C5-1DFB-E0CC79D0195A}"/>
              </a:ext>
            </a:extLst>
          </p:cNvPr>
          <p:cNvSpPr txBox="1"/>
          <p:nvPr/>
        </p:nvSpPr>
        <p:spPr>
          <a:xfrm>
            <a:off x="588263" y="6425814"/>
            <a:ext cx="9088851"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mn-cs"/>
              </a:rPr>
              <a:t>Sources: </a:t>
            </a:r>
            <a:r>
              <a:rPr lang="en-US" sz="900">
                <a:solidFill>
                  <a:schemeClr val="bg1">
                    <a:lumMod val="65000"/>
                  </a:schemeClr>
                </a:solidFill>
                <a:hlinkClick r:id="rId3">
                  <a:extLst>
                    <a:ext uri="{A12FA001-AC4F-418D-AE19-62706E023703}">
                      <ahyp:hlinkClr xmlns:ahyp="http://schemas.microsoft.com/office/drawing/2018/hyperlinkcolor" val="tx"/>
                    </a:ext>
                  </a:extLst>
                </a:hlinkClick>
              </a:rPr>
              <a:t>Low-code signals 2023 - Microsoft Power Platform Blog</a:t>
            </a:r>
            <a:endParaRPr kumimoji="0" lang="en-US" sz="900" b="0" i="0" u="none" strike="noStrike" kern="1200" cap="none" spc="0" normalizeH="0" baseline="0" noProof="0">
              <a:ln>
                <a:noFill/>
              </a:ln>
              <a:solidFill>
                <a:schemeClr val="bg1">
                  <a:lumMod val="65000"/>
                </a:schemeClr>
              </a:solidFill>
              <a:effectLst/>
              <a:uLnTx/>
              <a:uFillTx/>
              <a:latin typeface="Segoe UI"/>
              <a:ea typeface="+mn-ea"/>
              <a:cs typeface="+mn-cs"/>
            </a:endParaRPr>
          </a:p>
        </p:txBody>
      </p:sp>
      <p:sp>
        <p:nvSpPr>
          <p:cNvPr id="5" name="create">
            <a:extLst>
              <a:ext uri="{FF2B5EF4-FFF2-40B4-BE49-F238E27FC236}">
                <a16:creationId xmlns:a16="http://schemas.microsoft.com/office/drawing/2014/main" id="{AABD1103-F11E-DC59-FAE5-5C8ED8C8918B}"/>
              </a:ext>
              <a:ext uri="{C183D7F6-B498-43B3-948B-1728B52AA6E4}">
                <adec:decorative xmlns:adec="http://schemas.microsoft.com/office/drawing/2017/decorative" val="1"/>
              </a:ext>
            </a:extLst>
          </p:cNvPr>
          <p:cNvSpPr>
            <a:spLocks noChangeAspect="1" noEditPoints="1"/>
          </p:cNvSpPr>
          <p:nvPr/>
        </p:nvSpPr>
        <p:spPr bwMode="auto">
          <a:xfrm>
            <a:off x="2146894" y="2272839"/>
            <a:ext cx="607650" cy="595146"/>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190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MiniExpand_E93A">
            <a:extLst>
              <a:ext uri="{FF2B5EF4-FFF2-40B4-BE49-F238E27FC236}">
                <a16:creationId xmlns:a16="http://schemas.microsoft.com/office/drawing/2014/main" id="{E55CF696-F6FD-9638-3F4C-5756E6A63218}"/>
              </a:ext>
              <a:ext uri="{C183D7F6-B498-43B3-948B-1728B52AA6E4}">
                <adec:decorative xmlns:adec="http://schemas.microsoft.com/office/drawing/2017/decorative" val="1"/>
              </a:ext>
            </a:extLst>
          </p:cNvPr>
          <p:cNvSpPr>
            <a:spLocks noChangeAspect="1" noEditPoints="1"/>
          </p:cNvSpPr>
          <p:nvPr/>
        </p:nvSpPr>
        <p:spPr bwMode="auto">
          <a:xfrm>
            <a:off x="5848350" y="2360782"/>
            <a:ext cx="495300" cy="419260"/>
          </a:xfrm>
          <a:custGeom>
            <a:avLst/>
            <a:gdLst>
              <a:gd name="T0" fmla="*/ 3493 w 4781"/>
              <a:gd name="T1" fmla="*/ 0 h 4047"/>
              <a:gd name="T2" fmla="*/ 4781 w 4781"/>
              <a:gd name="T3" fmla="*/ 0 h 4047"/>
              <a:gd name="T4" fmla="*/ 4781 w 4781"/>
              <a:gd name="T5" fmla="*/ 1288 h 4047"/>
              <a:gd name="T6" fmla="*/ 4781 w 4781"/>
              <a:gd name="T7" fmla="*/ 0 h 4047"/>
              <a:gd name="T8" fmla="*/ 2889 w 4781"/>
              <a:gd name="T9" fmla="*/ 1894 h 4047"/>
              <a:gd name="T10" fmla="*/ 3126 w 4781"/>
              <a:gd name="T11" fmla="*/ 0 h 4047"/>
              <a:gd name="T12" fmla="*/ 0 w 4781"/>
              <a:gd name="T13" fmla="*/ 0 h 4047"/>
              <a:gd name="T14" fmla="*/ 0 w 4781"/>
              <a:gd name="T15" fmla="*/ 4047 h 4047"/>
              <a:gd name="T16" fmla="*/ 4781 w 4781"/>
              <a:gd name="T17" fmla="*/ 4047 h 4047"/>
              <a:gd name="T18" fmla="*/ 4781 w 4781"/>
              <a:gd name="T19" fmla="*/ 1656 h 4047"/>
              <a:gd name="T20" fmla="*/ 2207 w 4781"/>
              <a:gd name="T21" fmla="*/ 4047 h 4047"/>
              <a:gd name="T22" fmla="*/ 2207 w 4781"/>
              <a:gd name="T23" fmla="*/ 2575 h 4047"/>
              <a:gd name="T24" fmla="*/ 0 w 4781"/>
              <a:gd name="T25" fmla="*/ 2575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1" h="4047">
                <a:moveTo>
                  <a:pt x="3493" y="0"/>
                </a:moveTo>
                <a:lnTo>
                  <a:pt x="4781" y="0"/>
                </a:lnTo>
                <a:lnTo>
                  <a:pt x="4781" y="1288"/>
                </a:lnTo>
                <a:moveTo>
                  <a:pt x="4781" y="0"/>
                </a:moveTo>
                <a:lnTo>
                  <a:pt x="2889" y="1894"/>
                </a:lnTo>
                <a:moveTo>
                  <a:pt x="3126" y="0"/>
                </a:moveTo>
                <a:lnTo>
                  <a:pt x="0" y="0"/>
                </a:lnTo>
                <a:lnTo>
                  <a:pt x="0" y="4047"/>
                </a:lnTo>
                <a:lnTo>
                  <a:pt x="4781" y="4047"/>
                </a:lnTo>
                <a:lnTo>
                  <a:pt x="4781" y="1656"/>
                </a:lnTo>
                <a:moveTo>
                  <a:pt x="2207" y="4047"/>
                </a:moveTo>
                <a:lnTo>
                  <a:pt x="2207" y="2575"/>
                </a:lnTo>
                <a:lnTo>
                  <a:pt x="0" y="2575"/>
                </a:ln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5" name="transform">
            <a:extLst>
              <a:ext uri="{FF2B5EF4-FFF2-40B4-BE49-F238E27FC236}">
                <a16:creationId xmlns:a16="http://schemas.microsoft.com/office/drawing/2014/main" id="{BBEF8CD1-9D7F-B01A-7B3E-E6FFD2CCDCAB}"/>
              </a:ext>
              <a:ext uri="{C183D7F6-B498-43B3-948B-1728B52AA6E4}">
                <adec:decorative xmlns:adec="http://schemas.microsoft.com/office/drawing/2017/decorative" val="1"/>
              </a:ext>
            </a:extLst>
          </p:cNvPr>
          <p:cNvSpPr>
            <a:spLocks noChangeAspect="1" noEditPoints="1"/>
          </p:cNvSpPr>
          <p:nvPr/>
        </p:nvSpPr>
        <p:spPr bwMode="auto">
          <a:xfrm>
            <a:off x="9523665" y="2247900"/>
            <a:ext cx="507582" cy="634476"/>
          </a:xfrm>
          <a:custGeom>
            <a:avLst/>
            <a:gdLst>
              <a:gd name="T0" fmla="*/ 1 w 286"/>
              <a:gd name="T1" fmla="*/ 202 h 358"/>
              <a:gd name="T2" fmla="*/ 0 w 286"/>
              <a:gd name="T3" fmla="*/ 181 h 358"/>
              <a:gd name="T4" fmla="*/ 143 w 286"/>
              <a:gd name="T5" fmla="*/ 38 h 358"/>
              <a:gd name="T6" fmla="*/ 162 w 286"/>
              <a:gd name="T7" fmla="*/ 39 h 358"/>
              <a:gd name="T8" fmla="*/ 103 w 286"/>
              <a:gd name="T9" fmla="*/ 319 h 358"/>
              <a:gd name="T10" fmla="*/ 143 w 286"/>
              <a:gd name="T11" fmla="*/ 324 h 358"/>
              <a:gd name="T12" fmla="*/ 286 w 286"/>
              <a:gd name="T13" fmla="*/ 181 h 358"/>
              <a:gd name="T14" fmla="*/ 285 w 286"/>
              <a:gd name="T15" fmla="*/ 164 h 358"/>
              <a:gd name="T16" fmla="*/ 143 w 286"/>
              <a:gd name="T17" fmla="*/ 294 h 358"/>
              <a:gd name="T18" fmla="*/ 102 w 286"/>
              <a:gd name="T19" fmla="*/ 318 h 358"/>
              <a:gd name="T20" fmla="*/ 127 w 286"/>
              <a:gd name="T21" fmla="*/ 358 h 358"/>
              <a:gd name="T22" fmla="*/ 122 w 286"/>
              <a:gd name="T23" fmla="*/ 64 h 358"/>
              <a:gd name="T24" fmla="*/ 163 w 286"/>
              <a:gd name="T25" fmla="*/ 40 h 358"/>
              <a:gd name="T26" fmla="*/ 138 w 286"/>
              <a:gd name="T27" fmla="*/ 0 h 358"/>
              <a:gd name="T28" fmla="*/ 260 w 286"/>
              <a:gd name="T29" fmla="*/ 77 h 358"/>
              <a:gd name="T30" fmla="*/ 201 w 286"/>
              <a:gd name="T31" fmla="*/ 77 h 358"/>
              <a:gd name="T32" fmla="*/ 201 w 286"/>
              <a:gd name="T33" fmla="*/ 135 h 358"/>
              <a:gd name="T34" fmla="*/ 260 w 286"/>
              <a:gd name="T35" fmla="*/ 135 h 358"/>
              <a:gd name="T36" fmla="*/ 260 w 286"/>
              <a:gd name="T37" fmla="*/ 77 h 358"/>
              <a:gd name="T38" fmla="*/ 41 w 286"/>
              <a:gd name="T39" fmla="*/ 301 h 358"/>
              <a:gd name="T40" fmla="*/ 83 w 286"/>
              <a:gd name="T41" fmla="*/ 260 h 358"/>
              <a:gd name="T42" fmla="*/ 41 w 286"/>
              <a:gd name="T43" fmla="*/ 219 h 358"/>
              <a:gd name="T44" fmla="*/ 0 w 286"/>
              <a:gd name="T45" fmla="*/ 260 h 358"/>
              <a:gd name="T46" fmla="*/ 41 w 286"/>
              <a:gd name="T47"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358">
                <a:moveTo>
                  <a:pt x="1" y="202"/>
                </a:moveTo>
                <a:cubicBezTo>
                  <a:pt x="1" y="195"/>
                  <a:pt x="0" y="188"/>
                  <a:pt x="0" y="181"/>
                </a:cubicBezTo>
                <a:cubicBezTo>
                  <a:pt x="0" y="102"/>
                  <a:pt x="64" y="38"/>
                  <a:pt x="143" y="38"/>
                </a:cubicBezTo>
                <a:cubicBezTo>
                  <a:pt x="150" y="38"/>
                  <a:pt x="156" y="39"/>
                  <a:pt x="162" y="39"/>
                </a:cubicBezTo>
                <a:moveTo>
                  <a:pt x="103" y="319"/>
                </a:moveTo>
                <a:cubicBezTo>
                  <a:pt x="116" y="322"/>
                  <a:pt x="129" y="324"/>
                  <a:pt x="143" y="324"/>
                </a:cubicBezTo>
                <a:cubicBezTo>
                  <a:pt x="222" y="324"/>
                  <a:pt x="286" y="260"/>
                  <a:pt x="286" y="181"/>
                </a:cubicBezTo>
                <a:cubicBezTo>
                  <a:pt x="286" y="175"/>
                  <a:pt x="286" y="169"/>
                  <a:pt x="285" y="164"/>
                </a:cubicBezTo>
                <a:moveTo>
                  <a:pt x="143" y="294"/>
                </a:moveTo>
                <a:cubicBezTo>
                  <a:pt x="102" y="318"/>
                  <a:pt x="102" y="318"/>
                  <a:pt x="102" y="318"/>
                </a:cubicBezTo>
                <a:cubicBezTo>
                  <a:pt x="127" y="358"/>
                  <a:pt x="127" y="358"/>
                  <a:pt x="127" y="358"/>
                </a:cubicBezTo>
                <a:moveTo>
                  <a:pt x="122" y="64"/>
                </a:moveTo>
                <a:cubicBezTo>
                  <a:pt x="163" y="40"/>
                  <a:pt x="163" y="40"/>
                  <a:pt x="163" y="40"/>
                </a:cubicBezTo>
                <a:cubicBezTo>
                  <a:pt x="138" y="0"/>
                  <a:pt x="138" y="0"/>
                  <a:pt x="138" y="0"/>
                </a:cubicBezTo>
                <a:moveTo>
                  <a:pt x="260" y="77"/>
                </a:moveTo>
                <a:cubicBezTo>
                  <a:pt x="201" y="77"/>
                  <a:pt x="201" y="77"/>
                  <a:pt x="201" y="77"/>
                </a:cubicBezTo>
                <a:cubicBezTo>
                  <a:pt x="201" y="135"/>
                  <a:pt x="201" y="135"/>
                  <a:pt x="201" y="135"/>
                </a:cubicBezTo>
                <a:cubicBezTo>
                  <a:pt x="260" y="135"/>
                  <a:pt x="260" y="135"/>
                  <a:pt x="260" y="135"/>
                </a:cubicBezTo>
                <a:lnTo>
                  <a:pt x="260" y="77"/>
                </a:lnTo>
                <a:close/>
                <a:moveTo>
                  <a:pt x="41" y="301"/>
                </a:moveTo>
                <a:cubicBezTo>
                  <a:pt x="64" y="301"/>
                  <a:pt x="83" y="283"/>
                  <a:pt x="83" y="260"/>
                </a:cubicBezTo>
                <a:cubicBezTo>
                  <a:pt x="83" y="237"/>
                  <a:pt x="64" y="219"/>
                  <a:pt x="41" y="219"/>
                </a:cubicBezTo>
                <a:cubicBezTo>
                  <a:pt x="19" y="219"/>
                  <a:pt x="0" y="237"/>
                  <a:pt x="0" y="260"/>
                </a:cubicBezTo>
                <a:cubicBezTo>
                  <a:pt x="0" y="283"/>
                  <a:pt x="19" y="301"/>
                  <a:pt x="41" y="301"/>
                </a:cubicBezTo>
                <a:close/>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29689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C75CD0-EACC-ADD3-8127-5343DFD1D838}"/>
              </a:ext>
              <a:ext uri="{C183D7F6-B498-43B3-948B-1728B52AA6E4}">
                <adec:decorative xmlns:adec="http://schemas.microsoft.com/office/drawing/2017/decorative" val="1"/>
              </a:ext>
            </a:extLst>
          </p:cNvPr>
          <p:cNvSpPr/>
          <p:nvPr/>
        </p:nvSpPr>
        <p:spPr bwMode="auto">
          <a:xfrm>
            <a:off x="9480549" y="338138"/>
            <a:ext cx="2949575"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700B500E-DB95-BB1F-279E-18F3CE62A86A}"/>
              </a:ext>
            </a:extLst>
          </p:cNvPr>
          <p:cNvSpPr txBox="1"/>
          <p:nvPr/>
        </p:nvSpPr>
        <p:spPr>
          <a:xfrm>
            <a:off x="96266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2</a:t>
            </a:r>
          </a:p>
        </p:txBody>
      </p:sp>
      <p:sp>
        <p:nvSpPr>
          <p:cNvPr id="11" name="TextBox 10">
            <a:extLst>
              <a:ext uri="{FF2B5EF4-FFF2-40B4-BE49-F238E27FC236}">
                <a16:creationId xmlns:a16="http://schemas.microsoft.com/office/drawing/2014/main" id="{51134E81-EE31-8A11-3A48-27635FACE857}"/>
              </a:ext>
            </a:extLst>
          </p:cNvPr>
          <p:cNvSpPr txBox="1"/>
          <p:nvPr/>
        </p:nvSpPr>
        <p:spPr>
          <a:xfrm>
            <a:off x="9918219" y="470193"/>
            <a:ext cx="1730855" cy="169277"/>
          </a:xfrm>
          <a:prstGeom prst="rect">
            <a:avLst/>
          </a:prstGeom>
          <a:noFill/>
        </p:spPr>
        <p:txBody>
          <a:bodyPr wrap="square" lIns="0" tIns="0" rIns="0" bIns="0" rtlCol="0" anchor="ctr" anchorCtr="0">
            <a:spAutoFit/>
          </a:bodyPr>
          <a:lstStyle/>
          <a:p>
            <a:r>
              <a:rPr lang="en-US" sz="1100">
                <a:latin typeface="+mj-lt"/>
              </a:rPr>
              <a:t>Extend LOB systems</a:t>
            </a:r>
          </a:p>
        </p:txBody>
      </p:sp>
      <p:sp>
        <p:nvSpPr>
          <p:cNvPr id="7" name="Title 6">
            <a:extLst>
              <a:ext uri="{FF2B5EF4-FFF2-40B4-BE49-F238E27FC236}">
                <a16:creationId xmlns:a16="http://schemas.microsoft.com/office/drawing/2014/main" id="{2C33C250-51E5-E151-76CA-81D5C39DFE53}"/>
              </a:ext>
            </a:extLst>
          </p:cNvPr>
          <p:cNvSpPr>
            <a:spLocks noGrp="1"/>
          </p:cNvSpPr>
          <p:nvPr>
            <p:ph type="title"/>
          </p:nvPr>
        </p:nvSpPr>
        <p:spPr>
          <a:xfrm>
            <a:off x="588263" y="457200"/>
            <a:ext cx="11018520" cy="553998"/>
          </a:xfrm>
        </p:spPr>
        <p:txBody>
          <a:bodyPr/>
          <a:lstStyle/>
          <a:p>
            <a:pPr lvl="0"/>
            <a:r>
              <a:rPr lang="en-US"/>
              <a:t>Agility for core business systems</a:t>
            </a:r>
            <a:endParaRPr lang="en-US" noProof="0"/>
          </a:p>
        </p:txBody>
      </p:sp>
      <p:sp>
        <p:nvSpPr>
          <p:cNvPr id="12" name="Rectangle 11">
            <a:extLst>
              <a:ext uri="{FF2B5EF4-FFF2-40B4-BE49-F238E27FC236}">
                <a16:creationId xmlns:a16="http://schemas.microsoft.com/office/drawing/2014/main" id="{E991C2DC-AB6F-3C02-60C0-0402E6BBF905}"/>
              </a:ext>
              <a:ext uri="{C183D7F6-B498-43B3-948B-1728B52AA6E4}">
                <adec:decorative xmlns:adec="http://schemas.microsoft.com/office/drawing/2017/decorative" val="1"/>
              </a:ext>
            </a:extLst>
          </p:cNvPr>
          <p:cNvSpPr/>
          <p:nvPr/>
        </p:nvSpPr>
        <p:spPr bwMode="auto">
          <a:xfrm>
            <a:off x="582934" y="1440552"/>
            <a:ext cx="3390311" cy="4836568"/>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7AEAD3FB-3AFB-CC5D-395F-805DB0A2434E}"/>
              </a:ext>
              <a:ext uri="{C183D7F6-B498-43B3-948B-1728B52AA6E4}">
                <adec:decorative xmlns:adec="http://schemas.microsoft.com/office/drawing/2017/decorative" val="1"/>
              </a:ext>
            </a:extLst>
          </p:cNvPr>
          <p:cNvSpPr/>
          <p:nvPr/>
        </p:nvSpPr>
        <p:spPr bwMode="auto">
          <a:xfrm rot="5400000">
            <a:off x="2222144" y="-199868"/>
            <a:ext cx="110682" cy="3391521"/>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778557B3-EA26-DEFC-E544-A7807CC93A67}"/>
              </a:ext>
              <a:ext uri="{C183D7F6-B498-43B3-948B-1728B52AA6E4}">
                <adec:decorative xmlns:adec="http://schemas.microsoft.com/office/drawing/2017/decorative" val="1"/>
              </a:ext>
            </a:extLst>
          </p:cNvPr>
          <p:cNvSpPr/>
          <p:nvPr/>
        </p:nvSpPr>
        <p:spPr bwMode="auto">
          <a:xfrm>
            <a:off x="4396539" y="1440552"/>
            <a:ext cx="3390311" cy="4836568"/>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25" name="Rectangle 24">
            <a:extLst>
              <a:ext uri="{FF2B5EF4-FFF2-40B4-BE49-F238E27FC236}">
                <a16:creationId xmlns:a16="http://schemas.microsoft.com/office/drawing/2014/main" id="{F4164B46-A012-1DD7-AE88-A31D0FC60333}"/>
              </a:ext>
              <a:ext uri="{C183D7F6-B498-43B3-948B-1728B52AA6E4}">
                <adec:decorative xmlns:adec="http://schemas.microsoft.com/office/drawing/2017/decorative" val="1"/>
              </a:ext>
            </a:extLst>
          </p:cNvPr>
          <p:cNvSpPr/>
          <p:nvPr/>
        </p:nvSpPr>
        <p:spPr bwMode="auto">
          <a:xfrm rot="5400000">
            <a:off x="6035749" y="-199868"/>
            <a:ext cx="110682" cy="3391521"/>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123D8830-75DE-48E2-614E-FC9B7912DED4}"/>
              </a:ext>
              <a:ext uri="{C183D7F6-B498-43B3-948B-1728B52AA6E4}">
                <adec:decorative xmlns:adec="http://schemas.microsoft.com/office/drawing/2017/decorative" val="1"/>
              </a:ext>
            </a:extLst>
          </p:cNvPr>
          <p:cNvSpPr/>
          <p:nvPr/>
        </p:nvSpPr>
        <p:spPr bwMode="auto">
          <a:xfrm>
            <a:off x="8210144" y="1440552"/>
            <a:ext cx="3390311" cy="4836568"/>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28" name="Rectangle 27">
            <a:extLst>
              <a:ext uri="{FF2B5EF4-FFF2-40B4-BE49-F238E27FC236}">
                <a16:creationId xmlns:a16="http://schemas.microsoft.com/office/drawing/2014/main" id="{EFB6FD6D-68A3-1CFF-F007-85902F25686E}"/>
              </a:ext>
              <a:ext uri="{C183D7F6-B498-43B3-948B-1728B52AA6E4}">
                <adec:decorative xmlns:adec="http://schemas.microsoft.com/office/drawing/2017/decorative" val="1"/>
              </a:ext>
            </a:extLst>
          </p:cNvPr>
          <p:cNvSpPr/>
          <p:nvPr/>
        </p:nvSpPr>
        <p:spPr bwMode="auto">
          <a:xfrm rot="5400000">
            <a:off x="9849354" y="-199868"/>
            <a:ext cx="110682" cy="3391521"/>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2D164B48-AD24-78BB-A64D-AAC68B7BE466}"/>
              </a:ext>
            </a:extLst>
          </p:cNvPr>
          <p:cNvSpPr/>
          <p:nvPr/>
        </p:nvSpPr>
        <p:spPr bwMode="auto">
          <a:xfrm>
            <a:off x="1168237" y="1876754"/>
            <a:ext cx="2219704" cy="28078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b="0" i="0" u="none" strike="noStrike" kern="1200" cap="none" normalizeH="0" baseline="0" noProof="0">
                <a:ln w="3175">
                  <a:noFill/>
                </a:ln>
                <a:solidFill>
                  <a:schemeClr val="accent1"/>
                </a:solidFill>
                <a:effectLst/>
                <a:uLnTx/>
                <a:uFillTx/>
                <a:latin typeface="Segoe UI Semibold"/>
                <a:ea typeface="+mn-ea"/>
                <a:cs typeface="+mn-cs"/>
              </a:rPr>
              <a:t>Power Platform</a:t>
            </a:r>
          </a:p>
        </p:txBody>
      </p:sp>
      <p:sp>
        <p:nvSpPr>
          <p:cNvPr id="103" name="Rectangle 102">
            <a:extLst>
              <a:ext uri="{FF2B5EF4-FFF2-40B4-BE49-F238E27FC236}">
                <a16:creationId xmlns:a16="http://schemas.microsoft.com/office/drawing/2014/main" id="{562A4216-E543-90F1-A286-49DDCD761A8E}"/>
              </a:ext>
            </a:extLst>
          </p:cNvPr>
          <p:cNvSpPr/>
          <p:nvPr/>
        </p:nvSpPr>
        <p:spPr bwMode="auto">
          <a:xfrm>
            <a:off x="990382" y="3058258"/>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algn="ctr" defTabSz="932114" rtl="0" eaLnBrk="1" fontAlgn="base" latinLnBrk="0" hangingPunct="1">
              <a:lnSpc>
                <a:spcPct val="100000"/>
              </a:lnSpc>
              <a:spcBef>
                <a:spcPct val="0"/>
              </a:spcBef>
              <a:spcAft>
                <a:spcPts val="400"/>
              </a:spcAft>
              <a:buClrTx/>
              <a:buSzTx/>
              <a:buFontTx/>
              <a:buNone/>
              <a:tabLst/>
              <a:defRPr/>
            </a:pPr>
            <a:r>
              <a:rPr kumimoji="0" lang="en-US" sz="1400" i="0" u="none" strike="noStrike" kern="0" cap="none" spc="0" normalizeH="0" baseline="0" noProof="0">
                <a:ln>
                  <a:noFill/>
                </a:ln>
                <a:effectLst/>
                <a:uLnTx/>
                <a:uFillTx/>
                <a:latin typeface="+mj-lt"/>
                <a:ea typeface="+mn-ea"/>
                <a:cs typeface="Segoe UI Semibold" panose="020B0502040204020203" pitchFamily="34" charset="0"/>
              </a:rPr>
              <a:t>Power</a:t>
            </a:r>
            <a:br>
              <a:rPr kumimoji="0" lang="en-US" sz="1400" i="0" u="none" strike="noStrike" kern="0" cap="none" spc="0" normalizeH="0" baseline="0" noProof="0">
                <a:ln>
                  <a:noFill/>
                </a:ln>
                <a:effectLst/>
                <a:uLnTx/>
                <a:uFillTx/>
                <a:latin typeface="+mj-lt"/>
                <a:ea typeface="+mn-ea"/>
                <a:cs typeface="Segoe UI Semibold" panose="020B0502040204020203" pitchFamily="34" charset="0"/>
              </a:rPr>
            </a:br>
            <a:r>
              <a:rPr kumimoji="0" lang="en-US" sz="1400" i="0" u="none" strike="noStrike" kern="0" cap="none" spc="0" normalizeH="0" baseline="0" noProof="0">
                <a:ln>
                  <a:noFill/>
                </a:ln>
                <a:effectLst/>
                <a:uLnTx/>
                <a:uFillTx/>
                <a:latin typeface="+mj-lt"/>
                <a:ea typeface="+mn-ea"/>
                <a:cs typeface="Segoe UI Semibold" panose="020B0502040204020203" pitchFamily="34" charset="0"/>
              </a:rPr>
              <a:t>Apps</a:t>
            </a:r>
          </a:p>
        </p:txBody>
      </p:sp>
      <p:sp>
        <p:nvSpPr>
          <p:cNvPr id="136" name="Rectangle 135">
            <a:extLst>
              <a:ext uri="{FF2B5EF4-FFF2-40B4-BE49-F238E27FC236}">
                <a16:creationId xmlns:a16="http://schemas.microsoft.com/office/drawing/2014/main" id="{B9495FD4-CA05-A2C4-5D44-11F1B750DC20}"/>
              </a:ext>
            </a:extLst>
          </p:cNvPr>
          <p:cNvSpPr/>
          <p:nvPr/>
        </p:nvSpPr>
        <p:spPr bwMode="auto">
          <a:xfrm>
            <a:off x="2436427" y="3058258"/>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Power Automate</a:t>
            </a:r>
          </a:p>
        </p:txBody>
      </p:sp>
      <p:sp>
        <p:nvSpPr>
          <p:cNvPr id="239" name="Rectangle 238">
            <a:extLst>
              <a:ext uri="{FF2B5EF4-FFF2-40B4-BE49-F238E27FC236}">
                <a16:creationId xmlns:a16="http://schemas.microsoft.com/office/drawing/2014/main" id="{93E399E0-E969-B2C4-8274-9B219D2DC520}"/>
              </a:ext>
            </a:extLst>
          </p:cNvPr>
          <p:cNvSpPr/>
          <p:nvPr/>
        </p:nvSpPr>
        <p:spPr bwMode="auto">
          <a:xfrm>
            <a:off x="990382" y="4393707"/>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Power Virtual Agents</a:t>
            </a:r>
          </a:p>
        </p:txBody>
      </p:sp>
      <p:sp>
        <p:nvSpPr>
          <p:cNvPr id="237" name="Rectangle 236">
            <a:extLst>
              <a:ext uri="{FF2B5EF4-FFF2-40B4-BE49-F238E27FC236}">
                <a16:creationId xmlns:a16="http://schemas.microsoft.com/office/drawing/2014/main" id="{F2974322-723D-C3B0-D7DB-E49424EC0ECC}"/>
              </a:ext>
            </a:extLst>
          </p:cNvPr>
          <p:cNvSpPr/>
          <p:nvPr/>
        </p:nvSpPr>
        <p:spPr bwMode="auto">
          <a:xfrm>
            <a:off x="2436427" y="4393707"/>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Power</a:t>
            </a:r>
            <a:br>
              <a:rPr lang="en-US" sz="1400" kern="0">
                <a:latin typeface="+mj-lt"/>
                <a:cs typeface="Segoe UI Semibold" panose="020B0502040204020203" pitchFamily="34" charset="0"/>
              </a:rPr>
            </a:br>
            <a:r>
              <a:rPr lang="en-US" sz="1400" kern="0">
                <a:latin typeface="+mj-lt"/>
                <a:cs typeface="Segoe UI Semibold" panose="020B0502040204020203" pitchFamily="34" charset="0"/>
              </a:rPr>
              <a:t>Pages</a:t>
            </a:r>
          </a:p>
        </p:txBody>
      </p:sp>
      <p:sp>
        <p:nvSpPr>
          <p:cNvPr id="244" name="Rectangle 243">
            <a:extLst>
              <a:ext uri="{FF2B5EF4-FFF2-40B4-BE49-F238E27FC236}">
                <a16:creationId xmlns:a16="http://schemas.microsoft.com/office/drawing/2014/main" id="{DFF709BF-3F6F-5FF2-9AF6-230204BB9713}"/>
              </a:ext>
            </a:extLst>
          </p:cNvPr>
          <p:cNvSpPr/>
          <p:nvPr/>
        </p:nvSpPr>
        <p:spPr bwMode="auto">
          <a:xfrm>
            <a:off x="1713404" y="5752941"/>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Power BI</a:t>
            </a:r>
          </a:p>
        </p:txBody>
      </p:sp>
      <p:pic>
        <p:nvPicPr>
          <p:cNvPr id="1140" name="Picture 2">
            <a:extLst>
              <a:ext uri="{FF2B5EF4-FFF2-40B4-BE49-F238E27FC236}">
                <a16:creationId xmlns:a16="http://schemas.microsoft.com/office/drawing/2014/main" id="{E4DB0CD6-5F43-7AEE-8F1A-43CF544A2E04}"/>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18353" y="2482941"/>
            <a:ext cx="473428" cy="473428"/>
          </a:xfrm>
          <a:prstGeom prst="rect">
            <a:avLst/>
          </a:prstGeom>
          <a:noFill/>
          <a:extLst>
            <a:ext uri="{909E8E84-426E-40DD-AFC4-6F175D3DCCD1}">
              <a14:hiddenFill xmlns:a14="http://schemas.microsoft.com/office/drawing/2010/main">
                <a:solidFill>
                  <a:srgbClr val="FFFFFF"/>
                </a:solidFill>
              </a14:hiddenFill>
            </a:ext>
          </a:extLst>
        </p:spPr>
      </p:pic>
      <p:pic>
        <p:nvPicPr>
          <p:cNvPr id="1141" name="Picture 4">
            <a:extLst>
              <a:ext uri="{FF2B5EF4-FFF2-40B4-BE49-F238E27FC236}">
                <a16:creationId xmlns:a16="http://schemas.microsoft.com/office/drawing/2014/main" id="{0D0304D4-7B81-CECB-5ABA-BA87E5F84A0A}"/>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76525" y="2492687"/>
            <a:ext cx="449174" cy="449174"/>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6">
            <a:extLst>
              <a:ext uri="{FF2B5EF4-FFF2-40B4-BE49-F238E27FC236}">
                <a16:creationId xmlns:a16="http://schemas.microsoft.com/office/drawing/2014/main" id="{3C4B0AA6-45B3-B485-0801-E60F01444F8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70918" y="5218269"/>
            <a:ext cx="414342" cy="414342"/>
          </a:xfrm>
          <a:prstGeom prst="rect">
            <a:avLst/>
          </a:prstGeom>
          <a:noFill/>
          <a:extLst>
            <a:ext uri="{909E8E84-426E-40DD-AFC4-6F175D3DCCD1}">
              <a14:hiddenFill xmlns:a14="http://schemas.microsoft.com/office/drawing/2010/main">
                <a:solidFill>
                  <a:srgbClr val="FFFFFF"/>
                </a:solidFill>
              </a14:hiddenFill>
            </a:ext>
          </a:extLst>
        </p:spPr>
      </p:pic>
      <p:pic>
        <p:nvPicPr>
          <p:cNvPr id="1143" name="Picture 10">
            <a:extLst>
              <a:ext uri="{FF2B5EF4-FFF2-40B4-BE49-F238E27FC236}">
                <a16:creationId xmlns:a16="http://schemas.microsoft.com/office/drawing/2014/main" id="{E60AAAA9-F07B-8BD3-8624-37E1BCE566DD}"/>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55550" y="3872381"/>
            <a:ext cx="399036" cy="399032"/>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143">
            <a:extLst>
              <a:ext uri="{FF2B5EF4-FFF2-40B4-BE49-F238E27FC236}">
                <a16:creationId xmlns:a16="http://schemas.microsoft.com/office/drawing/2014/main" id="{5F69392C-ECC1-DBEA-F96C-B1F6252EF6A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749802" y="3815848"/>
            <a:ext cx="502620" cy="473750"/>
          </a:xfrm>
          <a:prstGeom prst="rect">
            <a:avLst/>
          </a:prstGeom>
        </p:spPr>
      </p:pic>
      <p:sp>
        <p:nvSpPr>
          <p:cNvPr id="9" name="Rectangle 8">
            <a:extLst>
              <a:ext uri="{FF2B5EF4-FFF2-40B4-BE49-F238E27FC236}">
                <a16:creationId xmlns:a16="http://schemas.microsoft.com/office/drawing/2014/main" id="{80DFDDB1-5C1F-1AE2-A621-332064CA8DA1}"/>
              </a:ext>
            </a:extLst>
          </p:cNvPr>
          <p:cNvSpPr/>
          <p:nvPr/>
        </p:nvSpPr>
        <p:spPr bwMode="auto">
          <a:xfrm>
            <a:off x="4981842" y="1876754"/>
            <a:ext cx="2219704" cy="28078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lang="en-US">
                <a:ln w="3175">
                  <a:noFill/>
                </a:ln>
                <a:solidFill>
                  <a:schemeClr val="accent1"/>
                </a:solidFill>
                <a:latin typeface="Segoe UI Semibold"/>
              </a:rPr>
              <a:t>Core systems</a:t>
            </a:r>
            <a:endParaRPr kumimoji="0" lang="en-US" b="0" i="0" u="none" strike="noStrike" kern="1200" cap="none" normalizeH="0" baseline="0" noProof="0">
              <a:ln w="3175">
                <a:noFill/>
              </a:ln>
              <a:solidFill>
                <a:schemeClr val="accent1"/>
              </a:solidFill>
              <a:effectLst/>
              <a:uLnTx/>
              <a:uFillTx/>
              <a:latin typeface="Segoe UI Semibold"/>
              <a:ea typeface="+mn-ea"/>
              <a:cs typeface="+mn-cs"/>
            </a:endParaRPr>
          </a:p>
        </p:txBody>
      </p:sp>
      <p:sp>
        <p:nvSpPr>
          <p:cNvPr id="43" name="Rectangle 42">
            <a:extLst>
              <a:ext uri="{FF2B5EF4-FFF2-40B4-BE49-F238E27FC236}">
                <a16:creationId xmlns:a16="http://schemas.microsoft.com/office/drawing/2014/main" id="{90F999C0-D846-0BCE-680C-AACB3B428170}"/>
              </a:ext>
            </a:extLst>
          </p:cNvPr>
          <p:cNvSpPr/>
          <p:nvPr/>
        </p:nvSpPr>
        <p:spPr bwMode="auto">
          <a:xfrm>
            <a:off x="4803987" y="3058258"/>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SAP</a:t>
            </a:r>
          </a:p>
        </p:txBody>
      </p:sp>
      <p:sp>
        <p:nvSpPr>
          <p:cNvPr id="41" name="Rectangle 40">
            <a:extLst>
              <a:ext uri="{FF2B5EF4-FFF2-40B4-BE49-F238E27FC236}">
                <a16:creationId xmlns:a16="http://schemas.microsoft.com/office/drawing/2014/main" id="{E5F28BF4-63AF-AB3D-8437-8EA389E80913}"/>
              </a:ext>
            </a:extLst>
          </p:cNvPr>
          <p:cNvSpPr/>
          <p:nvPr/>
        </p:nvSpPr>
        <p:spPr bwMode="auto">
          <a:xfrm>
            <a:off x="6250032" y="3058258"/>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Salesforce</a:t>
            </a:r>
          </a:p>
        </p:txBody>
      </p:sp>
      <p:sp>
        <p:nvSpPr>
          <p:cNvPr id="47" name="Rectangle 46">
            <a:extLst>
              <a:ext uri="{FF2B5EF4-FFF2-40B4-BE49-F238E27FC236}">
                <a16:creationId xmlns:a16="http://schemas.microsoft.com/office/drawing/2014/main" id="{266747AD-D1B4-F12D-3C32-534E48FF2EFC}"/>
              </a:ext>
            </a:extLst>
          </p:cNvPr>
          <p:cNvSpPr/>
          <p:nvPr/>
        </p:nvSpPr>
        <p:spPr bwMode="auto">
          <a:xfrm>
            <a:off x="4803987"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Workday</a:t>
            </a:r>
          </a:p>
        </p:txBody>
      </p:sp>
      <p:sp>
        <p:nvSpPr>
          <p:cNvPr id="45" name="Rectangle 44">
            <a:extLst>
              <a:ext uri="{FF2B5EF4-FFF2-40B4-BE49-F238E27FC236}">
                <a16:creationId xmlns:a16="http://schemas.microsoft.com/office/drawing/2014/main" id="{C18C5870-E72C-017A-0E68-EE9340D5E3FD}"/>
              </a:ext>
            </a:extLst>
          </p:cNvPr>
          <p:cNvSpPr/>
          <p:nvPr/>
        </p:nvSpPr>
        <p:spPr bwMode="auto">
          <a:xfrm>
            <a:off x="6250032"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Oracle</a:t>
            </a:r>
          </a:p>
        </p:txBody>
      </p:sp>
      <p:sp>
        <p:nvSpPr>
          <p:cNvPr id="49" name="Rectangle 48">
            <a:extLst>
              <a:ext uri="{FF2B5EF4-FFF2-40B4-BE49-F238E27FC236}">
                <a16:creationId xmlns:a16="http://schemas.microsoft.com/office/drawing/2014/main" id="{D8D347E1-5808-AE22-0864-661228DC45FD}"/>
              </a:ext>
            </a:extLst>
          </p:cNvPr>
          <p:cNvSpPr/>
          <p:nvPr/>
        </p:nvSpPr>
        <p:spPr bwMode="auto">
          <a:xfrm>
            <a:off x="5527009" y="5752941"/>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Dynamics 365</a:t>
            </a:r>
          </a:p>
        </p:txBody>
      </p:sp>
      <p:pic>
        <p:nvPicPr>
          <p:cNvPr id="18" name="Picture 4">
            <a:extLst>
              <a:ext uri="{FF2B5EF4-FFF2-40B4-BE49-F238E27FC236}">
                <a16:creationId xmlns:a16="http://schemas.microsoft.com/office/drawing/2014/main" id="{6718C84E-686F-032E-D0A0-E88ED07126F4}"/>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bwMode="auto">
          <a:xfrm>
            <a:off x="5075287" y="2572194"/>
            <a:ext cx="586770" cy="290160"/>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5592DBFF-7A9D-01C3-E510-27E9B0E8CEE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82629" y="5202892"/>
            <a:ext cx="418130" cy="418130"/>
          </a:xfrm>
          <a:prstGeom prst="rect">
            <a:avLst/>
          </a:prstGeom>
        </p:spPr>
      </p:pic>
      <p:pic>
        <p:nvPicPr>
          <p:cNvPr id="21" name="Picture 6">
            <a:extLst>
              <a:ext uri="{FF2B5EF4-FFF2-40B4-BE49-F238E27FC236}">
                <a16:creationId xmlns:a16="http://schemas.microsoft.com/office/drawing/2014/main" id="{F04F1C5F-2487-115C-04D7-EA5FEA102849}"/>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45779" y="2509746"/>
            <a:ext cx="737876" cy="4150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9EF85A6-AA87-9FC4-7A72-1E8E183F4DD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bwMode="auto">
          <a:xfrm>
            <a:off x="5159607" y="3843658"/>
            <a:ext cx="418130" cy="418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2A1A0CD-6B18-9D84-97E8-CC11F79E8284}"/>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298540" y="3762375"/>
            <a:ext cx="1032354" cy="58069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3FFC94E-2A99-5C23-CEBB-E18BFC6AB735}"/>
              </a:ext>
            </a:extLst>
          </p:cNvPr>
          <p:cNvSpPr/>
          <p:nvPr/>
        </p:nvSpPr>
        <p:spPr bwMode="auto">
          <a:xfrm>
            <a:off x="8282855" y="1876754"/>
            <a:ext cx="3244889" cy="28078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lang="en-US">
                <a:ln w="3175">
                  <a:noFill/>
                </a:ln>
                <a:solidFill>
                  <a:schemeClr val="accent1"/>
                </a:solidFill>
                <a:latin typeface="Segoe UI Semibold"/>
              </a:rPr>
              <a:t>Build, connect, and extend</a:t>
            </a:r>
            <a:endParaRPr kumimoji="0" lang="en-US" b="0" i="0" u="none" strike="noStrike" kern="1200" cap="none" normalizeH="0" baseline="0" noProof="0">
              <a:ln w="3175">
                <a:noFill/>
              </a:ln>
              <a:solidFill>
                <a:schemeClr val="accent1"/>
              </a:solidFill>
              <a:effectLst/>
              <a:uLnTx/>
              <a:uFillTx/>
              <a:latin typeface="Segoe UI Semibold"/>
              <a:ea typeface="+mn-ea"/>
              <a:cs typeface="+mn-cs"/>
            </a:endParaRPr>
          </a:p>
        </p:txBody>
      </p:sp>
      <p:sp>
        <p:nvSpPr>
          <p:cNvPr id="64" name="Rectangle 63">
            <a:extLst>
              <a:ext uri="{FF2B5EF4-FFF2-40B4-BE49-F238E27FC236}">
                <a16:creationId xmlns:a16="http://schemas.microsoft.com/office/drawing/2014/main" id="{FA5DA8DA-E475-04F2-69CF-EFE058E332A9}"/>
              </a:ext>
            </a:extLst>
          </p:cNvPr>
          <p:cNvSpPr/>
          <p:nvPr/>
        </p:nvSpPr>
        <p:spPr bwMode="auto">
          <a:xfrm>
            <a:off x="8616988" y="3058258"/>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Data connectors</a:t>
            </a:r>
          </a:p>
        </p:txBody>
      </p:sp>
      <p:sp>
        <p:nvSpPr>
          <p:cNvPr id="62" name="Rectangle 61">
            <a:extLst>
              <a:ext uri="{FF2B5EF4-FFF2-40B4-BE49-F238E27FC236}">
                <a16:creationId xmlns:a16="http://schemas.microsoft.com/office/drawing/2014/main" id="{E5E7DDC8-86F7-C8BA-24F9-80953F9A6AF4}"/>
              </a:ext>
            </a:extLst>
          </p:cNvPr>
          <p:cNvSpPr/>
          <p:nvPr/>
        </p:nvSpPr>
        <p:spPr bwMode="auto">
          <a:xfrm>
            <a:off x="10063033" y="3058258"/>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Dataverse</a:t>
            </a:r>
          </a:p>
        </p:txBody>
      </p:sp>
      <p:sp>
        <p:nvSpPr>
          <p:cNvPr id="68" name="Rectangle 67">
            <a:extLst>
              <a:ext uri="{FF2B5EF4-FFF2-40B4-BE49-F238E27FC236}">
                <a16:creationId xmlns:a16="http://schemas.microsoft.com/office/drawing/2014/main" id="{8629BC0C-D281-EC74-DF12-A7EC028B858D}"/>
              </a:ext>
            </a:extLst>
          </p:cNvPr>
          <p:cNvSpPr/>
          <p:nvPr/>
        </p:nvSpPr>
        <p:spPr bwMode="auto">
          <a:xfrm>
            <a:off x="8616988"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AI Builder</a:t>
            </a:r>
          </a:p>
        </p:txBody>
      </p:sp>
      <p:sp>
        <p:nvSpPr>
          <p:cNvPr id="66" name="Rectangle 65">
            <a:extLst>
              <a:ext uri="{FF2B5EF4-FFF2-40B4-BE49-F238E27FC236}">
                <a16:creationId xmlns:a16="http://schemas.microsoft.com/office/drawing/2014/main" id="{0252CD2E-3F56-FD24-BDB1-8FA76F849CFA}"/>
              </a:ext>
            </a:extLst>
          </p:cNvPr>
          <p:cNvSpPr/>
          <p:nvPr/>
        </p:nvSpPr>
        <p:spPr bwMode="auto">
          <a:xfrm>
            <a:off x="10063033"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Power </a:t>
            </a:r>
            <a:r>
              <a:rPr lang="en-US" sz="1400" kern="0" err="1">
                <a:latin typeface="+mj-lt"/>
                <a:cs typeface="Segoe UI Semibold" panose="020B0502040204020203" pitchFamily="34" charset="0"/>
              </a:rPr>
              <a:t>Fx</a:t>
            </a:r>
            <a:endParaRPr lang="en-US" sz="1400" kern="0">
              <a:latin typeface="+mj-lt"/>
              <a:cs typeface="Segoe UI Semibold" panose="020B0502040204020203" pitchFamily="34" charset="0"/>
            </a:endParaRPr>
          </a:p>
        </p:txBody>
      </p:sp>
      <p:pic>
        <p:nvPicPr>
          <p:cNvPr id="1155" name="Picture 1154">
            <a:extLst>
              <a:ext uri="{FF2B5EF4-FFF2-40B4-BE49-F238E27FC236}">
                <a16:creationId xmlns:a16="http://schemas.microsoft.com/office/drawing/2014/main" id="{19FD3CF7-0F73-5284-1029-C5B858A61433}"/>
              </a:ext>
              <a:ext uri="{C183D7F6-B498-43B3-948B-1728B52AA6E4}">
                <adec:decorative xmlns:adec="http://schemas.microsoft.com/office/drawing/2017/decorative" val="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9664" b="92437" l="1563" r="98047">
                        <a14:foregroundMark x1="6250" y1="50840" x2="6250" y2="50840"/>
                        <a14:foregroundMark x1="1563" y1="61345" x2="1563" y2="61345"/>
                        <a14:foregroundMark x1="16797" y1="91176" x2="16797" y2="91176"/>
                        <a14:foregroundMark x1="58594" y1="84874" x2="58594" y2="84874"/>
                        <a14:foregroundMark x1="88281" y1="74370" x2="88281" y2="74370"/>
                        <a14:foregroundMark x1="90234" y1="44958" x2="90234" y2="44958"/>
                        <a14:foregroundMark x1="89844" y1="26050" x2="89844" y2="26050"/>
                        <a14:foregroundMark x1="92188" y1="47479" x2="92188" y2="47479"/>
                        <a14:foregroundMark x1="56641" y1="92857" x2="56641" y2="92857"/>
                        <a14:foregroundMark x1="98047" y1="40756" x2="98047" y2="40756"/>
                      </a14:backgroundRemoval>
                    </a14:imgEffect>
                  </a14:imgLayer>
                </a14:imgProps>
              </a:ext>
            </a:extLst>
          </a:blip>
          <a:srcRect t="5863" b="1"/>
          <a:stretch/>
        </p:blipFill>
        <p:spPr>
          <a:xfrm>
            <a:off x="10371979" y="2493461"/>
            <a:ext cx="511478" cy="447628"/>
          </a:xfrm>
          <a:prstGeom prst="rect">
            <a:avLst/>
          </a:prstGeom>
        </p:spPr>
      </p:pic>
      <p:pic>
        <p:nvPicPr>
          <p:cNvPr id="61" name="Picture 60">
            <a:extLst>
              <a:ext uri="{FF2B5EF4-FFF2-40B4-BE49-F238E27FC236}">
                <a16:creationId xmlns:a16="http://schemas.microsoft.com/office/drawing/2014/main" id="{15B9C833-3503-A24C-571E-ECC7B3EE3482}"/>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48012" y="2483613"/>
            <a:ext cx="467322" cy="467322"/>
          </a:xfrm>
          <a:prstGeom prst="rect">
            <a:avLst/>
          </a:prstGeom>
        </p:spPr>
      </p:pic>
      <p:pic>
        <p:nvPicPr>
          <p:cNvPr id="57" name="Graphic 45">
            <a:extLst>
              <a:ext uri="{FF2B5EF4-FFF2-40B4-BE49-F238E27FC236}">
                <a16:creationId xmlns:a16="http://schemas.microsoft.com/office/drawing/2014/main" id="{D6279E1F-64BD-7F1E-AE49-29AE718F0909}"/>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948011" y="3819063"/>
            <a:ext cx="467324" cy="467320"/>
          </a:xfrm>
          <a:prstGeom prst="rect">
            <a:avLst/>
          </a:prstGeom>
          <a:effectLst/>
        </p:spPr>
      </p:pic>
      <p:pic>
        <p:nvPicPr>
          <p:cNvPr id="59" name="Graphic 1">
            <a:extLst>
              <a:ext uri="{FF2B5EF4-FFF2-40B4-BE49-F238E27FC236}">
                <a16:creationId xmlns:a16="http://schemas.microsoft.com/office/drawing/2014/main" id="{A32A1BA3-1BE8-DDDD-20F3-7333EE7F22F9}"/>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10394057" y="3819063"/>
            <a:ext cx="467322" cy="467322"/>
          </a:xfrm>
          <a:prstGeom prst="rect">
            <a:avLst/>
          </a:prstGeom>
          <a:noFill/>
          <a:ln>
            <a:noFill/>
          </a:ln>
        </p:spPr>
      </p:pic>
    </p:spTree>
    <p:extLst>
      <p:ext uri="{BB962C8B-B14F-4D97-AF65-F5344CB8AC3E}">
        <p14:creationId xmlns:p14="http://schemas.microsoft.com/office/powerpoint/2010/main" val="179549443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3">
            <a:extLst>
              <a:ext uri="{FF2B5EF4-FFF2-40B4-BE49-F238E27FC236}">
                <a16:creationId xmlns:a16="http://schemas.microsoft.com/office/drawing/2014/main" id="{FA9256B4-918F-4BA5-9EDF-977A2C13D426}"/>
              </a:ext>
            </a:extLst>
          </p:cNvPr>
          <p:cNvSpPr>
            <a:spLocks noGrp="1"/>
          </p:cNvSpPr>
          <p:nvPr>
            <p:ph type="title"/>
          </p:nvPr>
        </p:nvSpPr>
        <p:spPr>
          <a:xfrm>
            <a:off x="588963" y="457200"/>
            <a:ext cx="10434637" cy="1107996"/>
          </a:xfrm>
        </p:spPr>
        <p:txBody>
          <a:bodyPr/>
          <a:lstStyle/>
          <a:p>
            <a:r>
              <a:rPr lang="en-US" dirty="0"/>
              <a:t>Your customers need help navigating the demand for digital transformation </a:t>
            </a:r>
          </a:p>
        </p:txBody>
      </p:sp>
      <p:sp>
        <p:nvSpPr>
          <p:cNvPr id="57" name="Rectangle 56">
            <a:extLst>
              <a:ext uri="{FF2B5EF4-FFF2-40B4-BE49-F238E27FC236}">
                <a16:creationId xmlns:a16="http://schemas.microsoft.com/office/drawing/2014/main" id="{E199F3E2-3347-2B0A-6CA9-1AD538274834}"/>
              </a:ext>
              <a:ext uri="{C183D7F6-B498-43B3-948B-1728B52AA6E4}">
                <adec:decorative xmlns:adec="http://schemas.microsoft.com/office/drawing/2017/decorative" val="1"/>
              </a:ext>
            </a:extLst>
          </p:cNvPr>
          <p:cNvSpPr/>
          <p:nvPr/>
        </p:nvSpPr>
        <p:spPr bwMode="auto">
          <a:xfrm>
            <a:off x="6243509" y="4181083"/>
            <a:ext cx="5362833" cy="182880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Rectangle 62">
            <a:extLst>
              <a:ext uri="{FF2B5EF4-FFF2-40B4-BE49-F238E27FC236}">
                <a16:creationId xmlns:a16="http://schemas.microsoft.com/office/drawing/2014/main" id="{20CB7C9C-420F-1BA6-4A35-B6D1D99B610F}"/>
              </a:ext>
              <a:ext uri="{C183D7F6-B498-43B3-948B-1728B52AA6E4}">
                <adec:decorative xmlns:adec="http://schemas.microsoft.com/office/drawing/2017/decorative" val="1"/>
              </a:ext>
            </a:extLst>
          </p:cNvPr>
          <p:cNvSpPr/>
          <p:nvPr/>
        </p:nvSpPr>
        <p:spPr bwMode="auto">
          <a:xfrm>
            <a:off x="6243509" y="4181083"/>
            <a:ext cx="110682" cy="1828800"/>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Rectangle 74">
            <a:extLst>
              <a:ext uri="{FF2B5EF4-FFF2-40B4-BE49-F238E27FC236}">
                <a16:creationId xmlns:a16="http://schemas.microsoft.com/office/drawing/2014/main" id="{DA2398D8-AE7F-1F09-5930-00B5E7FC03A2}"/>
              </a:ext>
              <a:ext uri="{C183D7F6-B498-43B3-948B-1728B52AA6E4}">
                <adec:decorative xmlns:adec="http://schemas.microsoft.com/office/drawing/2017/decorative" val="1"/>
              </a:ext>
            </a:extLst>
          </p:cNvPr>
          <p:cNvSpPr/>
          <p:nvPr/>
        </p:nvSpPr>
        <p:spPr bwMode="auto">
          <a:xfrm>
            <a:off x="9286064" y="4181083"/>
            <a:ext cx="2320719" cy="1828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65F073DD-6A9A-E00D-7603-73C0663167EC}"/>
              </a:ext>
              <a:ext uri="{C183D7F6-B498-43B3-948B-1728B52AA6E4}">
                <adec:decorative xmlns:adec="http://schemas.microsoft.com/office/drawing/2017/decorative" val="1"/>
              </a:ext>
            </a:extLst>
          </p:cNvPr>
          <p:cNvGrpSpPr/>
          <p:nvPr/>
        </p:nvGrpSpPr>
        <p:grpSpPr>
          <a:xfrm>
            <a:off x="6243509" y="2032227"/>
            <a:ext cx="5365879" cy="1828800"/>
            <a:chOff x="6243509" y="2032227"/>
            <a:chExt cx="5365879" cy="1828800"/>
          </a:xfrm>
        </p:grpSpPr>
        <p:sp>
          <p:nvSpPr>
            <p:cNvPr id="53" name="Rectangle 52">
              <a:extLst>
                <a:ext uri="{FF2B5EF4-FFF2-40B4-BE49-F238E27FC236}">
                  <a16:creationId xmlns:a16="http://schemas.microsoft.com/office/drawing/2014/main" id="{ADAD7C3B-3349-3931-9D88-9C103F7D18AE}"/>
                </a:ext>
              </a:extLst>
            </p:cNvPr>
            <p:cNvSpPr/>
            <p:nvPr/>
          </p:nvSpPr>
          <p:spPr bwMode="auto">
            <a:xfrm>
              <a:off x="6243509" y="2032227"/>
              <a:ext cx="5365879" cy="182880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61">
              <a:extLst>
                <a:ext uri="{FF2B5EF4-FFF2-40B4-BE49-F238E27FC236}">
                  <a16:creationId xmlns:a16="http://schemas.microsoft.com/office/drawing/2014/main" id="{055E32D0-2455-82C6-9F31-3806B00DA65D}"/>
                </a:ext>
              </a:extLst>
            </p:cNvPr>
            <p:cNvSpPr/>
            <p:nvPr/>
          </p:nvSpPr>
          <p:spPr bwMode="auto">
            <a:xfrm>
              <a:off x="6243509" y="2032227"/>
              <a:ext cx="110682" cy="1828800"/>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ectangle 40">
              <a:extLst>
                <a:ext uri="{FF2B5EF4-FFF2-40B4-BE49-F238E27FC236}">
                  <a16:creationId xmlns:a16="http://schemas.microsoft.com/office/drawing/2014/main" id="{55CBD95B-612C-CEEC-5EC3-4234ACD4D9FC}"/>
                </a:ext>
              </a:extLst>
            </p:cNvPr>
            <p:cNvSpPr/>
            <p:nvPr/>
          </p:nvSpPr>
          <p:spPr bwMode="auto">
            <a:xfrm>
              <a:off x="9286064" y="2032227"/>
              <a:ext cx="2320719" cy="1828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5" name="Rectangle 54">
            <a:extLst>
              <a:ext uri="{FF2B5EF4-FFF2-40B4-BE49-F238E27FC236}">
                <a16:creationId xmlns:a16="http://schemas.microsoft.com/office/drawing/2014/main" id="{1A64F6FB-A3AA-C8DF-92B9-5AE24C132BD6}"/>
              </a:ext>
              <a:ext uri="{C183D7F6-B498-43B3-948B-1728B52AA6E4}">
                <adec:decorative xmlns:adec="http://schemas.microsoft.com/office/drawing/2017/decorative" val="1"/>
              </a:ext>
            </a:extLst>
          </p:cNvPr>
          <p:cNvSpPr/>
          <p:nvPr/>
        </p:nvSpPr>
        <p:spPr bwMode="auto">
          <a:xfrm>
            <a:off x="585658" y="4181083"/>
            <a:ext cx="5363274" cy="182880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Rectangle 60">
            <a:extLst>
              <a:ext uri="{FF2B5EF4-FFF2-40B4-BE49-F238E27FC236}">
                <a16:creationId xmlns:a16="http://schemas.microsoft.com/office/drawing/2014/main" id="{90DD5EE6-AFEC-F015-73DE-9B313CBE8FE8}"/>
              </a:ext>
              <a:ext uri="{C183D7F6-B498-43B3-948B-1728B52AA6E4}">
                <adec:decorative xmlns:adec="http://schemas.microsoft.com/office/drawing/2017/decorative" val="1"/>
              </a:ext>
            </a:extLst>
          </p:cNvPr>
          <p:cNvSpPr/>
          <p:nvPr/>
        </p:nvSpPr>
        <p:spPr bwMode="auto">
          <a:xfrm>
            <a:off x="585658" y="4181083"/>
            <a:ext cx="110682" cy="1828800"/>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ectangle 65">
            <a:extLst>
              <a:ext uri="{FF2B5EF4-FFF2-40B4-BE49-F238E27FC236}">
                <a16:creationId xmlns:a16="http://schemas.microsoft.com/office/drawing/2014/main" id="{36138467-57CE-7507-A123-850E62EAA7CC}"/>
              </a:ext>
              <a:ext uri="{C183D7F6-B498-43B3-948B-1728B52AA6E4}">
                <adec:decorative xmlns:adec="http://schemas.microsoft.com/office/drawing/2017/decorative" val="1"/>
              </a:ext>
            </a:extLst>
          </p:cNvPr>
          <p:cNvSpPr/>
          <p:nvPr/>
        </p:nvSpPr>
        <p:spPr bwMode="auto">
          <a:xfrm>
            <a:off x="3628213" y="4181083"/>
            <a:ext cx="2320719" cy="1828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 name="Group 1">
            <a:extLst>
              <a:ext uri="{FF2B5EF4-FFF2-40B4-BE49-F238E27FC236}">
                <a16:creationId xmlns:a16="http://schemas.microsoft.com/office/drawing/2014/main" id="{D1D1DFC6-32FA-0332-2037-7757EF5404F5}"/>
              </a:ext>
              <a:ext uri="{C183D7F6-B498-43B3-948B-1728B52AA6E4}">
                <adec:decorative xmlns:adec="http://schemas.microsoft.com/office/drawing/2017/decorative" val="1"/>
              </a:ext>
            </a:extLst>
          </p:cNvPr>
          <p:cNvGrpSpPr/>
          <p:nvPr/>
        </p:nvGrpSpPr>
        <p:grpSpPr>
          <a:xfrm>
            <a:off x="585658" y="2032227"/>
            <a:ext cx="5365880" cy="1828800"/>
            <a:chOff x="585658" y="2032227"/>
            <a:chExt cx="5365880" cy="1828800"/>
          </a:xfrm>
        </p:grpSpPr>
        <p:sp>
          <p:nvSpPr>
            <p:cNvPr id="51" name="Rectangle 50">
              <a:extLst>
                <a:ext uri="{FF2B5EF4-FFF2-40B4-BE49-F238E27FC236}">
                  <a16:creationId xmlns:a16="http://schemas.microsoft.com/office/drawing/2014/main" id="{D680456A-FE69-2B2F-87FD-B17EB6EFEF9E}"/>
                </a:ext>
              </a:extLst>
            </p:cNvPr>
            <p:cNvSpPr/>
            <p:nvPr/>
          </p:nvSpPr>
          <p:spPr bwMode="auto">
            <a:xfrm>
              <a:off x="585658" y="2032227"/>
              <a:ext cx="5365880" cy="182880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Rectangle 59">
              <a:extLst>
                <a:ext uri="{FF2B5EF4-FFF2-40B4-BE49-F238E27FC236}">
                  <a16:creationId xmlns:a16="http://schemas.microsoft.com/office/drawing/2014/main" id="{CB8CFBCF-1B36-8550-8DEE-82FF80A08997}"/>
                </a:ext>
              </a:extLst>
            </p:cNvPr>
            <p:cNvSpPr/>
            <p:nvPr/>
          </p:nvSpPr>
          <p:spPr bwMode="auto">
            <a:xfrm>
              <a:off x="585658" y="2032227"/>
              <a:ext cx="110682" cy="1828800"/>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A5EC1370-E2FC-EC76-E44E-888C667AE28A}"/>
                </a:ext>
              </a:extLst>
            </p:cNvPr>
            <p:cNvSpPr/>
            <p:nvPr/>
          </p:nvSpPr>
          <p:spPr bwMode="auto">
            <a:xfrm>
              <a:off x="3628213" y="2032227"/>
              <a:ext cx="2320719" cy="1828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2" name="TextBox 51">
            <a:extLst>
              <a:ext uri="{FF2B5EF4-FFF2-40B4-BE49-F238E27FC236}">
                <a16:creationId xmlns:a16="http://schemas.microsoft.com/office/drawing/2014/main" id="{024F6BAE-89F9-0271-FC63-5DC5D63F89E9}"/>
              </a:ext>
            </a:extLst>
          </p:cNvPr>
          <p:cNvSpPr txBox="1"/>
          <p:nvPr/>
        </p:nvSpPr>
        <p:spPr>
          <a:xfrm>
            <a:off x="863874" y="2156359"/>
            <a:ext cx="1163589" cy="83099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rPr>
              <a:t>Surge in demand for apps</a:t>
            </a:r>
          </a:p>
        </p:txBody>
      </p:sp>
      <p:sp>
        <p:nvSpPr>
          <p:cNvPr id="72" name="TextBox 71">
            <a:extLst>
              <a:ext uri="{FF2B5EF4-FFF2-40B4-BE49-F238E27FC236}">
                <a16:creationId xmlns:a16="http://schemas.microsoft.com/office/drawing/2014/main" id="{D61C6FF5-1A18-43ED-10AF-3959E4ABB755}"/>
              </a:ext>
            </a:extLst>
          </p:cNvPr>
          <p:cNvSpPr txBox="1"/>
          <p:nvPr/>
        </p:nvSpPr>
        <p:spPr>
          <a:xfrm>
            <a:off x="3900208" y="2156359"/>
            <a:ext cx="1828800" cy="800219"/>
          </a:xfrm>
          <a:prstGeom prst="rect">
            <a:avLst/>
          </a:prstGeom>
          <a:noFill/>
        </p:spPr>
        <p:txBody>
          <a:bodyPr wrap="square" lIns="0" tIns="0" rIns="0" bIns="0" rtlCol="0" anchor="t">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lang="en-US" sz="2800" kern="0">
                <a:ln w="3175">
                  <a:noFill/>
                </a:ln>
                <a:solidFill>
                  <a:srgbClr val="0A1B45"/>
                </a:solidFill>
                <a:latin typeface="Segoe UI Semibold"/>
                <a:cs typeface="Segoe UI"/>
              </a:rPr>
              <a:t>750 million</a:t>
            </a:r>
          </a:p>
          <a:p>
            <a:pPr marL="0" marR="0" lvl="0" indent="0" defTabSz="914400" rtl="0" eaLnBrk="1" fontAlgn="auto" latinLnBrk="0" hangingPunct="1">
              <a:lnSpc>
                <a:spcPct val="100000"/>
              </a:lnSpc>
              <a:spcBef>
                <a:spcPts val="0"/>
              </a:spcBef>
              <a:spcAft>
                <a:spcPts val="300"/>
              </a:spcAft>
              <a:buClrTx/>
              <a:buSzTx/>
              <a:buFontTx/>
              <a:buNone/>
              <a:tabLst/>
              <a:defRPr/>
            </a:pPr>
            <a:r>
              <a:rPr lang="en-US" sz="1200">
                <a:solidFill>
                  <a:srgbClr val="000000"/>
                </a:solidFill>
                <a:latin typeface="Segoe UI"/>
                <a:ea typeface="Segoe UI" panose="020B0502040204020203" pitchFamily="34" charset="0"/>
                <a:cs typeface="Segoe UI"/>
              </a:rPr>
              <a:t>new</a:t>
            </a:r>
            <a:r>
              <a:rPr kumimoji="0" lang="en-US" sz="12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rPr>
              <a:t> apps need to</a:t>
            </a:r>
            <a:br>
              <a:rPr lang="en-US" sz="1200" b="0" i="0" u="none" strike="noStrike" kern="1200" cap="none" spc="0" normalizeH="0" baseline="0" noProof="0">
                <a:ln>
                  <a:noFill/>
                </a:ln>
                <a:effectLst/>
                <a:uLnTx/>
                <a:uFillTx/>
                <a:latin typeface="Segoe UI" panose="020B0502040204020203" pitchFamily="34" charset="0"/>
                <a:ea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rPr>
              <a:t>be built by 2025</a:t>
            </a:r>
            <a:endParaRPr lang="en-US" sz="1200" b="0" i="0" u="none" strike="noStrike" kern="1200" cap="none" spc="0" normalizeH="0" baseline="0" noProof="0">
              <a:ln>
                <a:noFill/>
              </a:ln>
              <a:solidFill>
                <a:srgbClr val="000000"/>
              </a:solidFill>
              <a:effectLst/>
              <a:uLnTx/>
              <a:uFillTx/>
              <a:latin typeface="Segoe UI"/>
              <a:ea typeface="Segoe UI" panose="020B0502040204020203" pitchFamily="34" charset="0"/>
              <a:cs typeface="Segoe UI"/>
            </a:endParaRPr>
          </a:p>
        </p:txBody>
      </p:sp>
      <p:pic>
        <p:nvPicPr>
          <p:cNvPr id="48" name="Picture 47">
            <a:extLst>
              <a:ext uri="{FF2B5EF4-FFF2-40B4-BE49-F238E27FC236}">
                <a16:creationId xmlns:a16="http://schemas.microsoft.com/office/drawing/2014/main" id="{5EB27579-C2EE-0E1A-E606-B5BED6048F4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9226" r="5088"/>
          <a:stretch/>
        </p:blipFill>
        <p:spPr>
          <a:xfrm>
            <a:off x="2179638" y="2023372"/>
            <a:ext cx="1540285" cy="1846510"/>
          </a:xfrm>
          <a:prstGeom prst="rect">
            <a:avLst/>
          </a:prstGeom>
        </p:spPr>
      </p:pic>
      <p:sp>
        <p:nvSpPr>
          <p:cNvPr id="54" name="TextBox 53">
            <a:extLst>
              <a:ext uri="{FF2B5EF4-FFF2-40B4-BE49-F238E27FC236}">
                <a16:creationId xmlns:a16="http://schemas.microsoft.com/office/drawing/2014/main" id="{46FB185E-0358-ADA9-013B-8F93EF319EBB}"/>
              </a:ext>
            </a:extLst>
          </p:cNvPr>
          <p:cNvSpPr txBox="1"/>
          <p:nvPr/>
        </p:nvSpPr>
        <p:spPr>
          <a:xfrm>
            <a:off x="6521725" y="2156359"/>
            <a:ext cx="1163589" cy="83099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rPr>
              <a:t>Serious </a:t>
            </a:r>
            <a:r>
              <a:rPr lang="en-US">
                <a:solidFill>
                  <a:srgbClr val="000000"/>
                </a:solidFill>
                <a:latin typeface="Segoe UI Semibold"/>
                <a:ea typeface="Calibri" panose="020F0502020204030204" pitchFamily="34" charset="0"/>
                <a:cs typeface="Arial" panose="020B0604020202020204" pitchFamily="34" charset="0"/>
              </a:rPr>
              <a:t>developer shortage </a:t>
            </a:r>
            <a:endParaRPr kumimoji="0" lang="en-US"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3CF09AE-E6F1-0463-B82C-34B5397AA4A3}"/>
              </a:ext>
            </a:extLst>
          </p:cNvPr>
          <p:cNvSpPr txBox="1"/>
          <p:nvPr/>
        </p:nvSpPr>
        <p:spPr>
          <a:xfrm>
            <a:off x="9557356" y="2156359"/>
            <a:ext cx="1828800" cy="1023357"/>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0" cap="none" spc="0" normalizeH="0" baseline="0" noProof="0">
                <a:ln w="3175">
                  <a:noFill/>
                </a:ln>
                <a:solidFill>
                  <a:srgbClr val="0A1B45"/>
                </a:solidFill>
                <a:effectLst/>
                <a:uLnTx/>
                <a:uFillTx/>
                <a:latin typeface="Segoe UI Semibold"/>
                <a:ea typeface="+mn-ea"/>
                <a:cs typeface="Segoe UI"/>
              </a:rPr>
              <a:t>4 million</a:t>
            </a:r>
          </a:p>
          <a:p>
            <a:pPr>
              <a:spcAft>
                <a:spcPts val="300"/>
              </a:spcAft>
              <a:defRPr/>
            </a:pPr>
            <a:r>
              <a:rPr lang="en-US" sz="1200">
                <a:solidFill>
                  <a:srgbClr val="000000"/>
                </a:solidFill>
                <a:latin typeface="Segoe UI"/>
                <a:cs typeface="Segoe UI"/>
              </a:rPr>
              <a:t>developer shortfall to meet the projected number of apps </a:t>
            </a:r>
            <a:endParaRPr kumimoji="0" lang="en-US" sz="1200" b="0" i="0" u="none" strike="noStrike" kern="1200" cap="none" spc="0" normalizeH="0" baseline="30000" noProof="0">
              <a:ln>
                <a:noFill/>
              </a:ln>
              <a:solidFill>
                <a:srgbClr val="000000"/>
              </a:solidFill>
              <a:effectLst/>
              <a:uLnTx/>
              <a:uFillTx/>
              <a:latin typeface="Segoe UI" panose="020B0502040204020203" pitchFamily="34" charset="0"/>
              <a:ea typeface="+mn-ea"/>
              <a:cs typeface="+mn-cs"/>
            </a:endParaRPr>
          </a:p>
        </p:txBody>
      </p:sp>
      <p:pic>
        <p:nvPicPr>
          <p:cNvPr id="38" name="Picture 37">
            <a:extLst>
              <a:ext uri="{FF2B5EF4-FFF2-40B4-BE49-F238E27FC236}">
                <a16:creationId xmlns:a16="http://schemas.microsoft.com/office/drawing/2014/main" id="{C15E71A6-562C-5590-8626-84F9B3EE1EB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270" r="40458"/>
          <a:stretch/>
        </p:blipFill>
        <p:spPr>
          <a:xfrm>
            <a:off x="7837488" y="2017713"/>
            <a:ext cx="1540286" cy="1857828"/>
          </a:xfrm>
          <a:prstGeom prst="rect">
            <a:avLst/>
          </a:prstGeom>
        </p:spPr>
      </p:pic>
      <p:sp>
        <p:nvSpPr>
          <p:cNvPr id="56" name="TextBox 55">
            <a:extLst>
              <a:ext uri="{FF2B5EF4-FFF2-40B4-BE49-F238E27FC236}">
                <a16:creationId xmlns:a16="http://schemas.microsoft.com/office/drawing/2014/main" id="{AA5C1861-BEA0-70BB-E434-E71C9AAC3FE6}"/>
              </a:ext>
            </a:extLst>
          </p:cNvPr>
          <p:cNvSpPr txBox="1"/>
          <p:nvPr/>
        </p:nvSpPr>
        <p:spPr>
          <a:xfrm>
            <a:off x="863874" y="4313017"/>
            <a:ext cx="1223709" cy="83099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Segoe UI Semibold"/>
                <a:ea typeface="Calibri" panose="020F0502020204030204" pitchFamily="34" charset="0"/>
                <a:cs typeface="Arial" panose="020B0604020202020204" pitchFamily="34" charset="0"/>
              </a:rPr>
              <a:t>Businesses want to automate</a:t>
            </a:r>
          </a:p>
        </p:txBody>
      </p:sp>
      <p:sp>
        <p:nvSpPr>
          <p:cNvPr id="68" name="TextBox 67">
            <a:extLst>
              <a:ext uri="{FF2B5EF4-FFF2-40B4-BE49-F238E27FC236}">
                <a16:creationId xmlns:a16="http://schemas.microsoft.com/office/drawing/2014/main" id="{6D4325FC-ED23-9E47-E0BC-983C8728C8FD}"/>
              </a:ext>
            </a:extLst>
          </p:cNvPr>
          <p:cNvSpPr txBox="1"/>
          <p:nvPr/>
        </p:nvSpPr>
        <p:spPr>
          <a:xfrm>
            <a:off x="3900208" y="4256792"/>
            <a:ext cx="1438085" cy="102335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lang="en-US" sz="2800" kern="0">
                <a:ln w="3175">
                  <a:noFill/>
                </a:ln>
                <a:solidFill>
                  <a:srgbClr val="0A1B45"/>
                </a:solidFill>
                <a:latin typeface="Segoe UI Semibold"/>
                <a:cs typeface="Segoe UI"/>
              </a:rPr>
              <a:t>5</a:t>
            </a:r>
            <a:r>
              <a:rPr kumimoji="0" lang="en-US" sz="2800" b="0" i="0" u="none" strike="noStrike" kern="0" cap="none" spc="0" normalizeH="0" baseline="0" noProof="0">
                <a:ln w="3175">
                  <a:noFill/>
                </a:ln>
                <a:solidFill>
                  <a:srgbClr val="0A1B45"/>
                </a:solidFill>
                <a:effectLst/>
                <a:uLnTx/>
                <a:uFillTx/>
                <a:latin typeface="Segoe UI Semibold"/>
                <a:ea typeface="+mn-ea"/>
                <a:cs typeface="Segoe UI"/>
              </a:rPr>
              <a:t>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mn-cs"/>
              </a:rPr>
              <a:t>of digital work can be automated with current tech</a:t>
            </a:r>
          </a:p>
        </p:txBody>
      </p:sp>
      <p:pic>
        <p:nvPicPr>
          <p:cNvPr id="3" name="Picture 2">
            <a:extLst>
              <a:ext uri="{FF2B5EF4-FFF2-40B4-BE49-F238E27FC236}">
                <a16:creationId xmlns:a16="http://schemas.microsoft.com/office/drawing/2014/main" id="{F1DA1031-CF91-31DE-3798-7A184207FCF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6096" b="13954"/>
          <a:stretch/>
        </p:blipFill>
        <p:spPr>
          <a:xfrm>
            <a:off x="2179638" y="4175730"/>
            <a:ext cx="1540285" cy="1847189"/>
          </a:xfrm>
          <a:prstGeom prst="rect">
            <a:avLst/>
          </a:prstGeom>
        </p:spPr>
      </p:pic>
      <p:sp>
        <p:nvSpPr>
          <p:cNvPr id="59" name="TextBox 58">
            <a:extLst>
              <a:ext uri="{FF2B5EF4-FFF2-40B4-BE49-F238E27FC236}">
                <a16:creationId xmlns:a16="http://schemas.microsoft.com/office/drawing/2014/main" id="{DCC80221-C2F5-93CE-8AD3-F60A6C4988CF}"/>
              </a:ext>
            </a:extLst>
          </p:cNvPr>
          <p:cNvSpPr txBox="1"/>
          <p:nvPr/>
        </p:nvSpPr>
        <p:spPr>
          <a:xfrm>
            <a:off x="6521725" y="4313017"/>
            <a:ext cx="1169990" cy="83099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a:solidFill>
                  <a:srgbClr val="000000"/>
                </a:solidFill>
                <a:latin typeface="Segoe UI Semibold"/>
                <a:ea typeface="Calibri" panose="020F0502020204030204" pitchFamily="34" charset="0"/>
                <a:cs typeface="Arial" panose="020B0604020202020204" pitchFamily="34" charset="0"/>
              </a:rPr>
              <a:t>Hiring dev talent is hard</a:t>
            </a:r>
            <a:endParaRPr kumimoji="0" lang="en-US" b="0" i="0" u="none" strike="noStrike" kern="1200" cap="none" spc="0" normalizeH="0" baseline="0" noProof="0">
              <a:ln>
                <a:noFill/>
              </a:ln>
              <a:solidFill>
                <a:srgbClr val="000000"/>
              </a:solidFill>
              <a:effectLst/>
              <a:uLnTx/>
              <a:uFillTx/>
              <a:latin typeface="Segoe UI Semibold"/>
              <a:ea typeface="Calibri" panose="020F050202020403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29CACE3C-19C2-D34C-08D4-86BE83809051}"/>
              </a:ext>
            </a:extLst>
          </p:cNvPr>
          <p:cNvSpPr txBox="1"/>
          <p:nvPr/>
        </p:nvSpPr>
        <p:spPr>
          <a:xfrm>
            <a:off x="9577658" y="4309169"/>
            <a:ext cx="1283414" cy="102335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0" cap="none" spc="0" normalizeH="0" baseline="0" noProof="0">
                <a:ln w="3175">
                  <a:noFill/>
                </a:ln>
                <a:solidFill>
                  <a:srgbClr val="0A1B45"/>
                </a:solidFill>
                <a:effectLst/>
                <a:uLnTx/>
                <a:uFillTx/>
                <a:latin typeface="Segoe UI Semibold"/>
                <a:ea typeface="+mn-ea"/>
                <a:cs typeface="Segoe UI"/>
              </a:rPr>
              <a:t>86%</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mn-cs"/>
              </a:rPr>
              <a:t>of companies struggle to hire tech talent</a:t>
            </a:r>
          </a:p>
        </p:txBody>
      </p:sp>
      <p:pic>
        <p:nvPicPr>
          <p:cNvPr id="47" name="Picture 46">
            <a:extLst>
              <a:ext uri="{FF2B5EF4-FFF2-40B4-BE49-F238E27FC236}">
                <a16:creationId xmlns:a16="http://schemas.microsoft.com/office/drawing/2014/main" id="{29A3FC6C-3ADD-6A96-7903-7B991CD8A54E}"/>
              </a:ext>
              <a:ext uri="{C183D7F6-B498-43B3-948B-1728B52AA6E4}">
                <adec:decorative xmlns:adec="http://schemas.microsoft.com/office/drawing/2017/decorative" val="1"/>
              </a:ext>
            </a:extLst>
          </p:cNvPr>
          <p:cNvPicPr>
            <a:picLocks noChangeArrowheads="1"/>
          </p:cNvPicPr>
          <p:nvPr/>
        </p:nvPicPr>
        <p:blipFill rotWithShape="1">
          <a:blip r:embed="rId6">
            <a:extLst>
              <a:ext uri="{28A0092B-C50C-407E-A947-70E740481C1C}">
                <a14:useLocalDpi xmlns:a14="http://schemas.microsoft.com/office/drawing/2010/main" val="0"/>
              </a:ext>
            </a:extLst>
          </a:blip>
          <a:srcRect l="5580" r="57540"/>
          <a:stretch/>
        </p:blipFill>
        <p:spPr bwMode="auto">
          <a:xfrm>
            <a:off x="7837489" y="4175731"/>
            <a:ext cx="1540285" cy="1839505"/>
          </a:xfrm>
          <a:custGeom>
            <a:avLst/>
            <a:gdLst>
              <a:gd name="connsiteX0" fmla="*/ 0 w 2249551"/>
              <a:gd name="connsiteY0" fmla="*/ 0 h 3424902"/>
              <a:gd name="connsiteX1" fmla="*/ 2249551 w 2249551"/>
              <a:gd name="connsiteY1" fmla="*/ 0 h 3424902"/>
              <a:gd name="connsiteX2" fmla="*/ 2249551 w 2249551"/>
              <a:gd name="connsiteY2" fmla="*/ 3424902 h 3424902"/>
              <a:gd name="connsiteX3" fmla="*/ 0 w 2249551"/>
              <a:gd name="connsiteY3" fmla="*/ 3424902 h 3424902"/>
            </a:gdLst>
            <a:ahLst/>
            <a:cxnLst>
              <a:cxn ang="0">
                <a:pos x="connsiteX0" y="connsiteY0"/>
              </a:cxn>
              <a:cxn ang="0">
                <a:pos x="connsiteX1" y="connsiteY1"/>
              </a:cxn>
              <a:cxn ang="0">
                <a:pos x="connsiteX2" y="connsiteY2"/>
              </a:cxn>
              <a:cxn ang="0">
                <a:pos x="connsiteX3" y="connsiteY3"/>
              </a:cxn>
            </a:cxnLst>
            <a:rect l="l" t="t" r="r" b="b"/>
            <a:pathLst>
              <a:path w="2249551" h="3424902">
                <a:moveTo>
                  <a:pt x="0" y="0"/>
                </a:moveTo>
                <a:lnTo>
                  <a:pt x="2249551" y="0"/>
                </a:lnTo>
                <a:lnTo>
                  <a:pt x="2249551" y="3424902"/>
                </a:lnTo>
                <a:lnTo>
                  <a:pt x="0" y="3424902"/>
                </a:lnTo>
                <a:close/>
              </a:path>
            </a:pathLst>
          </a:custGeom>
          <a:gradFill>
            <a:gsLst>
              <a:gs pos="0">
                <a:srgbClr val="50E6FF"/>
              </a:gs>
              <a:gs pos="100000">
                <a:srgbClr val="D59DFF"/>
              </a:gs>
            </a:gsLst>
            <a:lin ang="2400000" scaled="0"/>
          </a:gradFill>
          <a:ln>
            <a:noFill/>
            <a:headEnd type="none" w="med" len="med"/>
            <a:tailEnd type="none" w="med" len="med"/>
          </a:ln>
          <a:effectLst>
            <a:outerShdw blurRad="254000" dist="63500" dir="3300000" algn="ctr" rotWithShape="0">
              <a:srgbClr val="000000">
                <a:alpha val="20000"/>
              </a:srgbClr>
            </a:outerShdw>
          </a:effectLst>
        </p:spPr>
      </p:pic>
      <p:sp>
        <p:nvSpPr>
          <p:cNvPr id="64" name="TextBox 63">
            <a:extLst>
              <a:ext uri="{FF2B5EF4-FFF2-40B4-BE49-F238E27FC236}">
                <a16:creationId xmlns:a16="http://schemas.microsoft.com/office/drawing/2014/main" id="{B056780A-49ED-A1C3-B4C0-1DAF18E40D2D}"/>
              </a:ext>
            </a:extLst>
          </p:cNvPr>
          <p:cNvSpPr txBox="1"/>
          <p:nvPr/>
        </p:nvSpPr>
        <p:spPr>
          <a:xfrm>
            <a:off x="585658" y="6345308"/>
            <a:ext cx="4862642" cy="246221"/>
          </a:xfrm>
          <a:prstGeom prst="rect">
            <a:avLst/>
          </a:prstGeom>
          <a:noFill/>
        </p:spPr>
        <p:txBody>
          <a:bodyPr wrap="square" lIns="0" tIns="0" rIns="0" bIns="0" rtlCol="0" anchor="b" anchorCtr="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800" b="0" i="0" u="none" strike="noStrike" kern="1200" cap="none" spc="0" normalizeH="0" baseline="0" noProof="0" dirty="0">
                <a:ln>
                  <a:noFill/>
                </a:ln>
                <a:solidFill>
                  <a:schemeClr val="bg1">
                    <a:lumMod val="65000"/>
                  </a:schemeClr>
                </a:solidFill>
                <a:effectLst/>
                <a:uLnTx/>
                <a:uFillTx/>
                <a:latin typeface="Segoe UI"/>
                <a:ea typeface="+mn-ea"/>
                <a:cs typeface="+mn-cs"/>
              </a:rPr>
              <a:t>Sources: DORA, Black Duck, ISC, IDC, Forrester, </a:t>
            </a:r>
            <a:r>
              <a:rPr kumimoji="0" lang="en-US" sz="800" b="0" i="0" u="none" strike="noStrike" kern="1200" cap="none" spc="0" normalizeH="0" baseline="0" noProof="0" dirty="0" err="1">
                <a:ln>
                  <a:noFill/>
                </a:ln>
                <a:solidFill>
                  <a:schemeClr val="bg1">
                    <a:lumMod val="65000"/>
                  </a:schemeClr>
                </a:solidFill>
                <a:effectLst/>
                <a:uLnTx/>
                <a:uFillTx/>
                <a:latin typeface="Segoe UI"/>
                <a:ea typeface="+mn-ea"/>
                <a:cs typeface="+mn-cs"/>
              </a:rPr>
              <a:t>AppAnnie</a:t>
            </a:r>
            <a:r>
              <a:rPr kumimoji="0" lang="en-US" sz="800" b="0" i="0" u="none" strike="noStrike" kern="1200" cap="none" spc="0" normalizeH="0" baseline="0" noProof="0" dirty="0">
                <a:ln>
                  <a:noFill/>
                </a:ln>
                <a:solidFill>
                  <a:schemeClr val="bg1">
                    <a:lumMod val="65000"/>
                  </a:schemeClr>
                </a:solidFill>
                <a:effectLst/>
                <a:uLnTx/>
                <a:uFillTx/>
                <a:latin typeface="Segoe UI"/>
                <a:ea typeface="+mn-ea"/>
                <a:cs typeface="+mn-cs"/>
              </a:rPr>
              <a:t>, Microsoft, IDG: Big Data Survey, McKinsey</a:t>
            </a:r>
            <a:r>
              <a:rPr lang="en-US" sz="800" dirty="0">
                <a:solidFill>
                  <a:schemeClr val="bg1">
                    <a:lumMod val="65000"/>
                  </a:schemeClr>
                </a:solidFill>
                <a:latin typeface="Segoe UI"/>
              </a:rPr>
              <a:t>, Quantifying the Worldwide Shortage of Full-Time Developers (idc.com)</a:t>
            </a:r>
          </a:p>
        </p:txBody>
      </p:sp>
    </p:spTree>
    <p:extLst>
      <p:ext uri="{BB962C8B-B14F-4D97-AF65-F5344CB8AC3E}">
        <p14:creationId xmlns:p14="http://schemas.microsoft.com/office/powerpoint/2010/main" val="1379486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B186938-B55F-291F-E870-6A5CFB94AD90}"/>
              </a:ext>
              <a:ext uri="{C183D7F6-B498-43B3-948B-1728B52AA6E4}">
                <adec:decorative xmlns:adec="http://schemas.microsoft.com/office/drawing/2017/decorative" val="1"/>
              </a:ext>
            </a:extLst>
          </p:cNvPr>
          <p:cNvSpPr/>
          <p:nvPr/>
        </p:nvSpPr>
        <p:spPr bwMode="auto">
          <a:xfrm>
            <a:off x="9480549" y="338138"/>
            <a:ext cx="2949575"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F76120BB-F6C2-0923-7141-277F84AB6DF9}"/>
              </a:ext>
            </a:extLst>
          </p:cNvPr>
          <p:cNvSpPr txBox="1"/>
          <p:nvPr/>
        </p:nvSpPr>
        <p:spPr>
          <a:xfrm>
            <a:off x="96266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2</a:t>
            </a:r>
          </a:p>
        </p:txBody>
      </p:sp>
      <p:sp>
        <p:nvSpPr>
          <p:cNvPr id="13" name="TextBox 12">
            <a:extLst>
              <a:ext uri="{FF2B5EF4-FFF2-40B4-BE49-F238E27FC236}">
                <a16:creationId xmlns:a16="http://schemas.microsoft.com/office/drawing/2014/main" id="{1911A379-B986-F04F-5847-AEA0EEA0E7C9}"/>
              </a:ext>
            </a:extLst>
          </p:cNvPr>
          <p:cNvSpPr txBox="1"/>
          <p:nvPr/>
        </p:nvSpPr>
        <p:spPr>
          <a:xfrm>
            <a:off x="9918219" y="470193"/>
            <a:ext cx="1730855" cy="169277"/>
          </a:xfrm>
          <a:prstGeom prst="rect">
            <a:avLst/>
          </a:prstGeom>
          <a:noFill/>
        </p:spPr>
        <p:txBody>
          <a:bodyPr wrap="square" lIns="0" tIns="0" rIns="0" bIns="0" rtlCol="0" anchor="ctr" anchorCtr="0">
            <a:spAutoFit/>
          </a:bodyPr>
          <a:lstStyle/>
          <a:p>
            <a:r>
              <a:rPr lang="en-US" sz="1100">
                <a:latin typeface="+mj-lt"/>
              </a:rPr>
              <a:t>Extend </a:t>
            </a:r>
            <a:r>
              <a:rPr lang="en-US" sz="1100" err="1">
                <a:latin typeface="+mj-lt"/>
              </a:rPr>
              <a:t>LoB</a:t>
            </a:r>
            <a:r>
              <a:rPr lang="en-US" sz="1100">
                <a:latin typeface="+mj-lt"/>
              </a:rPr>
              <a:t> systems</a:t>
            </a:r>
          </a:p>
        </p:txBody>
      </p:sp>
      <p:sp>
        <p:nvSpPr>
          <p:cNvPr id="18" name="Title 17">
            <a:extLst>
              <a:ext uri="{FF2B5EF4-FFF2-40B4-BE49-F238E27FC236}">
                <a16:creationId xmlns:a16="http://schemas.microsoft.com/office/drawing/2014/main" id="{7E2EF9CE-89EA-2EAF-97CB-8E2448FEA643}"/>
              </a:ext>
            </a:extLst>
          </p:cNvPr>
          <p:cNvSpPr>
            <a:spLocks noGrp="1"/>
          </p:cNvSpPr>
          <p:nvPr>
            <p:ph type="title"/>
          </p:nvPr>
        </p:nvSpPr>
        <p:spPr>
          <a:xfrm>
            <a:off x="588263" y="457200"/>
            <a:ext cx="11018520" cy="553998"/>
          </a:xfrm>
        </p:spPr>
        <p:txBody>
          <a:bodyPr/>
          <a:lstStyle/>
          <a:p>
            <a:r>
              <a:rPr lang="en-US"/>
              <a:t>Extend </a:t>
            </a:r>
            <a:r>
              <a:rPr lang="en-US" err="1"/>
              <a:t>LoB</a:t>
            </a:r>
            <a:r>
              <a:rPr lang="en-US"/>
              <a:t> systems with Power Platform</a:t>
            </a:r>
          </a:p>
        </p:txBody>
      </p:sp>
      <p:grpSp>
        <p:nvGrpSpPr>
          <p:cNvPr id="16" name="Group 15">
            <a:extLst>
              <a:ext uri="{FF2B5EF4-FFF2-40B4-BE49-F238E27FC236}">
                <a16:creationId xmlns:a16="http://schemas.microsoft.com/office/drawing/2014/main" id="{EAD25A7B-DD5E-0E10-B59E-1E7C5F3F80B9}"/>
              </a:ext>
              <a:ext uri="{C183D7F6-B498-43B3-948B-1728B52AA6E4}">
                <adec:decorative xmlns:adec="http://schemas.microsoft.com/office/drawing/2017/decorative" val="1"/>
              </a:ext>
            </a:extLst>
          </p:cNvPr>
          <p:cNvGrpSpPr/>
          <p:nvPr/>
        </p:nvGrpSpPr>
        <p:grpSpPr>
          <a:xfrm>
            <a:off x="585658" y="1436688"/>
            <a:ext cx="11023730" cy="4832350"/>
            <a:chOff x="585658" y="1846263"/>
            <a:chExt cx="11023730" cy="4087368"/>
          </a:xfrm>
        </p:grpSpPr>
        <p:sp>
          <p:nvSpPr>
            <p:cNvPr id="10" name="Rectangle 9">
              <a:extLst>
                <a:ext uri="{FF2B5EF4-FFF2-40B4-BE49-F238E27FC236}">
                  <a16:creationId xmlns:a16="http://schemas.microsoft.com/office/drawing/2014/main" id="{2FC2A0E7-E886-50F2-7916-A85DB68496EF}"/>
                </a:ext>
              </a:extLst>
            </p:cNvPr>
            <p:cNvSpPr/>
            <p:nvPr/>
          </p:nvSpPr>
          <p:spPr bwMode="auto">
            <a:xfrm>
              <a:off x="585658" y="1846263"/>
              <a:ext cx="11023730" cy="4083143"/>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15" name="Rectangle 14">
              <a:extLst>
                <a:ext uri="{FF2B5EF4-FFF2-40B4-BE49-F238E27FC236}">
                  <a16:creationId xmlns:a16="http://schemas.microsoft.com/office/drawing/2014/main" id="{A24B8386-B784-3A1B-722B-8FFA9C58FE7D}"/>
                </a:ext>
              </a:extLst>
            </p:cNvPr>
            <p:cNvSpPr/>
            <p:nvPr/>
          </p:nvSpPr>
          <p:spPr bwMode="auto">
            <a:xfrm>
              <a:off x="585658" y="1846263"/>
              <a:ext cx="110682" cy="4087368"/>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extBox 1">
            <a:extLst>
              <a:ext uri="{FF2B5EF4-FFF2-40B4-BE49-F238E27FC236}">
                <a16:creationId xmlns:a16="http://schemas.microsoft.com/office/drawing/2014/main" id="{D302F3EB-EC96-898D-5628-EAE0FB65F437}"/>
              </a:ext>
            </a:extLst>
          </p:cNvPr>
          <p:cNvSpPr txBox="1"/>
          <p:nvPr/>
        </p:nvSpPr>
        <p:spPr>
          <a:xfrm>
            <a:off x="2103438" y="1818593"/>
            <a:ext cx="8928688" cy="443198"/>
          </a:xfrm>
          <a:prstGeom prst="rect">
            <a:avLst/>
          </a:prstGeom>
          <a:noFill/>
        </p:spPr>
        <p:txBody>
          <a:bodyPr wrap="square" lIns="0" tIns="0" rIns="0" bIns="0" anchor="ctr" anchorCtr="0">
            <a:spAutoFit/>
          </a:bodyPr>
          <a:lstStyle/>
          <a:p>
            <a:pPr defTabSz="932472" fontAlgn="base">
              <a:lnSpc>
                <a:spcPct val="90000"/>
              </a:lnSpc>
              <a:spcBef>
                <a:spcPct val="0"/>
              </a:spcBef>
              <a:spcAft>
                <a:spcPts val="600"/>
              </a:spcAft>
              <a:defRPr/>
            </a:pPr>
            <a:r>
              <a:rPr kumimoji="0" lang="en-US" sz="1600" b="0" i="0" u="none" strike="noStrike" kern="1200" cap="none" spc="0" normalizeH="0" baseline="0" noProof="0">
                <a:ln>
                  <a:noFill/>
                </a:ln>
                <a:effectLst/>
                <a:uLnTx/>
                <a:uFillTx/>
                <a:latin typeface="Segoe UI Semibold"/>
                <a:ea typeface="DengXian"/>
                <a:cs typeface="Segoe UI Light"/>
              </a:rPr>
              <a:t>Build</a:t>
            </a:r>
            <a:r>
              <a:rPr kumimoji="0" lang="en-US" sz="1600" b="0" i="0" u="none" strike="noStrike" kern="1200" cap="none" spc="0" normalizeH="0" baseline="0" noProof="0">
                <a:ln>
                  <a:noFill/>
                </a:ln>
                <a:effectLst/>
                <a:uLnTx/>
                <a:uFillTx/>
                <a:latin typeface="Segoe UI Light"/>
                <a:ea typeface="DengXian"/>
                <a:cs typeface="Segoe UI Light"/>
              </a:rPr>
              <a:t> </a:t>
            </a:r>
            <a:r>
              <a:rPr kumimoji="0" lang="en-US" sz="1600" b="0" i="0" u="none" strike="noStrike" kern="1200" cap="none" spc="0" normalizeH="0" baseline="0" noProof="0">
                <a:ln>
                  <a:noFill/>
                </a:ln>
                <a:effectLst/>
                <a:uLnTx/>
                <a:uFillTx/>
                <a:latin typeface="Segoe UI"/>
                <a:ea typeface="+mn-ea"/>
                <a:cs typeface="Segoe UI Semibold"/>
              </a:rPr>
              <a:t>low-code apps, workflows</a:t>
            </a:r>
            <a:r>
              <a:rPr lang="en-US" sz="1600">
                <a:latin typeface="Segoe UI"/>
                <a:cs typeface="Segoe UI Semibold"/>
              </a:rPr>
              <a:t>, external</a:t>
            </a:r>
            <a:r>
              <a:rPr kumimoji="0" lang="en-US" sz="1600" b="0" i="0" u="none" strike="noStrike" kern="1200" cap="none" spc="0" normalizeH="0" baseline="0" noProof="0">
                <a:ln>
                  <a:noFill/>
                </a:ln>
                <a:effectLst/>
                <a:uLnTx/>
                <a:uFillTx/>
                <a:latin typeface="Segoe UI"/>
                <a:ea typeface="+mn-ea"/>
                <a:cs typeface="Segoe UI Semibold"/>
              </a:rPr>
              <a:t> </a:t>
            </a:r>
            <a:r>
              <a:rPr lang="en-US" sz="1600">
                <a:latin typeface="Segoe UI"/>
                <a:cs typeface="Segoe UI Semibold"/>
              </a:rPr>
              <a:t>websites, chatbots, </a:t>
            </a:r>
            <a:r>
              <a:rPr kumimoji="0" lang="en-US" sz="1600" b="0" i="0" u="none" strike="noStrike" kern="1200" cap="none" spc="0" normalizeH="0" baseline="0" noProof="0">
                <a:ln>
                  <a:noFill/>
                </a:ln>
                <a:effectLst/>
                <a:uLnTx/>
                <a:uFillTx/>
                <a:latin typeface="Segoe UI"/>
                <a:ea typeface="+mn-ea"/>
                <a:cs typeface="Segoe UI Semibold"/>
              </a:rPr>
              <a:t>and dashboards to deliver simple, modern, and powerful experiences across your data and processes on any device.</a:t>
            </a:r>
          </a:p>
        </p:txBody>
      </p:sp>
      <p:sp>
        <p:nvSpPr>
          <p:cNvPr id="6" name="TextBox 5">
            <a:extLst>
              <a:ext uri="{FF2B5EF4-FFF2-40B4-BE49-F238E27FC236}">
                <a16:creationId xmlns:a16="http://schemas.microsoft.com/office/drawing/2014/main" id="{1D6FEA9F-2C15-2028-2F97-F3A8FE390076}"/>
              </a:ext>
            </a:extLst>
          </p:cNvPr>
          <p:cNvSpPr txBox="1"/>
          <p:nvPr/>
        </p:nvSpPr>
        <p:spPr>
          <a:xfrm>
            <a:off x="2103438" y="3025601"/>
            <a:ext cx="8928688" cy="443198"/>
          </a:xfrm>
          <a:prstGeom prst="rect">
            <a:avLst/>
          </a:prstGeom>
          <a:noFill/>
        </p:spPr>
        <p:txBody>
          <a:bodyPr wrap="square" lIns="0" tIns="0" rIns="0" bIns="0" anchor="ctr" anchorCtr="0">
            <a:spAutoFit/>
          </a:bodyPr>
          <a:lstStyle/>
          <a:p>
            <a:pPr marL="0" marR="0" lvl="0" indent="0"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Semibold"/>
                <a:ea typeface="DengXian" panose="02010600030101010101" pitchFamily="2" charset="-122"/>
                <a:cs typeface="Segoe UI Light" panose="020B0502040204020203" pitchFamily="34" charset="0"/>
              </a:rPr>
              <a:t>Automate</a:t>
            </a:r>
            <a:r>
              <a:rPr kumimoji="0" lang="en-US" sz="1600" b="0" i="0" u="none" strike="noStrike" kern="1200" cap="none" spc="0" normalizeH="0" baseline="0" noProof="0">
                <a:ln>
                  <a:noFill/>
                </a:ln>
                <a:effectLst/>
                <a:uLnTx/>
                <a:uFillTx/>
                <a:latin typeface="Segoe UI Light" panose="020B0502040204020203" pitchFamily="34" charset="0"/>
                <a:ea typeface="DengXian" panose="02010600030101010101" pitchFamily="2" charset="-122"/>
                <a:cs typeface="Segoe UI Light" panose="020B0502040204020203" pitchFamily="34" charset="0"/>
              </a:rPr>
              <a:t> </a:t>
            </a:r>
            <a:r>
              <a:rPr kumimoji="0" lang="en-US" sz="1600" b="0" i="0" u="none" strike="noStrike" kern="1200" cap="none" spc="0" normalizeH="0" baseline="0" noProof="0">
                <a:ln>
                  <a:noFill/>
                </a:ln>
                <a:effectLst/>
                <a:uLnTx/>
                <a:uFillTx/>
                <a:latin typeface="Segoe UI"/>
                <a:ea typeface="+mn-ea"/>
                <a:cs typeface="Segoe UI Semibold" panose="020B0702040204020203" pitchFamily="34" charset="0"/>
              </a:rPr>
              <a:t>processes that span your key line of business systems without the need for complex code using digital and robotic process automation.</a:t>
            </a:r>
          </a:p>
        </p:txBody>
      </p:sp>
      <p:sp>
        <p:nvSpPr>
          <p:cNvPr id="8" name="TextBox 7">
            <a:extLst>
              <a:ext uri="{FF2B5EF4-FFF2-40B4-BE49-F238E27FC236}">
                <a16:creationId xmlns:a16="http://schemas.microsoft.com/office/drawing/2014/main" id="{ED0958EF-D5A3-46B9-C1DA-6DE3C690A768}"/>
              </a:ext>
            </a:extLst>
          </p:cNvPr>
          <p:cNvSpPr txBox="1"/>
          <p:nvPr/>
        </p:nvSpPr>
        <p:spPr>
          <a:xfrm>
            <a:off x="2103437" y="4231368"/>
            <a:ext cx="8928688" cy="443198"/>
          </a:xfrm>
          <a:prstGeom prst="rect">
            <a:avLst/>
          </a:prstGeom>
          <a:noFill/>
        </p:spPr>
        <p:txBody>
          <a:bodyPr wrap="square" lIns="0" tIns="0" rIns="0" bIns="0" anchor="ctr" anchorCtr="0">
            <a:spAutoFit/>
          </a:bodyPr>
          <a:lstStyle/>
          <a:p>
            <a:pPr marL="0" marR="0" lvl="0" indent="0"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Semibold"/>
                <a:ea typeface="DengXian" panose="02010600030101010101" pitchFamily="2" charset="-122"/>
                <a:cs typeface="Segoe UI Light" panose="020B0502040204020203" pitchFamily="34" charset="0"/>
              </a:rPr>
              <a:t>Empower </a:t>
            </a:r>
            <a:r>
              <a:rPr kumimoji="0" lang="en-US" sz="1600" b="0" i="0" u="none" strike="noStrike" kern="1200" cap="none" spc="0" normalizeH="0" baseline="0" noProof="0">
                <a:ln>
                  <a:noFill/>
                </a:ln>
                <a:effectLst/>
                <a:uLnTx/>
                <a:uFillTx/>
                <a:latin typeface="Segoe UI"/>
                <a:ea typeface="+mn-ea"/>
                <a:cs typeface="Segoe UI Semibold" panose="020B0702040204020203" pitchFamily="34" charset="0"/>
              </a:rPr>
              <a:t>users wherever they work by surfacing apps and processes in the productivity tools they use every day, such as Teams and Outlook.</a:t>
            </a:r>
          </a:p>
        </p:txBody>
      </p:sp>
      <p:sp>
        <p:nvSpPr>
          <p:cNvPr id="14" name="TextBox 13">
            <a:extLst>
              <a:ext uri="{FF2B5EF4-FFF2-40B4-BE49-F238E27FC236}">
                <a16:creationId xmlns:a16="http://schemas.microsoft.com/office/drawing/2014/main" id="{E74908CD-DFFA-D896-39BA-5F7BE33B65E7}"/>
              </a:ext>
            </a:extLst>
          </p:cNvPr>
          <p:cNvSpPr txBox="1"/>
          <p:nvPr/>
        </p:nvSpPr>
        <p:spPr>
          <a:xfrm>
            <a:off x="2103436" y="5443935"/>
            <a:ext cx="8928688" cy="443198"/>
          </a:xfrm>
          <a:prstGeom prst="rect">
            <a:avLst/>
          </a:prstGeom>
          <a:noFill/>
        </p:spPr>
        <p:txBody>
          <a:bodyPr wrap="square" lIns="0" tIns="0" rIns="0" bIns="0" anchor="ctr" anchorCtr="0">
            <a:spAutoFit/>
          </a:bodyPr>
          <a:lstStyle/>
          <a:p>
            <a:pPr marL="0" marR="0" lvl="0" indent="0" defTabSz="932472"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Semibold"/>
                <a:ea typeface="DengXian" panose="02010600030101010101" pitchFamily="2" charset="-122"/>
                <a:cs typeface="Segoe UI Light" panose="020B0502040204020203" pitchFamily="34" charset="0"/>
              </a:rPr>
              <a:t>Safeguard </a:t>
            </a:r>
            <a:r>
              <a:rPr kumimoji="0" lang="en-US" sz="1600" b="0" i="0" u="none" strike="noStrike" kern="1200" cap="none" spc="0" normalizeH="0" baseline="0" noProof="0">
                <a:ln>
                  <a:noFill/>
                </a:ln>
                <a:effectLst/>
                <a:uLnTx/>
                <a:uFillTx/>
                <a:latin typeface="Segoe UI"/>
                <a:ea typeface="+mn-ea"/>
                <a:cs typeface="Segoe UI Semibold" panose="020B0702040204020203" pitchFamily="34" charset="0"/>
              </a:rPr>
              <a:t>mission critical data that supports your core processes with strict security and governance tools.</a:t>
            </a:r>
          </a:p>
        </p:txBody>
      </p:sp>
      <p:cxnSp>
        <p:nvCxnSpPr>
          <p:cNvPr id="30" name="Straight Connector 29">
            <a:extLst>
              <a:ext uri="{FF2B5EF4-FFF2-40B4-BE49-F238E27FC236}">
                <a16:creationId xmlns:a16="http://schemas.microsoft.com/office/drawing/2014/main" id="{1522EEFF-92BF-6911-5516-BC6FFCB13BD8}"/>
              </a:ext>
              <a:ext uri="{C183D7F6-B498-43B3-948B-1728B52AA6E4}">
                <adec:decorative xmlns:adec="http://schemas.microsoft.com/office/drawing/2017/decorative" val="1"/>
              </a:ext>
            </a:extLst>
          </p:cNvPr>
          <p:cNvCxnSpPr>
            <a:cxnSpLocks/>
          </p:cNvCxnSpPr>
          <p:nvPr/>
        </p:nvCxnSpPr>
        <p:spPr>
          <a:xfrm>
            <a:off x="958786" y="2644416"/>
            <a:ext cx="10277475"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AE3E22-EB4B-C9B1-667D-4621B866BDED}"/>
              </a:ext>
              <a:ext uri="{C183D7F6-B498-43B3-948B-1728B52AA6E4}">
                <adec:decorative xmlns:adec="http://schemas.microsoft.com/office/drawing/2017/decorative" val="1"/>
              </a:ext>
            </a:extLst>
          </p:cNvPr>
          <p:cNvCxnSpPr>
            <a:cxnSpLocks/>
          </p:cNvCxnSpPr>
          <p:nvPr/>
        </p:nvCxnSpPr>
        <p:spPr>
          <a:xfrm>
            <a:off x="958786" y="3852864"/>
            <a:ext cx="10277475"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5BFC40B-65D1-55BC-B0A8-D9F780D6FD98}"/>
              </a:ext>
              <a:ext uri="{C183D7F6-B498-43B3-948B-1728B52AA6E4}">
                <adec:decorative xmlns:adec="http://schemas.microsoft.com/office/drawing/2017/decorative" val="1"/>
              </a:ext>
            </a:extLst>
          </p:cNvPr>
          <p:cNvCxnSpPr>
            <a:cxnSpLocks/>
          </p:cNvCxnSpPr>
          <p:nvPr/>
        </p:nvCxnSpPr>
        <p:spPr>
          <a:xfrm>
            <a:off x="958786" y="5061312"/>
            <a:ext cx="10277475"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ED333893-2521-8DC5-2DDA-189793F3D96D}"/>
              </a:ext>
              <a:ext uri="{C183D7F6-B498-43B3-948B-1728B52AA6E4}">
                <adec:decorative xmlns:adec="http://schemas.microsoft.com/office/drawing/2017/decorative" val="1"/>
              </a:ext>
            </a:extLst>
          </p:cNvPr>
          <p:cNvSpPr>
            <a:spLocks/>
          </p:cNvSpPr>
          <p:nvPr/>
        </p:nvSpPr>
        <p:spPr bwMode="auto">
          <a:xfrm>
            <a:off x="1164345" y="1674465"/>
            <a:ext cx="704206" cy="704204"/>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40" name="Oval 39">
            <a:extLst>
              <a:ext uri="{FF2B5EF4-FFF2-40B4-BE49-F238E27FC236}">
                <a16:creationId xmlns:a16="http://schemas.microsoft.com/office/drawing/2014/main" id="{D43B026F-A6C6-BE6A-44DC-8E5710188503}"/>
              </a:ext>
              <a:ext uri="{C183D7F6-B498-43B3-948B-1728B52AA6E4}">
                <adec:decorative xmlns:adec="http://schemas.microsoft.com/office/drawing/2017/decorative" val="1"/>
              </a:ext>
            </a:extLst>
          </p:cNvPr>
          <p:cNvSpPr>
            <a:spLocks/>
          </p:cNvSpPr>
          <p:nvPr/>
        </p:nvSpPr>
        <p:spPr bwMode="auto">
          <a:xfrm>
            <a:off x="1164345" y="2887454"/>
            <a:ext cx="704206" cy="704204"/>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41" name="Oval 40">
            <a:extLst>
              <a:ext uri="{FF2B5EF4-FFF2-40B4-BE49-F238E27FC236}">
                <a16:creationId xmlns:a16="http://schemas.microsoft.com/office/drawing/2014/main" id="{17343722-151D-51FA-32D2-9A008C760A33}"/>
              </a:ext>
              <a:ext uri="{C183D7F6-B498-43B3-948B-1728B52AA6E4}">
                <adec:decorative xmlns:adec="http://schemas.microsoft.com/office/drawing/2017/decorative" val="1"/>
              </a:ext>
            </a:extLst>
          </p:cNvPr>
          <p:cNvSpPr>
            <a:spLocks/>
          </p:cNvSpPr>
          <p:nvPr/>
        </p:nvSpPr>
        <p:spPr bwMode="auto">
          <a:xfrm>
            <a:off x="1164345" y="4100443"/>
            <a:ext cx="704206" cy="704204"/>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42" name="Oval 41">
            <a:extLst>
              <a:ext uri="{FF2B5EF4-FFF2-40B4-BE49-F238E27FC236}">
                <a16:creationId xmlns:a16="http://schemas.microsoft.com/office/drawing/2014/main" id="{BE0722E3-B587-58AB-C7F5-57FCD91F0789}"/>
              </a:ext>
              <a:ext uri="{C183D7F6-B498-43B3-948B-1728B52AA6E4}">
                <adec:decorative xmlns:adec="http://schemas.microsoft.com/office/drawing/2017/decorative" val="1"/>
              </a:ext>
            </a:extLst>
          </p:cNvPr>
          <p:cNvSpPr>
            <a:spLocks/>
          </p:cNvSpPr>
          <p:nvPr/>
        </p:nvSpPr>
        <p:spPr bwMode="auto">
          <a:xfrm>
            <a:off x="1164345" y="5313432"/>
            <a:ext cx="704206" cy="704204"/>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43" name="Freeform 96">
            <a:extLst>
              <a:ext uri="{FF2B5EF4-FFF2-40B4-BE49-F238E27FC236}">
                <a16:creationId xmlns:a16="http://schemas.microsoft.com/office/drawing/2014/main" id="{88DD314B-992F-5E68-B5A9-DE50EDA2C8E7}"/>
              </a:ext>
              <a:ext uri="{C183D7F6-B498-43B3-948B-1728B52AA6E4}">
                <adec:decorative xmlns:adec="http://schemas.microsoft.com/office/drawing/2017/decorative" val="1"/>
              </a:ext>
            </a:extLst>
          </p:cNvPr>
          <p:cNvSpPr>
            <a:spLocks noChangeAspect="1" noEditPoints="1"/>
          </p:cNvSpPr>
          <p:nvPr/>
        </p:nvSpPr>
        <p:spPr bwMode="auto">
          <a:xfrm>
            <a:off x="1321734" y="1847282"/>
            <a:ext cx="389428" cy="35857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gradFill>
                <a:gsLst>
                  <a:gs pos="0">
                    <a:srgbClr val="505050"/>
                  </a:gs>
                  <a:gs pos="100000">
                    <a:srgbClr val="505050"/>
                  </a:gs>
                </a:gsLst>
              </a:gradFill>
              <a:latin typeface="Segoe UI"/>
            </a:endParaRPr>
          </a:p>
        </p:txBody>
      </p:sp>
      <p:sp>
        <p:nvSpPr>
          <p:cNvPr id="44" name="Manufacturing_E99C">
            <a:extLst>
              <a:ext uri="{FF2B5EF4-FFF2-40B4-BE49-F238E27FC236}">
                <a16:creationId xmlns:a16="http://schemas.microsoft.com/office/drawing/2014/main" id="{A64EA1B5-399D-A248-2EF2-1E8CEA493C39}"/>
              </a:ext>
              <a:ext uri="{C183D7F6-B498-43B3-948B-1728B52AA6E4}">
                <adec:decorative xmlns:adec="http://schemas.microsoft.com/office/drawing/2017/decorative" val="1"/>
              </a:ext>
            </a:extLst>
          </p:cNvPr>
          <p:cNvSpPr>
            <a:spLocks noChangeAspect="1" noEditPoints="1"/>
          </p:cNvSpPr>
          <p:nvPr/>
        </p:nvSpPr>
        <p:spPr bwMode="auto">
          <a:xfrm>
            <a:off x="1333044" y="3025601"/>
            <a:ext cx="366807" cy="358570"/>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45" name="Shield_EA18">
            <a:extLst>
              <a:ext uri="{FF2B5EF4-FFF2-40B4-BE49-F238E27FC236}">
                <a16:creationId xmlns:a16="http://schemas.microsoft.com/office/drawing/2014/main" id="{BEA79B7A-C338-250A-32FE-EC20B6B88A38}"/>
              </a:ext>
              <a:ext uri="{C183D7F6-B498-43B3-948B-1728B52AA6E4}">
                <adec:decorative xmlns:adec="http://schemas.microsoft.com/office/drawing/2017/decorative" val="1"/>
              </a:ext>
            </a:extLst>
          </p:cNvPr>
          <p:cNvSpPr>
            <a:spLocks noChangeAspect="1"/>
          </p:cNvSpPr>
          <p:nvPr/>
        </p:nvSpPr>
        <p:spPr bwMode="auto">
          <a:xfrm>
            <a:off x="1348051" y="5486803"/>
            <a:ext cx="336791" cy="35857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gradFill>
                <a:gsLst>
                  <a:gs pos="0">
                    <a:srgbClr val="505050"/>
                  </a:gs>
                  <a:gs pos="100000">
                    <a:srgbClr val="505050"/>
                  </a:gs>
                </a:gsLst>
              </a:gradFill>
              <a:latin typeface="Segoe UI"/>
            </a:endParaRPr>
          </a:p>
        </p:txBody>
      </p:sp>
      <p:grpSp>
        <p:nvGrpSpPr>
          <p:cNvPr id="47" name="Graphic 3">
            <a:extLst>
              <a:ext uri="{FF2B5EF4-FFF2-40B4-BE49-F238E27FC236}">
                <a16:creationId xmlns:a16="http://schemas.microsoft.com/office/drawing/2014/main" id="{49F831BE-94A9-DA2B-8ABE-FF7518E156E6}"/>
              </a:ext>
              <a:ext uri="{C183D7F6-B498-43B3-948B-1728B52AA6E4}">
                <adec:decorative xmlns:adec="http://schemas.microsoft.com/office/drawing/2017/decorative" val="1"/>
              </a:ext>
            </a:extLst>
          </p:cNvPr>
          <p:cNvGrpSpPr/>
          <p:nvPr/>
        </p:nvGrpSpPr>
        <p:grpSpPr>
          <a:xfrm>
            <a:off x="1301740" y="4231781"/>
            <a:ext cx="429416" cy="403388"/>
            <a:chOff x="5780757" y="3217950"/>
            <a:chExt cx="541014" cy="508225"/>
          </a:xfrm>
          <a:noFill/>
        </p:grpSpPr>
        <p:sp>
          <p:nvSpPr>
            <p:cNvPr id="48" name="Freeform 6">
              <a:extLst>
                <a:ext uri="{FF2B5EF4-FFF2-40B4-BE49-F238E27FC236}">
                  <a16:creationId xmlns:a16="http://schemas.microsoft.com/office/drawing/2014/main" id="{95171086-8072-64E9-2246-57B73422EB55}"/>
                </a:ext>
              </a:extLst>
            </p:cNvPr>
            <p:cNvSpPr/>
            <p:nvPr/>
          </p:nvSpPr>
          <p:spPr>
            <a:xfrm>
              <a:off x="5960685" y="3532062"/>
              <a:ext cx="184928" cy="91812"/>
            </a:xfrm>
            <a:custGeom>
              <a:avLst/>
              <a:gdLst>
                <a:gd name="connsiteX0" fmla="*/ 184929 w 184928"/>
                <a:gd name="connsiteY0" fmla="*/ 91813 h 91812"/>
                <a:gd name="connsiteX1" fmla="*/ 93453 w 184928"/>
                <a:gd name="connsiteY1" fmla="*/ 0 h 91812"/>
                <a:gd name="connsiteX2" fmla="*/ 92382 w 184928"/>
                <a:gd name="connsiteY2" fmla="*/ 4 h 91812"/>
                <a:gd name="connsiteX3" fmla="*/ 0 w 184928"/>
                <a:gd name="connsiteY3" fmla="*/ 91813 h 91812"/>
              </a:gdLst>
              <a:ahLst/>
              <a:cxnLst>
                <a:cxn ang="0">
                  <a:pos x="connsiteX0" y="connsiteY0"/>
                </a:cxn>
                <a:cxn ang="0">
                  <a:pos x="connsiteX1" y="connsiteY1"/>
                </a:cxn>
                <a:cxn ang="0">
                  <a:pos x="connsiteX2" y="connsiteY2"/>
                </a:cxn>
                <a:cxn ang="0">
                  <a:pos x="connsiteX3" y="connsiteY3"/>
                </a:cxn>
              </a:cxnLst>
              <a:rect l="l" t="t" r="r" b="b"/>
              <a:pathLst>
                <a:path w="184928" h="91812">
                  <a:moveTo>
                    <a:pt x="184929" y="91813"/>
                  </a:moveTo>
                  <a:cubicBezTo>
                    <a:pt x="185021" y="41199"/>
                    <a:pt x="144066" y="93"/>
                    <a:pt x="93453" y="0"/>
                  </a:cubicBezTo>
                  <a:cubicBezTo>
                    <a:pt x="93095" y="-1"/>
                    <a:pt x="92739" y="1"/>
                    <a:pt x="92382" y="4"/>
                  </a:cubicBezTo>
                  <a:cubicBezTo>
                    <a:pt x="41658" y="181"/>
                    <a:pt x="493" y="41090"/>
                    <a:pt x="0" y="91813"/>
                  </a:cubicBezTo>
                </a:path>
              </a:pathLst>
            </a:custGeom>
            <a:noFill/>
            <a:ln w="15875" cap="flat">
              <a:solidFill>
                <a:srgbClr val="000000"/>
              </a:solidFill>
              <a:prstDash val="solid"/>
              <a:miter/>
            </a:ln>
          </p:spPr>
          <p:txBody>
            <a:bodyPr rtlCol="0" anchor="ctr"/>
            <a:lstStyle/>
            <a:p>
              <a:endParaRPr lang="en-US"/>
            </a:p>
          </p:txBody>
        </p:sp>
        <p:sp>
          <p:nvSpPr>
            <p:cNvPr id="49" name="Freeform 7">
              <a:extLst>
                <a:ext uri="{FF2B5EF4-FFF2-40B4-BE49-F238E27FC236}">
                  <a16:creationId xmlns:a16="http://schemas.microsoft.com/office/drawing/2014/main" id="{43E8AE66-20FE-8439-AD29-E0C64A73C3EA}"/>
                </a:ext>
              </a:extLst>
            </p:cNvPr>
            <p:cNvSpPr/>
            <p:nvPr/>
          </p:nvSpPr>
          <p:spPr>
            <a:xfrm>
              <a:off x="5992484" y="3412143"/>
              <a:ext cx="118203" cy="118203"/>
            </a:xfrm>
            <a:custGeom>
              <a:avLst/>
              <a:gdLst>
                <a:gd name="connsiteX0" fmla="*/ 58779 w 118203"/>
                <a:gd name="connsiteY0" fmla="*/ 118203 h 118203"/>
                <a:gd name="connsiteX1" fmla="*/ 118202 w 118203"/>
                <a:gd name="connsiteY1" fmla="*/ 59424 h 118203"/>
                <a:gd name="connsiteX2" fmla="*/ 59424 w 118203"/>
                <a:gd name="connsiteY2" fmla="*/ 1 h 118203"/>
                <a:gd name="connsiteX3" fmla="*/ 1 w 118203"/>
                <a:gd name="connsiteY3" fmla="*/ 58780 h 118203"/>
                <a:gd name="connsiteX4" fmla="*/ 6 w 118203"/>
                <a:gd name="connsiteY4" fmla="*/ 59921 h 118203"/>
                <a:gd name="connsiteX5" fmla="*/ 58779 w 118203"/>
                <a:gd name="connsiteY5" fmla="*/ 118203 h 11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03" h="118203">
                  <a:moveTo>
                    <a:pt x="58779" y="118203"/>
                  </a:moveTo>
                  <a:cubicBezTo>
                    <a:pt x="91420" y="118381"/>
                    <a:pt x="118025" y="92064"/>
                    <a:pt x="118202" y="59424"/>
                  </a:cubicBezTo>
                  <a:cubicBezTo>
                    <a:pt x="118380" y="26784"/>
                    <a:pt x="92064" y="179"/>
                    <a:pt x="59424" y="1"/>
                  </a:cubicBezTo>
                  <a:cubicBezTo>
                    <a:pt x="26783" y="-177"/>
                    <a:pt x="178" y="26139"/>
                    <a:pt x="1" y="58780"/>
                  </a:cubicBezTo>
                  <a:cubicBezTo>
                    <a:pt x="-1" y="59160"/>
                    <a:pt x="1" y="59540"/>
                    <a:pt x="6" y="59921"/>
                  </a:cubicBezTo>
                  <a:cubicBezTo>
                    <a:pt x="624" y="92041"/>
                    <a:pt x="26655" y="117854"/>
                    <a:pt x="58779" y="118203"/>
                  </a:cubicBezTo>
                  <a:close/>
                </a:path>
              </a:pathLst>
            </a:custGeom>
            <a:noFill/>
            <a:ln w="15875" cap="flat">
              <a:solidFill>
                <a:srgbClr val="000000"/>
              </a:solidFill>
              <a:prstDash val="solid"/>
              <a:miter/>
            </a:ln>
          </p:spPr>
          <p:txBody>
            <a:bodyPr rtlCol="0" anchor="ctr"/>
            <a:lstStyle/>
            <a:p>
              <a:endParaRPr lang="en-US"/>
            </a:p>
          </p:txBody>
        </p:sp>
        <p:sp>
          <p:nvSpPr>
            <p:cNvPr id="50" name="Freeform 8">
              <a:extLst>
                <a:ext uri="{FF2B5EF4-FFF2-40B4-BE49-F238E27FC236}">
                  <a16:creationId xmlns:a16="http://schemas.microsoft.com/office/drawing/2014/main" id="{2B607A76-6098-235B-094E-0B3AD444DAEF}"/>
                </a:ext>
              </a:extLst>
            </p:cNvPr>
            <p:cNvSpPr/>
            <p:nvPr/>
          </p:nvSpPr>
          <p:spPr>
            <a:xfrm>
              <a:off x="5780757" y="3217950"/>
              <a:ext cx="541014" cy="508225"/>
            </a:xfrm>
            <a:custGeom>
              <a:avLst/>
              <a:gdLst>
                <a:gd name="connsiteX0" fmla="*/ 185093 w 541014"/>
                <a:gd name="connsiteY0" fmla="*/ 167714 h 508225"/>
                <a:gd name="connsiteX1" fmla="*/ 274032 w 541014"/>
                <a:gd name="connsiteY1" fmla="*/ 0 h 508225"/>
                <a:gd name="connsiteX2" fmla="*/ 361250 w 541014"/>
                <a:gd name="connsiteY2" fmla="*/ 167714 h 508225"/>
                <a:gd name="connsiteX3" fmla="*/ 541015 w 541014"/>
                <a:gd name="connsiteY3" fmla="*/ 194191 h 508225"/>
                <a:gd name="connsiteX4" fmla="*/ 412893 w 541014"/>
                <a:gd name="connsiteY4" fmla="*/ 326494 h 508225"/>
                <a:gd name="connsiteX5" fmla="*/ 441337 w 541014"/>
                <a:gd name="connsiteY5" fmla="*/ 506832 h 508225"/>
                <a:gd name="connsiteX6" fmla="*/ 274032 w 541014"/>
                <a:gd name="connsiteY6" fmla="*/ 430598 h 508225"/>
                <a:gd name="connsiteX7" fmla="*/ 105006 w 541014"/>
                <a:gd name="connsiteY7" fmla="*/ 508226 h 508225"/>
                <a:gd name="connsiteX8" fmla="*/ 131729 w 541014"/>
                <a:gd name="connsiteY8" fmla="*/ 327888 h 508225"/>
                <a:gd name="connsiteX9" fmla="*/ 0 w 541014"/>
                <a:gd name="connsiteY9" fmla="*/ 192388 h 5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14" h="508225">
                  <a:moveTo>
                    <a:pt x="185093" y="167714"/>
                  </a:moveTo>
                  <a:lnTo>
                    <a:pt x="274032" y="0"/>
                  </a:lnTo>
                  <a:lnTo>
                    <a:pt x="361250" y="167714"/>
                  </a:lnTo>
                  <a:lnTo>
                    <a:pt x="541015" y="194191"/>
                  </a:lnTo>
                  <a:lnTo>
                    <a:pt x="412893" y="326494"/>
                  </a:lnTo>
                  <a:lnTo>
                    <a:pt x="441337" y="506832"/>
                  </a:lnTo>
                  <a:lnTo>
                    <a:pt x="274032" y="430598"/>
                  </a:lnTo>
                  <a:lnTo>
                    <a:pt x="105006" y="508226"/>
                  </a:lnTo>
                  <a:lnTo>
                    <a:pt x="131729" y="327888"/>
                  </a:lnTo>
                  <a:lnTo>
                    <a:pt x="0" y="192388"/>
                  </a:lnTo>
                  <a:close/>
                </a:path>
              </a:pathLst>
            </a:custGeom>
            <a:noFill/>
            <a:ln w="15875" cap="flat">
              <a:solidFill>
                <a:srgbClr val="000000"/>
              </a:solidFill>
              <a:prstDash val="solid"/>
              <a:miter/>
            </a:ln>
          </p:spPr>
          <p:txBody>
            <a:bodyPr rtlCol="0" anchor="ctr"/>
            <a:lstStyle/>
            <a:p>
              <a:endParaRPr lang="en-US"/>
            </a:p>
          </p:txBody>
        </p:sp>
      </p:grpSp>
    </p:spTree>
    <p:extLst>
      <p:ext uri="{BB962C8B-B14F-4D97-AF65-F5344CB8AC3E}">
        <p14:creationId xmlns:p14="http://schemas.microsoft.com/office/powerpoint/2010/main" val="24539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D7EF254-4286-A487-30B5-A34714655310}"/>
              </a:ext>
              <a:ext uri="{C183D7F6-B498-43B3-948B-1728B52AA6E4}">
                <adec:decorative xmlns:adec="http://schemas.microsoft.com/office/drawing/2017/decorative" val="1"/>
              </a:ext>
            </a:extLst>
          </p:cNvPr>
          <p:cNvSpPr/>
          <p:nvPr/>
        </p:nvSpPr>
        <p:spPr bwMode="auto">
          <a:xfrm>
            <a:off x="9328149" y="338138"/>
            <a:ext cx="3035301"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TextBox 14">
            <a:extLst>
              <a:ext uri="{FF2B5EF4-FFF2-40B4-BE49-F238E27FC236}">
                <a16:creationId xmlns:a16="http://schemas.microsoft.com/office/drawing/2014/main" id="{A133857D-7332-9A08-ADE4-7354191BC90F}"/>
              </a:ext>
            </a:extLst>
          </p:cNvPr>
          <p:cNvSpPr txBox="1"/>
          <p:nvPr/>
        </p:nvSpPr>
        <p:spPr>
          <a:xfrm>
            <a:off x="94742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3</a:t>
            </a:r>
          </a:p>
        </p:txBody>
      </p:sp>
      <p:sp>
        <p:nvSpPr>
          <p:cNvPr id="16" name="TextBox 15">
            <a:extLst>
              <a:ext uri="{FF2B5EF4-FFF2-40B4-BE49-F238E27FC236}">
                <a16:creationId xmlns:a16="http://schemas.microsoft.com/office/drawing/2014/main" id="{4FC289C5-CECB-34BC-4D25-EEF8D74401CC}"/>
              </a:ext>
            </a:extLst>
          </p:cNvPr>
          <p:cNvSpPr txBox="1"/>
          <p:nvPr/>
        </p:nvSpPr>
        <p:spPr>
          <a:xfrm>
            <a:off x="9765819" y="470193"/>
            <a:ext cx="2273781" cy="169277"/>
          </a:xfrm>
          <a:prstGeom prst="rect">
            <a:avLst/>
          </a:prstGeom>
          <a:noFill/>
        </p:spPr>
        <p:txBody>
          <a:bodyPr wrap="square" lIns="0" tIns="0" rIns="0" bIns="0" rtlCol="0" anchor="ctr" anchorCtr="0">
            <a:spAutoFit/>
          </a:bodyPr>
          <a:lstStyle/>
          <a:p>
            <a:r>
              <a:rPr lang="en-US" sz="1100">
                <a:latin typeface="+mj-lt"/>
              </a:rPr>
              <a:t>Accelerate professional developer</a:t>
            </a:r>
          </a:p>
        </p:txBody>
      </p:sp>
      <p:sp>
        <p:nvSpPr>
          <p:cNvPr id="24" name="Title 1">
            <a:extLst>
              <a:ext uri="{FF2B5EF4-FFF2-40B4-BE49-F238E27FC236}">
                <a16:creationId xmlns:a16="http://schemas.microsoft.com/office/drawing/2014/main" id="{90788036-913E-4A0E-4B09-E367E6CA5BBA}"/>
              </a:ext>
            </a:extLst>
          </p:cNvPr>
          <p:cNvSpPr txBox="1">
            <a:spLocks noGrp="1"/>
          </p:cNvSpPr>
          <p:nvPr>
            <p:ph type="title"/>
          </p:nvPr>
        </p:nvSpPr>
        <p:spPr>
          <a:xfrm>
            <a:off x="588263" y="457200"/>
            <a:ext cx="11018520" cy="80021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2"/>
                </a:solidFill>
                <a:effectLst/>
                <a:latin typeface="+mj-lt"/>
                <a:ea typeface="+mn-ea"/>
                <a:cs typeface="Segoe UI" pitchFamily="34" charset="0"/>
              </a:defRPr>
            </a:lvl1pPr>
          </a:lstStyle>
          <a:p>
            <a:pPr>
              <a:spcBef>
                <a:spcPct val="20000"/>
              </a:spcBef>
              <a:buSzPct val="90000"/>
              <a:defRPr/>
            </a:pPr>
            <a:r>
              <a:rPr kumimoji="0" lang="en-US" sz="3600" b="0" i="0" u="none" strike="noStrike" kern="1200" cap="none" spc="0" normalizeH="0" baseline="0" noProof="0">
                <a:ln>
                  <a:noFill/>
                </a:ln>
                <a:solidFill>
                  <a:srgbClr val="000000"/>
                </a:solidFill>
                <a:effectLst/>
                <a:uLnTx/>
                <a:uFillTx/>
                <a:latin typeface="Segoe UI Semibold"/>
                <a:ea typeface="+mn-ea"/>
                <a:cs typeface="+mn-cs"/>
              </a:rPr>
              <a:t>Accelerate professional developer</a:t>
            </a:r>
            <a:br>
              <a:rPr kumimoji="0" lang="en-US" sz="3600" b="0" i="0" u="none" strike="noStrike" kern="1200" cap="none" spc="0" normalizeH="0" baseline="0" noProof="0">
                <a:ln>
                  <a:noFill/>
                </a:ln>
                <a:solidFill>
                  <a:srgbClr val="000000"/>
                </a:solidFill>
                <a:effectLst/>
                <a:uLnTx/>
                <a:uFillTx/>
                <a:latin typeface="Segoe UI Semibold"/>
                <a:ea typeface="+mn-ea"/>
                <a:cs typeface="+mn-cs"/>
              </a:rPr>
            </a:br>
            <a:r>
              <a:rPr kumimoji="0" lang="en-US" sz="1600" b="0" i="0" u="none" strike="noStrike" kern="1200" cap="none" spc="-50" normalizeH="0" baseline="0" noProof="0">
                <a:ln w="3175">
                  <a:noFill/>
                </a:ln>
                <a:solidFill>
                  <a:srgbClr val="000000"/>
                </a:solidFill>
                <a:effectLst/>
                <a:uLnTx/>
                <a:uFillTx/>
                <a:ea typeface="+mn-ea"/>
                <a:cs typeface="Segoe UI" panose="020B0502040204020203" pitchFamily="34" charset="0"/>
              </a:rPr>
              <a:t>Build complex solutions faster with low code</a:t>
            </a:r>
            <a:endParaRPr lang="en-US" noProof="0"/>
          </a:p>
        </p:txBody>
      </p:sp>
      <p:sp>
        <p:nvSpPr>
          <p:cNvPr id="27" name="Rectangle 26">
            <a:extLst>
              <a:ext uri="{FF2B5EF4-FFF2-40B4-BE49-F238E27FC236}">
                <a16:creationId xmlns:a16="http://schemas.microsoft.com/office/drawing/2014/main" id="{97EF4B96-6EB5-4302-467F-586D022BD73F}"/>
              </a:ext>
              <a:ext uri="{C183D7F6-B498-43B3-948B-1728B52AA6E4}">
                <adec:decorative xmlns:adec="http://schemas.microsoft.com/office/drawing/2017/decorative" val="1"/>
              </a:ext>
            </a:extLst>
          </p:cNvPr>
          <p:cNvSpPr/>
          <p:nvPr/>
        </p:nvSpPr>
        <p:spPr bwMode="auto">
          <a:xfrm>
            <a:off x="585658" y="1666854"/>
            <a:ext cx="11023730" cy="3205829"/>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kern="0">
                <a:solidFill>
                  <a:srgbClr val="FFFFFF"/>
                </a:solidFill>
                <a:latin typeface="Segoe UI"/>
                <a:cs typeface="Segoe UI" pitchFamily="34" charset="0"/>
              </a:rPr>
              <a:t>z</a:t>
            </a:r>
          </a:p>
        </p:txBody>
      </p:sp>
      <p:sp>
        <p:nvSpPr>
          <p:cNvPr id="28" name="Rectangle 27">
            <a:extLst>
              <a:ext uri="{FF2B5EF4-FFF2-40B4-BE49-F238E27FC236}">
                <a16:creationId xmlns:a16="http://schemas.microsoft.com/office/drawing/2014/main" id="{3B44B6EE-7D6B-F1B3-E026-B6371AEC6045}"/>
              </a:ext>
              <a:ext uri="{C183D7F6-B498-43B3-948B-1728B52AA6E4}">
                <adec:decorative xmlns:adec="http://schemas.microsoft.com/office/drawing/2017/decorative" val="1"/>
              </a:ext>
            </a:extLst>
          </p:cNvPr>
          <p:cNvSpPr/>
          <p:nvPr/>
        </p:nvSpPr>
        <p:spPr bwMode="auto">
          <a:xfrm rot="5400000">
            <a:off x="6040215" y="-3791637"/>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Textfeld 12">
            <a:extLst>
              <a:ext uri="{FF2B5EF4-FFF2-40B4-BE49-F238E27FC236}">
                <a16:creationId xmlns:a16="http://schemas.microsoft.com/office/drawing/2014/main" id="{FAEAB83E-714A-110E-0128-2C6F241C2978}"/>
              </a:ext>
            </a:extLst>
          </p:cNvPr>
          <p:cNvSpPr txBox="1"/>
          <p:nvPr/>
        </p:nvSpPr>
        <p:spPr>
          <a:xfrm>
            <a:off x="806618" y="3345563"/>
            <a:ext cx="323105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Segoe UI Semibold"/>
              </a:rPr>
              <a:t>Reduce time and effort </a:t>
            </a:r>
            <a:r>
              <a:rPr kumimoji="0" lang="en-US" sz="1600" b="0" i="0" u="none" strike="noStrike" kern="1200" cap="none" spc="0" normalizeH="0" baseline="0" noProof="0">
                <a:ln>
                  <a:noFill/>
                </a:ln>
                <a:solidFill>
                  <a:srgbClr val="000000"/>
                </a:solidFill>
                <a:effectLst/>
                <a:uLnTx/>
                <a:uFillTx/>
                <a:latin typeface="Segoe UI"/>
                <a:ea typeface="+mn-ea"/>
                <a:cs typeface="Segoe UI Semibold"/>
              </a:rPr>
              <a:t>needed to create new solutions</a:t>
            </a:r>
            <a:r>
              <a:rPr kumimoji="0" lang="en-US" sz="1600" b="0" i="0" u="none" strike="noStrike" kern="1200" cap="none" spc="0" normalizeH="0" baseline="0" noProof="0">
                <a:ln>
                  <a:noFill/>
                </a:ln>
                <a:solidFill>
                  <a:srgbClr val="FF0000"/>
                </a:solidFill>
                <a:effectLst/>
                <a:uLnTx/>
                <a:uFillTx/>
                <a:latin typeface="Segoe UI"/>
                <a:ea typeface="+mn-ea"/>
                <a:cs typeface="Segoe UI Semibold"/>
              </a:rPr>
              <a:t> </a:t>
            </a:r>
            <a:r>
              <a:rPr kumimoji="0" lang="en-US" sz="1600" b="0" i="0" u="none" strike="noStrike" kern="1200" cap="none" spc="0" normalizeH="0" baseline="0" noProof="0">
                <a:ln>
                  <a:noFill/>
                </a:ln>
                <a:solidFill>
                  <a:srgbClr val="000000"/>
                </a:solidFill>
                <a:effectLst/>
                <a:uLnTx/>
                <a:uFillTx/>
                <a:latin typeface="Segoe UI"/>
                <a:ea typeface="+mn-ea"/>
                <a:cs typeface="Segoe UI Semibold"/>
              </a:rPr>
              <a:t>with low code to accelerate development and enable faster time to value.</a:t>
            </a:r>
            <a:endParaRPr kumimoji="0" lang="en-US" sz="1400" b="0" i="0" u="none" strike="noStrike" kern="1200" cap="none" spc="0" normalizeH="0" baseline="0" noProof="0">
              <a:ln>
                <a:noFill/>
              </a:ln>
              <a:solidFill>
                <a:srgbClr val="000000"/>
              </a:solidFill>
              <a:effectLst/>
              <a:uLnTx/>
              <a:uFillTx/>
              <a:latin typeface="Segoe UI"/>
              <a:ea typeface="+mn-ea"/>
              <a:cs typeface="Segoe UI Semibold"/>
            </a:endParaRPr>
          </a:p>
        </p:txBody>
      </p:sp>
      <p:sp>
        <p:nvSpPr>
          <p:cNvPr id="29" name="Textfeld 115">
            <a:extLst>
              <a:ext uri="{FF2B5EF4-FFF2-40B4-BE49-F238E27FC236}">
                <a16:creationId xmlns:a16="http://schemas.microsoft.com/office/drawing/2014/main" id="{FFBCC6B3-81ED-5970-8FFE-3C10353D6ABE}"/>
              </a:ext>
            </a:extLst>
          </p:cNvPr>
          <p:cNvSpPr txBox="1"/>
          <p:nvPr/>
        </p:nvSpPr>
        <p:spPr>
          <a:xfrm>
            <a:off x="4484105" y="3345563"/>
            <a:ext cx="323139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Extend and integrate </a:t>
            </a: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your solution with professional developer tools to create complex solutions quickly and easily.</a:t>
            </a:r>
            <a:endParaRPr kumimoji="0" lang="en-US" sz="16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31" name="Textfeld 115">
            <a:extLst>
              <a:ext uri="{FF2B5EF4-FFF2-40B4-BE49-F238E27FC236}">
                <a16:creationId xmlns:a16="http://schemas.microsoft.com/office/drawing/2014/main" id="{F9E67331-798B-3214-5DBB-400739BD95DD}"/>
              </a:ext>
            </a:extLst>
          </p:cNvPr>
          <p:cNvSpPr txBox="1"/>
          <p:nvPr/>
        </p:nvSpPr>
        <p:spPr>
          <a:xfrm>
            <a:off x="8296362" y="3345563"/>
            <a:ext cx="296218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Maintain governance and control at scale </a:t>
            </a: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with built in administration and security tools that work across all </a:t>
            </a:r>
            <a:b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your solutions.</a:t>
            </a:r>
            <a:endParaRPr kumimoji="0" lang="en-US" sz="16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33" name="Oval 32">
            <a:extLst>
              <a:ext uri="{FF2B5EF4-FFF2-40B4-BE49-F238E27FC236}">
                <a16:creationId xmlns:a16="http://schemas.microsoft.com/office/drawing/2014/main" id="{561E7F40-5F2A-489A-34CB-D6D85F93F733}"/>
              </a:ext>
              <a:ext uri="{C183D7F6-B498-43B3-948B-1728B52AA6E4}">
                <adec:decorative xmlns:adec="http://schemas.microsoft.com/office/drawing/2017/decorative" val="1"/>
              </a:ext>
            </a:extLst>
          </p:cNvPr>
          <p:cNvSpPr>
            <a:spLocks/>
          </p:cNvSpPr>
          <p:nvPr/>
        </p:nvSpPr>
        <p:spPr bwMode="auto">
          <a:xfrm>
            <a:off x="9219740" y="2013243"/>
            <a:ext cx="1115433" cy="1115433"/>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36" name="Rectangle 35">
            <a:extLst>
              <a:ext uri="{FF2B5EF4-FFF2-40B4-BE49-F238E27FC236}">
                <a16:creationId xmlns:a16="http://schemas.microsoft.com/office/drawing/2014/main" id="{9DD3D9B0-AFAD-AE6D-E4B4-8FC1C928C28A}"/>
              </a:ext>
            </a:extLst>
          </p:cNvPr>
          <p:cNvSpPr/>
          <p:nvPr/>
        </p:nvSpPr>
        <p:spPr bwMode="auto">
          <a:xfrm>
            <a:off x="586740" y="5136563"/>
            <a:ext cx="11018520" cy="812800"/>
          </a:xfrm>
          <a:prstGeom prst="rect">
            <a:avLst/>
          </a:prstGeom>
          <a:solidFill>
            <a:schemeClr val="bg1"/>
          </a:solidFill>
          <a:ln>
            <a:noFill/>
            <a:headEnd type="none" w="med" len="med"/>
            <a:tailEnd type="none" w="med" len="med"/>
          </a:ln>
          <a:effectLst>
            <a:outerShdw blurRad="190500" dist="63500" dir="270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Power Platform and Azure helped reduce costs by 24% due to increased developer efficiency, increased DevOps efficiency, and reduced spending on third-party solutions.</a:t>
            </a:r>
            <a:r>
              <a:rPr kumimoji="0" lang="en-US" sz="1400" b="0" i="0" u="none" strike="noStrike" kern="1200" cap="none" spc="0" normalizeH="0" baseline="30000" noProof="0">
                <a:ln>
                  <a:noFill/>
                </a:ln>
                <a:solidFill>
                  <a:srgbClr val="0078D4"/>
                </a:solidFill>
                <a:effectLst/>
                <a:uLnTx/>
                <a:uFillTx/>
                <a:latin typeface="Segoe UI Semibold"/>
                <a:ea typeface="+mn-ea"/>
                <a:cs typeface="+mn-cs"/>
              </a:rPr>
              <a:t>1</a:t>
            </a: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39" name="Oval 38">
            <a:extLst>
              <a:ext uri="{FF2B5EF4-FFF2-40B4-BE49-F238E27FC236}">
                <a16:creationId xmlns:a16="http://schemas.microsoft.com/office/drawing/2014/main" id="{127516E7-2C3F-9051-F075-8C0583412251}"/>
              </a:ext>
              <a:ext uri="{C183D7F6-B498-43B3-948B-1728B52AA6E4}">
                <adec:decorative xmlns:adec="http://schemas.microsoft.com/office/drawing/2017/decorative" val="1"/>
              </a:ext>
            </a:extLst>
          </p:cNvPr>
          <p:cNvSpPr>
            <a:spLocks/>
          </p:cNvSpPr>
          <p:nvPr/>
        </p:nvSpPr>
        <p:spPr bwMode="auto">
          <a:xfrm>
            <a:off x="1864975"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42" name="Oval 41">
            <a:extLst>
              <a:ext uri="{FF2B5EF4-FFF2-40B4-BE49-F238E27FC236}">
                <a16:creationId xmlns:a16="http://schemas.microsoft.com/office/drawing/2014/main" id="{4D48A3BF-7A08-635D-D053-DD1F4F1CCD22}"/>
              </a:ext>
              <a:ext uri="{C183D7F6-B498-43B3-948B-1728B52AA6E4}">
                <adec:decorative xmlns:adec="http://schemas.microsoft.com/office/drawing/2017/decorative" val="1"/>
              </a:ext>
            </a:extLst>
          </p:cNvPr>
          <p:cNvSpPr>
            <a:spLocks/>
          </p:cNvSpPr>
          <p:nvPr/>
        </p:nvSpPr>
        <p:spPr bwMode="auto">
          <a:xfrm>
            <a:off x="5538831"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4" name="Intelligence">
            <a:extLst>
              <a:ext uri="{FF2B5EF4-FFF2-40B4-BE49-F238E27FC236}">
                <a16:creationId xmlns:a16="http://schemas.microsoft.com/office/drawing/2014/main" id="{C576E3DB-13AF-DA3A-29EB-10A237BB7B9F}"/>
              </a:ext>
              <a:ext uri="{C183D7F6-B498-43B3-948B-1728B52AA6E4}">
                <adec:decorative xmlns:adec="http://schemas.microsoft.com/office/drawing/2017/decorative" val="1"/>
              </a:ext>
            </a:extLst>
          </p:cNvPr>
          <p:cNvSpPr>
            <a:spLocks noChangeAspect="1" noEditPoints="1"/>
          </p:cNvSpPr>
          <p:nvPr/>
        </p:nvSpPr>
        <p:spPr bwMode="auto">
          <a:xfrm>
            <a:off x="5801166" y="2287103"/>
            <a:ext cx="589668" cy="566618"/>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34" name="speedometer_2">
            <a:extLst>
              <a:ext uri="{FF2B5EF4-FFF2-40B4-BE49-F238E27FC236}">
                <a16:creationId xmlns:a16="http://schemas.microsoft.com/office/drawing/2014/main" id="{5C85AA21-6251-7542-957D-08DDC42B2170}"/>
              </a:ext>
              <a:ext uri="{C183D7F6-B498-43B3-948B-1728B52AA6E4}">
                <adec:decorative xmlns:adec="http://schemas.microsoft.com/office/drawing/2017/decorative" val="1"/>
              </a:ext>
            </a:extLst>
          </p:cNvPr>
          <p:cNvSpPr>
            <a:spLocks noChangeAspect="1" noEditPoints="1"/>
          </p:cNvSpPr>
          <p:nvPr/>
        </p:nvSpPr>
        <p:spPr bwMode="auto">
          <a:xfrm>
            <a:off x="2113967" y="2266005"/>
            <a:ext cx="616354" cy="608814"/>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ield_EA18">
            <a:extLst>
              <a:ext uri="{FF2B5EF4-FFF2-40B4-BE49-F238E27FC236}">
                <a16:creationId xmlns:a16="http://schemas.microsoft.com/office/drawing/2014/main" id="{F8CC3E93-1343-CDD0-6694-178282533669}"/>
              </a:ext>
              <a:ext uri="{C183D7F6-B498-43B3-948B-1728B52AA6E4}">
                <adec:decorative xmlns:adec="http://schemas.microsoft.com/office/drawing/2017/decorative" val="1"/>
              </a:ext>
            </a:extLst>
          </p:cNvPr>
          <p:cNvSpPr>
            <a:spLocks noChangeAspect="1"/>
          </p:cNvSpPr>
          <p:nvPr/>
        </p:nvSpPr>
        <p:spPr bwMode="auto">
          <a:xfrm>
            <a:off x="9533998" y="2311759"/>
            <a:ext cx="486916" cy="518402"/>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37" name="TextBox 36">
            <a:extLst>
              <a:ext uri="{FF2B5EF4-FFF2-40B4-BE49-F238E27FC236}">
                <a16:creationId xmlns:a16="http://schemas.microsoft.com/office/drawing/2014/main" id="{1CEE5334-63AF-0125-6487-3514B480AC91}"/>
              </a:ext>
            </a:extLst>
          </p:cNvPr>
          <p:cNvSpPr txBox="1"/>
          <p:nvPr/>
        </p:nvSpPr>
        <p:spPr>
          <a:xfrm>
            <a:off x="588263" y="6425814"/>
            <a:ext cx="9088851"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rPr>
              <a:t>Sources: </a:t>
            </a: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Microsoft Power Platform and Azure for Corporate IT TEI</a:t>
            </a:r>
            <a:endParaRPr kumimoji="0" lang="en-US" sz="900" b="0" i="0" u="none" strike="noStrike" kern="1200" cap="none" spc="0" normalizeH="0" baseline="0" noProof="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98330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BA8F00C-26C4-5883-F964-A70ED23536EF}"/>
              </a:ext>
              <a:ext uri="{C183D7F6-B498-43B3-948B-1728B52AA6E4}">
                <adec:decorative xmlns:adec="http://schemas.microsoft.com/office/drawing/2017/decorative" val="1"/>
              </a:ext>
            </a:extLst>
          </p:cNvPr>
          <p:cNvSpPr/>
          <p:nvPr/>
        </p:nvSpPr>
        <p:spPr bwMode="auto">
          <a:xfrm>
            <a:off x="9328149" y="338138"/>
            <a:ext cx="3035301"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D53D10CE-51D7-222A-4340-92CC38791C06}"/>
              </a:ext>
            </a:extLst>
          </p:cNvPr>
          <p:cNvSpPr txBox="1"/>
          <p:nvPr/>
        </p:nvSpPr>
        <p:spPr>
          <a:xfrm>
            <a:off x="94742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3</a:t>
            </a:r>
          </a:p>
        </p:txBody>
      </p:sp>
      <p:sp>
        <p:nvSpPr>
          <p:cNvPr id="8" name="TextBox 7">
            <a:extLst>
              <a:ext uri="{FF2B5EF4-FFF2-40B4-BE49-F238E27FC236}">
                <a16:creationId xmlns:a16="http://schemas.microsoft.com/office/drawing/2014/main" id="{A1D7CC17-5FE3-C856-C991-71EE3F1F0687}"/>
              </a:ext>
            </a:extLst>
          </p:cNvPr>
          <p:cNvSpPr txBox="1"/>
          <p:nvPr/>
        </p:nvSpPr>
        <p:spPr>
          <a:xfrm>
            <a:off x="9765819" y="470193"/>
            <a:ext cx="2273781" cy="169277"/>
          </a:xfrm>
          <a:prstGeom prst="rect">
            <a:avLst/>
          </a:prstGeom>
          <a:noFill/>
        </p:spPr>
        <p:txBody>
          <a:bodyPr wrap="square" lIns="0" tIns="0" rIns="0" bIns="0" rtlCol="0" anchor="ctr" anchorCtr="0">
            <a:spAutoFit/>
          </a:bodyPr>
          <a:lstStyle/>
          <a:p>
            <a:r>
              <a:rPr lang="en-US" sz="1100">
                <a:latin typeface="+mj-lt"/>
              </a:rPr>
              <a:t>Accelerate professional developer</a:t>
            </a:r>
          </a:p>
        </p:txBody>
      </p:sp>
      <p:sp>
        <p:nvSpPr>
          <p:cNvPr id="4" name="Title 3">
            <a:extLst>
              <a:ext uri="{FF2B5EF4-FFF2-40B4-BE49-F238E27FC236}">
                <a16:creationId xmlns:a16="http://schemas.microsoft.com/office/drawing/2014/main" id="{106C100D-D92D-4B45-B2E2-B3140988D983}"/>
              </a:ext>
            </a:extLst>
          </p:cNvPr>
          <p:cNvSpPr>
            <a:spLocks noGrp="1"/>
          </p:cNvSpPr>
          <p:nvPr>
            <p:ph type="title"/>
          </p:nvPr>
        </p:nvSpPr>
        <p:spPr>
          <a:xfrm>
            <a:off x="588263" y="457200"/>
            <a:ext cx="11018520" cy="553998"/>
          </a:xfrm>
        </p:spPr>
        <p:txBody>
          <a:bodyPr/>
          <a:lstStyle/>
          <a:p>
            <a:r>
              <a:rPr lang="en-US" noProof="0"/>
              <a:t>Integrated experience</a:t>
            </a:r>
            <a:endParaRPr lang="en-US"/>
          </a:p>
        </p:txBody>
      </p:sp>
      <p:grpSp>
        <p:nvGrpSpPr>
          <p:cNvPr id="107" name="Group 106" descr="Power Platform suite">
            <a:extLst>
              <a:ext uri="{FF2B5EF4-FFF2-40B4-BE49-F238E27FC236}">
                <a16:creationId xmlns:a16="http://schemas.microsoft.com/office/drawing/2014/main" id="{B7313596-D846-AE87-803B-3B4CC9D15E20}"/>
              </a:ext>
            </a:extLst>
          </p:cNvPr>
          <p:cNvGrpSpPr/>
          <p:nvPr/>
        </p:nvGrpSpPr>
        <p:grpSpPr>
          <a:xfrm>
            <a:off x="588263" y="1387475"/>
            <a:ext cx="9567068" cy="1555750"/>
            <a:chOff x="691357" y="1387475"/>
            <a:chExt cx="9567068" cy="1555750"/>
          </a:xfrm>
        </p:grpSpPr>
        <p:sp>
          <p:nvSpPr>
            <p:cNvPr id="10" name="Rectangle: Rounded Corners 9">
              <a:extLst>
                <a:ext uri="{FF2B5EF4-FFF2-40B4-BE49-F238E27FC236}">
                  <a16:creationId xmlns:a16="http://schemas.microsoft.com/office/drawing/2014/main" id="{00A37576-8E94-8EDA-A45B-6DDFD6B97261}"/>
                </a:ext>
              </a:extLst>
            </p:cNvPr>
            <p:cNvSpPr/>
            <p:nvPr/>
          </p:nvSpPr>
          <p:spPr bwMode="auto">
            <a:xfrm rot="16200000">
              <a:off x="4697016" y="-2618184"/>
              <a:ext cx="1555750" cy="9567068"/>
            </a:xfrm>
            <a:prstGeom prst="roundRect">
              <a:avLst>
                <a:gd name="adj" fmla="val 0"/>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FFFFFF"/>
                </a:solidFill>
                <a:latin typeface="Segoe UI"/>
                <a:cs typeface="Segoe UI" pitchFamily="34" charset="0"/>
              </a:endParaRPr>
            </a:p>
          </p:txBody>
        </p:sp>
        <p:pic>
          <p:nvPicPr>
            <p:cNvPr id="18" name="Picture 2">
              <a:extLst>
                <a:ext uri="{FF2B5EF4-FFF2-40B4-BE49-F238E27FC236}">
                  <a16:creationId xmlns:a16="http://schemas.microsoft.com/office/drawing/2014/main" id="{2A64C244-7134-F03B-A9B1-6F6B6062C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701" y="1776093"/>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3181C0A8-8723-477F-C641-A290404B9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572" y="1819650"/>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649E5E26-BA48-1AAC-692F-E2F1150E10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5184" y="1826038"/>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5B583D8C-9525-D730-5485-C6BE9CAB5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7443" y="1850029"/>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00B05A1F-F922-1D78-E2E4-566B1CDCD0D7}"/>
                </a:ext>
              </a:extLst>
            </p:cNvPr>
            <p:cNvPicPr>
              <a:picLocks noChangeAspect="1"/>
            </p:cNvPicPr>
            <p:nvPr/>
          </p:nvPicPr>
          <p:blipFill>
            <a:blip r:embed="rId7"/>
            <a:stretch>
              <a:fillRect/>
            </a:stretch>
          </p:blipFill>
          <p:spPr>
            <a:xfrm>
              <a:off x="7131845" y="1878267"/>
              <a:ext cx="503836" cy="474896"/>
            </a:xfrm>
            <a:prstGeom prst="rect">
              <a:avLst/>
            </a:prstGeom>
          </p:spPr>
        </p:pic>
        <p:sp>
          <p:nvSpPr>
            <p:cNvPr id="17" name="Rectangle 16">
              <a:extLst>
                <a:ext uri="{FF2B5EF4-FFF2-40B4-BE49-F238E27FC236}">
                  <a16:creationId xmlns:a16="http://schemas.microsoft.com/office/drawing/2014/main" id="{0625EEEF-6216-1282-F09B-E12A50F4E435}"/>
                </a:ext>
              </a:extLst>
            </p:cNvPr>
            <p:cNvSpPr/>
            <p:nvPr/>
          </p:nvSpPr>
          <p:spPr bwMode="auto">
            <a:xfrm>
              <a:off x="955149" y="2423104"/>
              <a:ext cx="1404000" cy="216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10000"/>
                </a:lnSpc>
                <a:spcBef>
                  <a:spcPct val="0"/>
                </a:spcBef>
                <a:spcAft>
                  <a:spcPts val="40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Apps</a:t>
              </a:r>
            </a:p>
          </p:txBody>
        </p:sp>
        <p:sp>
          <p:nvSpPr>
            <p:cNvPr id="21" name="Rectangle 20">
              <a:extLst>
                <a:ext uri="{FF2B5EF4-FFF2-40B4-BE49-F238E27FC236}">
                  <a16:creationId xmlns:a16="http://schemas.microsoft.com/office/drawing/2014/main" id="{695FE3B8-3685-3963-2A95-1CB5261266D4}"/>
                </a:ext>
              </a:extLst>
            </p:cNvPr>
            <p:cNvSpPr/>
            <p:nvPr/>
          </p:nvSpPr>
          <p:spPr bwMode="auto">
            <a:xfrm>
              <a:off x="2864020" y="2423104"/>
              <a:ext cx="1404000" cy="216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10000"/>
                </a:lnSpc>
                <a:spcBef>
                  <a:spcPct val="0"/>
                </a:spcBef>
                <a:spcAft>
                  <a:spcPts val="40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Automate</a:t>
              </a:r>
            </a:p>
          </p:txBody>
        </p:sp>
        <p:sp>
          <p:nvSpPr>
            <p:cNvPr id="29" name="Rectangle 1231">
              <a:extLst>
                <a:ext uri="{FF2B5EF4-FFF2-40B4-BE49-F238E27FC236}">
                  <a16:creationId xmlns:a16="http://schemas.microsoft.com/office/drawing/2014/main" id="{4EA51694-7F93-3749-9B2D-B19371E00B6B}"/>
                </a:ext>
              </a:extLst>
            </p:cNvPr>
            <p:cNvSpPr/>
            <p:nvPr/>
          </p:nvSpPr>
          <p:spPr>
            <a:xfrm>
              <a:off x="8590632" y="2423104"/>
              <a:ext cx="1404000" cy="216000"/>
            </a:xfrm>
            <a:prstGeom prst="rect">
              <a:avLst/>
            </a:prstGeom>
          </p:spPr>
          <p:txBody>
            <a:bodyPr wrap="none" lIns="0" tIns="0" rIns="0" bIns="0">
              <a:noAutofit/>
            </a:bodyPr>
            <a:lstStyle/>
            <a:p>
              <a:pPr marL="0" marR="0" lvl="0" indent="0" algn="ctr" defTabSz="861251"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BI</a:t>
              </a:r>
            </a:p>
          </p:txBody>
        </p:sp>
        <p:sp>
          <p:nvSpPr>
            <p:cNvPr id="32" name="Rectangle 31">
              <a:extLst>
                <a:ext uri="{FF2B5EF4-FFF2-40B4-BE49-F238E27FC236}">
                  <a16:creationId xmlns:a16="http://schemas.microsoft.com/office/drawing/2014/main" id="{2F8F3286-9236-5D3C-D052-E7BD284F9704}"/>
                </a:ext>
              </a:extLst>
            </p:cNvPr>
            <p:cNvSpPr/>
            <p:nvPr/>
          </p:nvSpPr>
          <p:spPr bwMode="auto">
            <a:xfrm>
              <a:off x="4772891" y="2423104"/>
              <a:ext cx="1404000" cy="216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10000"/>
                </a:lnSpc>
                <a:spcBef>
                  <a:spcPct val="0"/>
                </a:spcBef>
                <a:spcAft>
                  <a:spcPts val="40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Virtual Agents</a:t>
              </a:r>
            </a:p>
          </p:txBody>
        </p:sp>
        <p:sp>
          <p:nvSpPr>
            <p:cNvPr id="36" name="Rectangle 1231">
              <a:extLst>
                <a:ext uri="{FF2B5EF4-FFF2-40B4-BE49-F238E27FC236}">
                  <a16:creationId xmlns:a16="http://schemas.microsoft.com/office/drawing/2014/main" id="{23CCFBB0-4E88-A3F3-240F-9134EFDFBAAC}"/>
                </a:ext>
              </a:extLst>
            </p:cNvPr>
            <p:cNvSpPr/>
            <p:nvPr/>
          </p:nvSpPr>
          <p:spPr>
            <a:xfrm>
              <a:off x="6681762" y="2423104"/>
              <a:ext cx="1404000" cy="216000"/>
            </a:xfrm>
            <a:prstGeom prst="rect">
              <a:avLst/>
            </a:prstGeom>
          </p:spPr>
          <p:txBody>
            <a:bodyPr wrap="none" lIns="0" tIns="0" rIns="0" bIns="0">
              <a:noAutofit/>
            </a:bodyPr>
            <a:lstStyle/>
            <a:p>
              <a:pPr marL="0" marR="0" lvl="0" indent="0" algn="ctr" defTabSz="861251"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Pages</a:t>
              </a:r>
            </a:p>
          </p:txBody>
        </p:sp>
        <p:sp>
          <p:nvSpPr>
            <p:cNvPr id="37" name="Rectangle: Rounded Corners 36">
              <a:extLst>
                <a:ext uri="{FF2B5EF4-FFF2-40B4-BE49-F238E27FC236}">
                  <a16:creationId xmlns:a16="http://schemas.microsoft.com/office/drawing/2014/main" id="{55FC3840-43E2-C823-8E0F-18E16BAC5649}"/>
                </a:ext>
              </a:extLst>
            </p:cNvPr>
            <p:cNvSpPr/>
            <p:nvPr/>
          </p:nvSpPr>
          <p:spPr bwMode="auto">
            <a:xfrm rot="16200000">
              <a:off x="4826555" y="-2484834"/>
              <a:ext cx="1296670" cy="9300370"/>
            </a:xfrm>
            <a:prstGeom prst="roundRect">
              <a:avLst>
                <a:gd name="adj" fmla="val 521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15" name="Rectangle 14">
              <a:extLst>
                <a:ext uri="{FF2B5EF4-FFF2-40B4-BE49-F238E27FC236}">
                  <a16:creationId xmlns:a16="http://schemas.microsoft.com/office/drawing/2014/main" id="{0C4B5E41-CAEA-A10D-A2D9-3704B65C337A}"/>
                </a:ext>
              </a:extLst>
            </p:cNvPr>
            <p:cNvSpPr/>
            <p:nvPr/>
          </p:nvSpPr>
          <p:spPr bwMode="auto">
            <a:xfrm>
              <a:off x="4674528" y="1396168"/>
              <a:ext cx="1600724" cy="249620"/>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a:ea typeface="+mn-ea"/>
                  <a:cs typeface="+mn-cs"/>
                </a:rPr>
                <a:t>Power Platform</a:t>
              </a:r>
            </a:p>
          </p:txBody>
        </p:sp>
      </p:grpSp>
      <p:grpSp>
        <p:nvGrpSpPr>
          <p:cNvPr id="9" name="Group 8" descr="Every developer (low code)">
            <a:extLst>
              <a:ext uri="{FF2B5EF4-FFF2-40B4-BE49-F238E27FC236}">
                <a16:creationId xmlns:a16="http://schemas.microsoft.com/office/drawing/2014/main" id="{5E077EB6-A430-DAD5-4ECB-343B3575A871}"/>
              </a:ext>
            </a:extLst>
          </p:cNvPr>
          <p:cNvGrpSpPr/>
          <p:nvPr/>
        </p:nvGrpSpPr>
        <p:grpSpPr>
          <a:xfrm>
            <a:off x="10099439" y="1308100"/>
            <a:ext cx="1515867" cy="1714500"/>
            <a:chOff x="10099439" y="1308100"/>
            <a:chExt cx="1515867" cy="1714500"/>
          </a:xfrm>
        </p:grpSpPr>
        <p:sp>
          <p:nvSpPr>
            <p:cNvPr id="90" name="Right Brace 89">
              <a:extLst>
                <a:ext uri="{FF2B5EF4-FFF2-40B4-BE49-F238E27FC236}">
                  <a16:creationId xmlns:a16="http://schemas.microsoft.com/office/drawing/2014/main" id="{EBE1FE24-ADA0-5BE0-5DA5-C4DB6E802CC2}"/>
                </a:ext>
              </a:extLst>
            </p:cNvPr>
            <p:cNvSpPr/>
            <p:nvPr/>
          </p:nvSpPr>
          <p:spPr>
            <a:xfrm>
              <a:off x="10099439" y="1308100"/>
              <a:ext cx="269798" cy="1714500"/>
            </a:xfrm>
            <a:prstGeom prst="rightBrace">
              <a:avLst>
                <a:gd name="adj1" fmla="val 0"/>
                <a:gd name="adj2" fmla="val 50000"/>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Rectangle 90">
              <a:extLst>
                <a:ext uri="{FF2B5EF4-FFF2-40B4-BE49-F238E27FC236}">
                  <a16:creationId xmlns:a16="http://schemas.microsoft.com/office/drawing/2014/main" id="{BA61E595-5B7F-268E-0E96-6DA264E40ED6}"/>
                </a:ext>
              </a:extLst>
            </p:cNvPr>
            <p:cNvSpPr/>
            <p:nvPr/>
          </p:nvSpPr>
          <p:spPr bwMode="auto">
            <a:xfrm>
              <a:off x="10683672" y="1831776"/>
              <a:ext cx="931634" cy="6923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Every</a:t>
              </a:r>
              <a:b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br>
              <a: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developer</a:t>
              </a:r>
              <a:b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br>
              <a: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(low code)</a:t>
              </a:r>
            </a:p>
          </p:txBody>
        </p:sp>
      </p:grpSp>
      <p:grpSp>
        <p:nvGrpSpPr>
          <p:cNvPr id="108" name="Group 107" descr="Azure Suite of data services and services">
            <a:extLst>
              <a:ext uri="{FF2B5EF4-FFF2-40B4-BE49-F238E27FC236}">
                <a16:creationId xmlns:a16="http://schemas.microsoft.com/office/drawing/2014/main" id="{8FC26A5B-21A4-01A1-868D-46EDBFF3D476}"/>
              </a:ext>
            </a:extLst>
          </p:cNvPr>
          <p:cNvGrpSpPr/>
          <p:nvPr/>
        </p:nvGrpSpPr>
        <p:grpSpPr>
          <a:xfrm>
            <a:off x="588264" y="3285568"/>
            <a:ext cx="9567068" cy="3205231"/>
            <a:chOff x="691358" y="3285568"/>
            <a:chExt cx="9567068" cy="3205231"/>
          </a:xfrm>
        </p:grpSpPr>
        <p:sp>
          <p:nvSpPr>
            <p:cNvPr id="12" name="Rectangle: Rounded Corners 11">
              <a:extLst>
                <a:ext uri="{FF2B5EF4-FFF2-40B4-BE49-F238E27FC236}">
                  <a16:creationId xmlns:a16="http://schemas.microsoft.com/office/drawing/2014/main" id="{8597DB9C-170F-566A-FBF2-A77A03F23E7C}"/>
                </a:ext>
              </a:extLst>
            </p:cNvPr>
            <p:cNvSpPr/>
            <p:nvPr/>
          </p:nvSpPr>
          <p:spPr bwMode="auto">
            <a:xfrm rot="16200000">
              <a:off x="3882080" y="114453"/>
              <a:ext cx="3185624" cy="9567068"/>
            </a:xfrm>
            <a:prstGeom prst="roundRect">
              <a:avLst>
                <a:gd name="adj" fmla="val 0"/>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FFFFFF"/>
                </a:solidFill>
                <a:latin typeface="Segoe UI"/>
                <a:cs typeface="Segoe UI" pitchFamily="34" charset="0"/>
              </a:endParaRPr>
            </a:p>
          </p:txBody>
        </p:sp>
        <p:sp>
          <p:nvSpPr>
            <p:cNvPr id="39" name="Rectangle: Rounded Corners 38">
              <a:extLst>
                <a:ext uri="{FF2B5EF4-FFF2-40B4-BE49-F238E27FC236}">
                  <a16:creationId xmlns:a16="http://schemas.microsoft.com/office/drawing/2014/main" id="{02B59B75-F75A-46F4-F070-50676A42DD90}"/>
                </a:ext>
              </a:extLst>
            </p:cNvPr>
            <p:cNvSpPr/>
            <p:nvPr/>
          </p:nvSpPr>
          <p:spPr bwMode="auto">
            <a:xfrm rot="16200000">
              <a:off x="3978708" y="254432"/>
              <a:ext cx="2992365" cy="9300370"/>
            </a:xfrm>
            <a:prstGeom prst="roundRect">
              <a:avLst>
                <a:gd name="adj" fmla="val 244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0" name="Rectangle 39">
              <a:extLst>
                <a:ext uri="{FF2B5EF4-FFF2-40B4-BE49-F238E27FC236}">
                  <a16:creationId xmlns:a16="http://schemas.microsoft.com/office/drawing/2014/main" id="{8C5098CD-BA7A-8D11-6A9A-3D033687204E}"/>
                </a:ext>
              </a:extLst>
            </p:cNvPr>
            <p:cNvSpPr/>
            <p:nvPr/>
          </p:nvSpPr>
          <p:spPr bwMode="auto">
            <a:xfrm>
              <a:off x="5044931" y="3285568"/>
              <a:ext cx="909098" cy="249620"/>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a:ea typeface="+mn-ea"/>
                  <a:cs typeface="+mn-cs"/>
                </a:rPr>
                <a:t>Azure</a:t>
              </a:r>
            </a:p>
          </p:txBody>
        </p:sp>
        <p:sp>
          <p:nvSpPr>
            <p:cNvPr id="42" name="Rectangle: Top Corners Rounded 41">
              <a:extLst>
                <a:ext uri="{FF2B5EF4-FFF2-40B4-BE49-F238E27FC236}">
                  <a16:creationId xmlns:a16="http://schemas.microsoft.com/office/drawing/2014/main" id="{476D99F7-04CF-7832-2452-522B5C87E8D1}"/>
                </a:ext>
              </a:extLst>
            </p:cNvPr>
            <p:cNvSpPr/>
            <p:nvPr/>
          </p:nvSpPr>
          <p:spPr bwMode="auto">
            <a:xfrm rot="16200000">
              <a:off x="416699" y="5393964"/>
              <a:ext cx="1289124" cy="461021"/>
            </a:xfrm>
            <a:prstGeom prst="round2SameRect">
              <a:avLst>
                <a:gd name="adj1" fmla="val 0"/>
                <a:gd name="adj2" fmla="val 13477"/>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200" b="1" i="0" u="none" strike="noStrike" kern="1200" cap="all" spc="15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Data Services</a:t>
              </a:r>
            </a:p>
          </p:txBody>
        </p:sp>
        <p:sp>
          <p:nvSpPr>
            <p:cNvPr id="46" name="Rectangle: Top Corners Rounded 45">
              <a:extLst>
                <a:ext uri="{FF2B5EF4-FFF2-40B4-BE49-F238E27FC236}">
                  <a16:creationId xmlns:a16="http://schemas.microsoft.com/office/drawing/2014/main" id="{8CE81571-FB13-AA12-BB00-46FAC8A74125}"/>
                </a:ext>
              </a:extLst>
            </p:cNvPr>
            <p:cNvSpPr/>
            <p:nvPr/>
          </p:nvSpPr>
          <p:spPr bwMode="auto">
            <a:xfrm rot="16200000">
              <a:off x="414319" y="3978879"/>
              <a:ext cx="1289124" cy="461021"/>
            </a:xfrm>
            <a:prstGeom prst="round2SameRect">
              <a:avLst>
                <a:gd name="adj1" fmla="val 0"/>
                <a:gd name="adj2" fmla="val 0"/>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latin typeface="+mj-lt"/>
                  <a:cs typeface="Segoe UI" pitchFamily="34" charset="0"/>
                </a:rPr>
                <a:t>Services</a:t>
              </a:r>
            </a:p>
          </p:txBody>
        </p:sp>
        <p:sp>
          <p:nvSpPr>
            <p:cNvPr id="47" name="Rectangle: Top Corners Rounded 46">
              <a:extLst>
                <a:ext uri="{FF2B5EF4-FFF2-40B4-BE49-F238E27FC236}">
                  <a16:creationId xmlns:a16="http://schemas.microsoft.com/office/drawing/2014/main" id="{288CEAE2-3A44-AAAF-EE39-B6BB17845C9C}"/>
                </a:ext>
              </a:extLst>
            </p:cNvPr>
            <p:cNvSpPr/>
            <p:nvPr/>
          </p:nvSpPr>
          <p:spPr bwMode="auto">
            <a:xfrm rot="16200000">
              <a:off x="414319" y="5381649"/>
              <a:ext cx="1289124" cy="461021"/>
            </a:xfrm>
            <a:prstGeom prst="round2SameRect">
              <a:avLst>
                <a:gd name="adj1" fmla="val 0"/>
                <a:gd name="adj2" fmla="val 0"/>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tx1"/>
                  </a:solidFill>
                  <a:latin typeface="+mj-lt"/>
                  <a:cs typeface="Segoe UI" pitchFamily="34" charset="0"/>
                </a:rPr>
                <a:t>Data services</a:t>
              </a:r>
            </a:p>
          </p:txBody>
        </p:sp>
        <p:sp>
          <p:nvSpPr>
            <p:cNvPr id="53" name="AutoShape 3">
              <a:extLst>
                <a:ext uri="{FF2B5EF4-FFF2-40B4-BE49-F238E27FC236}">
                  <a16:creationId xmlns:a16="http://schemas.microsoft.com/office/drawing/2014/main" id="{4F98E178-87D5-0E5B-B2B4-32CA6F4B3A70}"/>
                </a:ext>
              </a:extLst>
            </p:cNvPr>
            <p:cNvSpPr>
              <a:spLocks noChangeAspect="1" noChangeArrowheads="1" noTextEdit="1"/>
            </p:cNvSpPr>
            <p:nvPr/>
          </p:nvSpPr>
          <p:spPr bwMode="auto">
            <a:xfrm>
              <a:off x="4741033" y="3872572"/>
              <a:ext cx="398044" cy="3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pic>
          <p:nvPicPr>
            <p:cNvPr id="54" name="Graphic 53">
              <a:extLst>
                <a:ext uri="{FF2B5EF4-FFF2-40B4-BE49-F238E27FC236}">
                  <a16:creationId xmlns:a16="http://schemas.microsoft.com/office/drawing/2014/main" id="{DCD1B7E1-A816-780A-7A1E-00D6FB5756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2915" y="3758982"/>
              <a:ext cx="505120" cy="493880"/>
            </a:xfrm>
            <a:prstGeom prst="rect">
              <a:avLst/>
            </a:prstGeom>
          </p:spPr>
        </p:pic>
        <p:pic>
          <p:nvPicPr>
            <p:cNvPr id="58" name="Graphic 57">
              <a:extLst>
                <a:ext uri="{FF2B5EF4-FFF2-40B4-BE49-F238E27FC236}">
                  <a16:creationId xmlns:a16="http://schemas.microsoft.com/office/drawing/2014/main" id="{E83AD963-F2EB-91C6-1BBB-26F4EC91F4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48414" y="3796965"/>
              <a:ext cx="482172" cy="471438"/>
            </a:xfrm>
            <a:prstGeom prst="rect">
              <a:avLst/>
            </a:prstGeom>
          </p:spPr>
        </p:pic>
        <p:sp>
          <p:nvSpPr>
            <p:cNvPr id="49" name="Rectangle 48">
              <a:extLst>
                <a:ext uri="{FF2B5EF4-FFF2-40B4-BE49-F238E27FC236}">
                  <a16:creationId xmlns:a16="http://schemas.microsoft.com/office/drawing/2014/main" id="{D018092E-7092-F780-3236-BF8011392D5B}"/>
                </a:ext>
              </a:extLst>
            </p:cNvPr>
            <p:cNvSpPr/>
            <p:nvPr/>
          </p:nvSpPr>
          <p:spPr bwMode="auto">
            <a:xfrm>
              <a:off x="3261735" y="432441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API Management</a:t>
              </a:r>
            </a:p>
          </p:txBody>
        </p:sp>
        <p:sp>
          <p:nvSpPr>
            <p:cNvPr id="50" name="Rectangle 49">
              <a:extLst>
                <a:ext uri="{FF2B5EF4-FFF2-40B4-BE49-F238E27FC236}">
                  <a16:creationId xmlns:a16="http://schemas.microsoft.com/office/drawing/2014/main" id="{04C336F3-016F-CFD5-B41E-896CBF609400}"/>
                </a:ext>
              </a:extLst>
            </p:cNvPr>
            <p:cNvSpPr/>
            <p:nvPr/>
          </p:nvSpPr>
          <p:spPr bwMode="auto">
            <a:xfrm>
              <a:off x="4481530" y="432441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Azure Functions</a:t>
              </a:r>
            </a:p>
          </p:txBody>
        </p:sp>
        <p:sp>
          <p:nvSpPr>
            <p:cNvPr id="51" name="Rectangle 50">
              <a:extLst>
                <a:ext uri="{FF2B5EF4-FFF2-40B4-BE49-F238E27FC236}">
                  <a16:creationId xmlns:a16="http://schemas.microsoft.com/office/drawing/2014/main" id="{48204F79-B13E-3873-BF52-71719901A775}"/>
                </a:ext>
              </a:extLst>
            </p:cNvPr>
            <p:cNvSpPr/>
            <p:nvPr/>
          </p:nvSpPr>
          <p:spPr bwMode="auto">
            <a:xfrm>
              <a:off x="5701325" y="432441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Kubernetes Service</a:t>
              </a:r>
            </a:p>
          </p:txBody>
        </p:sp>
        <p:sp>
          <p:nvSpPr>
            <p:cNvPr id="52" name="Rectangle 51">
              <a:extLst>
                <a:ext uri="{FF2B5EF4-FFF2-40B4-BE49-F238E27FC236}">
                  <a16:creationId xmlns:a16="http://schemas.microsoft.com/office/drawing/2014/main" id="{00BB4EDA-EF03-709F-5FB3-3F61B0C6F1EA}"/>
                </a:ext>
              </a:extLst>
            </p:cNvPr>
            <p:cNvSpPr/>
            <p:nvPr/>
          </p:nvSpPr>
          <p:spPr bwMode="auto">
            <a:xfrm>
              <a:off x="8140915" y="432441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Cognitive Services</a:t>
              </a:r>
            </a:p>
          </p:txBody>
        </p:sp>
        <p:sp>
          <p:nvSpPr>
            <p:cNvPr id="55" name="Rectangle 54">
              <a:extLst>
                <a:ext uri="{FF2B5EF4-FFF2-40B4-BE49-F238E27FC236}">
                  <a16:creationId xmlns:a16="http://schemas.microsoft.com/office/drawing/2014/main" id="{29353723-D823-0EFB-F20A-B99008857693}"/>
                </a:ext>
              </a:extLst>
            </p:cNvPr>
            <p:cNvSpPr/>
            <p:nvPr/>
          </p:nvSpPr>
          <p:spPr bwMode="auto">
            <a:xfrm>
              <a:off x="6921120" y="432441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Logic</a:t>
              </a:r>
              <a:b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b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Apps</a:t>
              </a:r>
            </a:p>
          </p:txBody>
        </p:sp>
        <p:sp>
          <p:nvSpPr>
            <p:cNvPr id="59" name="Rectangle 58">
              <a:extLst>
                <a:ext uri="{FF2B5EF4-FFF2-40B4-BE49-F238E27FC236}">
                  <a16:creationId xmlns:a16="http://schemas.microsoft.com/office/drawing/2014/main" id="{B76EECB0-46DF-9E9B-14BC-9A0E2BAF345F}"/>
                </a:ext>
              </a:extLst>
            </p:cNvPr>
            <p:cNvSpPr/>
            <p:nvPr/>
          </p:nvSpPr>
          <p:spPr bwMode="auto">
            <a:xfrm>
              <a:off x="2041940" y="432441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Analysis Services</a:t>
              </a:r>
            </a:p>
          </p:txBody>
        </p:sp>
        <p:pic>
          <p:nvPicPr>
            <p:cNvPr id="60" name="Graphic 59">
              <a:extLst>
                <a:ext uri="{FF2B5EF4-FFF2-40B4-BE49-F238E27FC236}">
                  <a16:creationId xmlns:a16="http://schemas.microsoft.com/office/drawing/2014/main" id="{55D74021-8B18-82EF-393E-FC646EA6F3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70371" y="3743625"/>
              <a:ext cx="471438" cy="471438"/>
            </a:xfrm>
            <a:prstGeom prst="rect">
              <a:avLst/>
            </a:prstGeom>
          </p:spPr>
        </p:pic>
        <p:pic>
          <p:nvPicPr>
            <p:cNvPr id="62" name="Graphic 61">
              <a:extLst>
                <a:ext uri="{FF2B5EF4-FFF2-40B4-BE49-F238E27FC236}">
                  <a16:creationId xmlns:a16="http://schemas.microsoft.com/office/drawing/2014/main" id="{CED786AC-B52E-B2E7-18F2-956B8F5AB79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11182" y="3786590"/>
              <a:ext cx="429406" cy="429406"/>
            </a:xfrm>
            <a:prstGeom prst="rect">
              <a:avLst/>
            </a:prstGeom>
          </p:spPr>
        </p:pic>
        <p:pic>
          <p:nvPicPr>
            <p:cNvPr id="63" name="Graphic 62">
              <a:extLst>
                <a:ext uri="{FF2B5EF4-FFF2-40B4-BE49-F238E27FC236}">
                  <a16:creationId xmlns:a16="http://schemas.microsoft.com/office/drawing/2014/main" id="{00BD1209-7C3C-5E24-4EE3-49F884DF225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29746" y="3784073"/>
              <a:ext cx="431868" cy="431868"/>
            </a:xfrm>
            <a:prstGeom prst="rect">
              <a:avLst/>
            </a:prstGeom>
          </p:spPr>
        </p:pic>
        <p:pic>
          <p:nvPicPr>
            <p:cNvPr id="64" name="Graphic 63">
              <a:extLst>
                <a:ext uri="{FF2B5EF4-FFF2-40B4-BE49-F238E27FC236}">
                  <a16:creationId xmlns:a16="http://schemas.microsoft.com/office/drawing/2014/main" id="{DB047D0B-352F-A3B9-9BF8-133E6B89280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49551" y="3796691"/>
              <a:ext cx="471438" cy="471438"/>
            </a:xfrm>
            <a:prstGeom prst="rect">
              <a:avLst/>
            </a:prstGeom>
          </p:spPr>
        </p:pic>
        <p:grpSp>
          <p:nvGrpSpPr>
            <p:cNvPr id="83" name="Group 82">
              <a:extLst>
                <a:ext uri="{FF2B5EF4-FFF2-40B4-BE49-F238E27FC236}">
                  <a16:creationId xmlns:a16="http://schemas.microsoft.com/office/drawing/2014/main" id="{083062E4-A56F-B87C-A902-53483C0BC34A}"/>
                </a:ext>
              </a:extLst>
            </p:cNvPr>
            <p:cNvGrpSpPr/>
            <p:nvPr/>
          </p:nvGrpSpPr>
          <p:grpSpPr>
            <a:xfrm>
              <a:off x="2213997" y="5226475"/>
              <a:ext cx="6521786" cy="902910"/>
              <a:chOff x="2770846" y="5226475"/>
              <a:chExt cx="6521786" cy="902910"/>
            </a:xfrm>
          </p:grpSpPr>
          <p:grpSp>
            <p:nvGrpSpPr>
              <p:cNvPr id="79" name="Group 78">
                <a:extLst>
                  <a:ext uri="{FF2B5EF4-FFF2-40B4-BE49-F238E27FC236}">
                    <a16:creationId xmlns:a16="http://schemas.microsoft.com/office/drawing/2014/main" id="{7DDE104F-20D8-B266-9163-BCC73B7F413B}"/>
                  </a:ext>
                </a:extLst>
              </p:cNvPr>
              <p:cNvGrpSpPr/>
              <p:nvPr/>
            </p:nvGrpSpPr>
            <p:grpSpPr>
              <a:xfrm>
                <a:off x="2770846" y="5283838"/>
                <a:ext cx="1088710" cy="845547"/>
                <a:chOff x="2770846" y="5283838"/>
                <a:chExt cx="1088710" cy="845547"/>
              </a:xfrm>
            </p:grpSpPr>
            <p:sp>
              <p:nvSpPr>
                <p:cNvPr id="71" name="Rectangle 70">
                  <a:extLst>
                    <a:ext uri="{FF2B5EF4-FFF2-40B4-BE49-F238E27FC236}">
                      <a16:creationId xmlns:a16="http://schemas.microsoft.com/office/drawing/2014/main" id="{F2ADBF9B-3D57-16AE-326B-D16B4A6F82E5}"/>
                    </a:ext>
                  </a:extLst>
                </p:cNvPr>
                <p:cNvSpPr/>
                <p:nvPr/>
              </p:nvSpPr>
              <p:spPr bwMode="auto">
                <a:xfrm>
                  <a:off x="2770846" y="5769385"/>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Segoe UI" pitchFamily="34" charset="0"/>
                      <a:cs typeface="Segoe UI Semibold" panose="020B0702040204020203" pitchFamily="34" charset="0"/>
                    </a:rPr>
                    <a:t>Microsoft</a:t>
                  </a:r>
                  <a:br>
                    <a:rPr kumimoji="0" lang="en-US" sz="1200" b="0" i="0" u="none" strike="noStrike" kern="0" cap="none" spc="0" normalizeH="0" baseline="0" noProof="0">
                      <a:ln>
                        <a:noFill/>
                      </a:ln>
                      <a:solidFill>
                        <a:srgbClr val="000000"/>
                      </a:solidFill>
                      <a:effectLst/>
                      <a:uLnTx/>
                      <a:uFillTx/>
                      <a:latin typeface="Segoe UI Semibold"/>
                      <a:ea typeface="Segoe UI" pitchFamily="34" charset="0"/>
                      <a:cs typeface="Segoe UI Semibold" panose="020B0702040204020203" pitchFamily="34" charset="0"/>
                    </a:rPr>
                  </a:br>
                  <a:r>
                    <a:rPr kumimoji="0" lang="en-US" sz="1200" b="0" i="0" u="none" strike="noStrike" kern="0" cap="none" spc="0" normalizeH="0" baseline="0" noProof="0">
                      <a:ln>
                        <a:noFill/>
                      </a:ln>
                      <a:solidFill>
                        <a:srgbClr val="000000"/>
                      </a:solidFill>
                      <a:effectLst/>
                      <a:uLnTx/>
                      <a:uFillTx/>
                      <a:latin typeface="Segoe UI Semibold"/>
                      <a:ea typeface="Segoe UI" pitchFamily="34" charset="0"/>
                      <a:cs typeface="Segoe UI Semibold" panose="020B0702040204020203" pitchFamily="34" charset="0"/>
                    </a:rPr>
                    <a:t>Graph</a:t>
                  </a:r>
                </a:p>
              </p:txBody>
            </p:sp>
            <p:pic>
              <p:nvPicPr>
                <p:cNvPr id="72" name="Picture 71" descr="A picture containing building, window, table, cage&#10;&#10;Description automatically generated">
                  <a:extLst>
                    <a:ext uri="{FF2B5EF4-FFF2-40B4-BE49-F238E27FC236}">
                      <a16:creationId xmlns:a16="http://schemas.microsoft.com/office/drawing/2014/main" id="{3486F93C-6C2E-A094-590E-616E50617E6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48237" y="5283838"/>
                  <a:ext cx="420186" cy="367662"/>
                </a:xfrm>
                <a:prstGeom prst="rect">
                  <a:avLst/>
                </a:prstGeom>
              </p:spPr>
            </p:pic>
          </p:grpSp>
          <p:grpSp>
            <p:nvGrpSpPr>
              <p:cNvPr id="81" name="Group 80">
                <a:extLst>
                  <a:ext uri="{FF2B5EF4-FFF2-40B4-BE49-F238E27FC236}">
                    <a16:creationId xmlns:a16="http://schemas.microsoft.com/office/drawing/2014/main" id="{8F149F36-14BD-E6B0-5BCC-3624405D8D47}"/>
                  </a:ext>
                </a:extLst>
              </p:cNvPr>
              <p:cNvGrpSpPr/>
              <p:nvPr/>
            </p:nvGrpSpPr>
            <p:grpSpPr>
              <a:xfrm>
                <a:off x="5527646" y="5226475"/>
                <a:ext cx="1088710" cy="902910"/>
                <a:chOff x="5072282" y="5226475"/>
                <a:chExt cx="1088710" cy="902910"/>
              </a:xfrm>
            </p:grpSpPr>
            <p:sp>
              <p:nvSpPr>
                <p:cNvPr id="70" name="Rectangle 69">
                  <a:extLst>
                    <a:ext uri="{FF2B5EF4-FFF2-40B4-BE49-F238E27FC236}">
                      <a16:creationId xmlns:a16="http://schemas.microsoft.com/office/drawing/2014/main" id="{5376090B-3109-051E-75CD-D94565406BE6}"/>
                    </a:ext>
                  </a:extLst>
                </p:cNvPr>
                <p:cNvSpPr/>
                <p:nvPr/>
              </p:nvSpPr>
              <p:spPr bwMode="auto">
                <a:xfrm>
                  <a:off x="5072282" y="5769385"/>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Azure Synapse Analytics</a:t>
                  </a:r>
                </a:p>
              </p:txBody>
            </p:sp>
            <p:pic>
              <p:nvPicPr>
                <p:cNvPr id="74" name="Graphic 73">
                  <a:extLst>
                    <a:ext uri="{FF2B5EF4-FFF2-40B4-BE49-F238E27FC236}">
                      <a16:creationId xmlns:a16="http://schemas.microsoft.com/office/drawing/2014/main" id="{DCA8E700-FB6C-C70C-E141-55B535480EC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388142" y="5226475"/>
                  <a:ext cx="456991" cy="456991"/>
                </a:xfrm>
                <a:prstGeom prst="rect">
                  <a:avLst/>
                </a:prstGeom>
              </p:spPr>
            </p:pic>
          </p:grpSp>
          <p:grpSp>
            <p:nvGrpSpPr>
              <p:cNvPr id="82" name="Group 81">
                <a:extLst>
                  <a:ext uri="{FF2B5EF4-FFF2-40B4-BE49-F238E27FC236}">
                    <a16:creationId xmlns:a16="http://schemas.microsoft.com/office/drawing/2014/main" id="{8B1CAF87-BF77-798F-7879-2FB4FD54CCA2}"/>
                  </a:ext>
                </a:extLst>
              </p:cNvPr>
              <p:cNvGrpSpPr/>
              <p:nvPr/>
            </p:nvGrpSpPr>
            <p:grpSpPr>
              <a:xfrm>
                <a:off x="6906046" y="5226475"/>
                <a:ext cx="1088710" cy="902910"/>
                <a:chOff x="6245845" y="5226475"/>
                <a:chExt cx="1088710" cy="902910"/>
              </a:xfrm>
            </p:grpSpPr>
            <p:sp>
              <p:nvSpPr>
                <p:cNvPr id="69" name="Rectangle 68">
                  <a:extLst>
                    <a:ext uri="{FF2B5EF4-FFF2-40B4-BE49-F238E27FC236}">
                      <a16:creationId xmlns:a16="http://schemas.microsoft.com/office/drawing/2014/main" id="{B9850BE6-A5A7-853D-B5B6-7EF8F69F9ED1}"/>
                    </a:ext>
                  </a:extLst>
                </p:cNvPr>
                <p:cNvSpPr/>
                <p:nvPr/>
              </p:nvSpPr>
              <p:spPr bwMode="auto">
                <a:xfrm>
                  <a:off x="6245845" y="5769385"/>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Cosmos</a:t>
                  </a:r>
                  <a:b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b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DB</a:t>
                  </a:r>
                </a:p>
              </p:txBody>
            </p:sp>
            <p:pic>
              <p:nvPicPr>
                <p:cNvPr id="75" name="Graphic 74">
                  <a:extLst>
                    <a:ext uri="{FF2B5EF4-FFF2-40B4-BE49-F238E27FC236}">
                      <a16:creationId xmlns:a16="http://schemas.microsoft.com/office/drawing/2014/main" id="{33F7BC77-A039-E8A2-6EE8-724AF8E0652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525145" y="5226475"/>
                  <a:ext cx="501225" cy="501225"/>
                </a:xfrm>
                <a:prstGeom prst="rect">
                  <a:avLst/>
                </a:prstGeom>
              </p:spPr>
            </p:pic>
          </p:grpSp>
          <p:grpSp>
            <p:nvGrpSpPr>
              <p:cNvPr id="80" name="Group 79">
                <a:extLst>
                  <a:ext uri="{FF2B5EF4-FFF2-40B4-BE49-F238E27FC236}">
                    <a16:creationId xmlns:a16="http://schemas.microsoft.com/office/drawing/2014/main" id="{6FC1373D-46BC-9402-2341-46C8E98E73F9}"/>
                  </a:ext>
                </a:extLst>
              </p:cNvPr>
              <p:cNvGrpSpPr/>
              <p:nvPr/>
            </p:nvGrpSpPr>
            <p:grpSpPr>
              <a:xfrm>
                <a:off x="4149246" y="5226475"/>
                <a:ext cx="1088710" cy="902910"/>
                <a:chOff x="3898720" y="5226475"/>
                <a:chExt cx="1088710" cy="902910"/>
              </a:xfrm>
            </p:grpSpPr>
            <p:sp>
              <p:nvSpPr>
                <p:cNvPr id="76" name="Rectangle 75">
                  <a:extLst>
                    <a:ext uri="{FF2B5EF4-FFF2-40B4-BE49-F238E27FC236}">
                      <a16:creationId xmlns:a16="http://schemas.microsoft.com/office/drawing/2014/main" id="{9599C035-4E26-E849-40DA-3C2C646C36A9}"/>
                    </a:ext>
                  </a:extLst>
                </p:cNvPr>
                <p:cNvSpPr/>
                <p:nvPr/>
              </p:nvSpPr>
              <p:spPr bwMode="auto">
                <a:xfrm>
                  <a:off x="3898720" y="5769385"/>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Dataverse</a:t>
                  </a:r>
                </a:p>
              </p:txBody>
            </p:sp>
            <p:pic>
              <p:nvPicPr>
                <p:cNvPr id="77" name="Picture 76">
                  <a:extLst>
                    <a:ext uri="{FF2B5EF4-FFF2-40B4-BE49-F238E27FC236}">
                      <a16:creationId xmlns:a16="http://schemas.microsoft.com/office/drawing/2014/main" id="{4984C95D-875E-81A9-07CA-E1C92D468F80}"/>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9664" b="92437" l="1563" r="98047">
                              <a14:foregroundMark x1="6250" y1="50840" x2="6250" y2="50840"/>
                              <a14:foregroundMark x1="1563" y1="61345" x2="1563" y2="61345"/>
                              <a14:foregroundMark x1="16797" y1="91176" x2="16797" y2="91176"/>
                              <a14:foregroundMark x1="58594" y1="84874" x2="58594" y2="84874"/>
                              <a14:foregroundMark x1="88281" y1="74370" x2="88281" y2="74370"/>
                              <a14:foregroundMark x1="90234" y1="44958" x2="90234" y2="44958"/>
                              <a14:foregroundMark x1="89844" y1="26050" x2="89844" y2="26050"/>
                              <a14:foregroundMark x1="92188" y1="47479" x2="92188" y2="47479"/>
                              <a14:foregroundMark x1="56641" y1="92857" x2="56641" y2="92857"/>
                              <a14:foregroundMark x1="98047" y1="40756" x2="98047" y2="40756"/>
                            </a14:backgroundRemoval>
                          </a14:imgEffect>
                        </a14:imgLayer>
                      </a14:imgProps>
                    </a:ext>
                  </a:extLst>
                </a:blip>
                <a:stretch>
                  <a:fillRect/>
                </a:stretch>
              </p:blipFill>
              <p:spPr>
                <a:xfrm>
                  <a:off x="4197300" y="5226475"/>
                  <a:ext cx="491550" cy="456988"/>
                </a:xfrm>
                <a:prstGeom prst="rect">
                  <a:avLst/>
                </a:prstGeom>
              </p:spPr>
            </p:pic>
          </p:grpSp>
          <p:pic>
            <p:nvPicPr>
              <p:cNvPr id="78" name="Picture 2">
                <a:extLst>
                  <a:ext uri="{FF2B5EF4-FFF2-40B4-BE49-F238E27FC236}">
                    <a16:creationId xmlns:a16="http://schemas.microsoft.com/office/drawing/2014/main" id="{3A07ACFB-FEE7-10AA-19AC-CCABDE37568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a:off x="8284447" y="5518034"/>
                <a:ext cx="1008185" cy="2737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5" name="Straight Connector 84">
              <a:extLst>
                <a:ext uri="{FF2B5EF4-FFF2-40B4-BE49-F238E27FC236}">
                  <a16:creationId xmlns:a16="http://schemas.microsoft.com/office/drawing/2014/main" id="{4AEE6DBE-4F75-48D0-40C1-0A83D696E7A0}"/>
                </a:ext>
              </a:extLst>
            </p:cNvPr>
            <p:cNvCxnSpPr>
              <a:cxnSpLocks/>
              <a:endCxn id="39" idx="2"/>
            </p:cNvCxnSpPr>
            <p:nvPr/>
          </p:nvCxnSpPr>
          <p:spPr>
            <a:xfrm flipV="1">
              <a:off x="824705" y="4904616"/>
              <a:ext cx="9300371" cy="1"/>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95" name="Straight Connector 94">
            <a:extLst>
              <a:ext uri="{FF2B5EF4-FFF2-40B4-BE49-F238E27FC236}">
                <a16:creationId xmlns:a16="http://schemas.microsoft.com/office/drawing/2014/main" id="{BF89CF18-7E05-D1C3-70AB-D07A03B51573}"/>
              </a:ext>
              <a:ext uri="{C183D7F6-B498-43B3-948B-1728B52AA6E4}">
                <adec:decorative xmlns:adec="http://schemas.microsoft.com/office/drawing/2017/decorative" val="1"/>
              </a:ext>
            </a:extLst>
          </p:cNvPr>
          <p:cNvCxnSpPr>
            <a:cxnSpLocks/>
          </p:cNvCxnSpPr>
          <p:nvPr/>
        </p:nvCxnSpPr>
        <p:spPr>
          <a:xfrm>
            <a:off x="11149489" y="4038600"/>
            <a:ext cx="0" cy="1771650"/>
          </a:xfrm>
          <a:prstGeom prst="line">
            <a:avLst/>
          </a:prstGeom>
          <a:ln w="6350">
            <a:solidFill>
              <a:schemeClr val="bg1">
                <a:lumMod val="6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2" name="Right Brace 91">
            <a:extLst>
              <a:ext uri="{FF2B5EF4-FFF2-40B4-BE49-F238E27FC236}">
                <a16:creationId xmlns:a16="http://schemas.microsoft.com/office/drawing/2014/main" id="{E766E424-79C3-0D8D-D16A-6BF1DD7F82C8}"/>
              </a:ext>
              <a:ext uri="{C183D7F6-B498-43B3-948B-1728B52AA6E4}">
                <adec:decorative xmlns:adec="http://schemas.microsoft.com/office/drawing/2017/decorative" val="1"/>
              </a:ext>
            </a:extLst>
          </p:cNvPr>
          <p:cNvSpPr/>
          <p:nvPr/>
        </p:nvSpPr>
        <p:spPr>
          <a:xfrm>
            <a:off x="10099439" y="3204674"/>
            <a:ext cx="269798" cy="3363464"/>
          </a:xfrm>
          <a:prstGeom prst="rightBrace">
            <a:avLst>
              <a:gd name="adj1" fmla="val 0"/>
              <a:gd name="adj2" fmla="val 50000"/>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0000"/>
              </a:lnSpc>
            </a:pPr>
            <a:endParaRPr lang="en-US">
              <a:solidFill>
                <a:srgbClr val="000000"/>
              </a:solidFill>
              <a:latin typeface="Segoe UI"/>
            </a:endParaRPr>
          </a:p>
        </p:txBody>
      </p:sp>
      <p:sp>
        <p:nvSpPr>
          <p:cNvPr id="3" name="Rectangle 98">
            <a:extLst>
              <a:ext uri="{FF2B5EF4-FFF2-40B4-BE49-F238E27FC236}">
                <a16:creationId xmlns:a16="http://schemas.microsoft.com/office/drawing/2014/main" id="{BF39067F-325F-0C6F-903E-BEEEC292C574}"/>
              </a:ext>
            </a:extLst>
          </p:cNvPr>
          <p:cNvSpPr/>
          <p:nvPr/>
        </p:nvSpPr>
        <p:spPr bwMode="auto">
          <a:xfrm>
            <a:off x="10254680" y="3271875"/>
            <a:ext cx="1033934" cy="1871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ea typeface="+mn-ea"/>
                <a:cs typeface="Segoe UI" pitchFamily="34" charset="0"/>
              </a:rPr>
              <a:t>Dev Ops</a:t>
            </a:r>
          </a:p>
        </p:txBody>
      </p:sp>
      <p:sp>
        <p:nvSpPr>
          <p:cNvPr id="2" name="Rectangle 98">
            <a:extLst>
              <a:ext uri="{FF2B5EF4-FFF2-40B4-BE49-F238E27FC236}">
                <a16:creationId xmlns:a16="http://schemas.microsoft.com/office/drawing/2014/main" id="{F462E30F-1E38-6CF7-EBE7-36503BD8FEDC}"/>
              </a:ext>
            </a:extLst>
          </p:cNvPr>
          <p:cNvSpPr/>
          <p:nvPr/>
        </p:nvSpPr>
        <p:spPr bwMode="auto">
          <a:xfrm>
            <a:off x="11016472" y="3271875"/>
            <a:ext cx="1033934" cy="1871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ea typeface="+mn-ea"/>
                <a:cs typeface="Segoe UI" pitchFamily="34" charset="0"/>
              </a:rPr>
              <a:t>GitHub</a:t>
            </a:r>
          </a:p>
        </p:txBody>
      </p:sp>
      <p:sp>
        <p:nvSpPr>
          <p:cNvPr id="93" name="Rectangle 92">
            <a:extLst>
              <a:ext uri="{FF2B5EF4-FFF2-40B4-BE49-F238E27FC236}">
                <a16:creationId xmlns:a16="http://schemas.microsoft.com/office/drawing/2014/main" id="{D24FF20F-09CA-67C7-FD52-3D16F6638E7E}"/>
              </a:ext>
            </a:extLst>
          </p:cNvPr>
          <p:cNvSpPr/>
          <p:nvPr/>
        </p:nvSpPr>
        <p:spPr bwMode="auto">
          <a:xfrm>
            <a:off x="10683672" y="4477593"/>
            <a:ext cx="931634" cy="877035"/>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Pro developer</a:t>
            </a:r>
            <a:b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br>
            <a: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(code </a:t>
            </a:r>
            <a:r>
              <a:rPr lang="en-US" sz="1400" b="1" kern="0">
                <a:solidFill>
                  <a:srgbClr val="000000"/>
                </a:solidFill>
                <a:latin typeface="Segoe UI Semibold" panose="020B0702040204020203" pitchFamily="34" charset="0"/>
                <a:ea typeface="Segoe UI" panose="020B0502040204020203" pitchFamily="34" charset="0"/>
                <a:cs typeface="Segoe UI Semibold" panose="020B0702040204020203" pitchFamily="34" charset="0"/>
              </a:rPr>
              <a:t>f</a:t>
            </a:r>
            <a:r>
              <a:rPr kumimoji="0" lang="en-US" sz="1400" b="1" i="0" u="none" strike="noStrike" kern="0" cap="none" spc="0" normalizeH="0" baseline="0" noProof="0" err="1">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irst</a:t>
            </a:r>
            <a:r>
              <a:rPr kumimoji="0" lang="en-US" sz="1400" b="1" i="0" u="none" strike="noStrike" kern="0" cap="none" spc="0" normalizeH="0" baseline="0" noProof="0">
                <a:ln>
                  <a:noFill/>
                </a:ln>
                <a:solidFill>
                  <a:srgbClr val="000000"/>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a:t>
            </a:r>
          </a:p>
        </p:txBody>
      </p:sp>
      <p:sp>
        <p:nvSpPr>
          <p:cNvPr id="149" name="Rectangle 148">
            <a:extLst>
              <a:ext uri="{FF2B5EF4-FFF2-40B4-BE49-F238E27FC236}">
                <a16:creationId xmlns:a16="http://schemas.microsoft.com/office/drawing/2014/main" id="{1EC7C8A8-6971-E159-42F2-8C8D2CF7643D}"/>
              </a:ext>
            </a:extLst>
          </p:cNvPr>
          <p:cNvSpPr/>
          <p:nvPr/>
        </p:nvSpPr>
        <p:spPr bwMode="auto">
          <a:xfrm>
            <a:off x="10192124" y="6380971"/>
            <a:ext cx="1033934" cy="1871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ea typeface="+mn-ea"/>
                <a:cs typeface="Segoe UI" pitchFamily="34" charset="0"/>
              </a:rPr>
              <a:t>VS Code</a:t>
            </a:r>
          </a:p>
        </p:txBody>
      </p:sp>
      <p:sp>
        <p:nvSpPr>
          <p:cNvPr id="148" name="Rectangle 98">
            <a:extLst>
              <a:ext uri="{FF2B5EF4-FFF2-40B4-BE49-F238E27FC236}">
                <a16:creationId xmlns:a16="http://schemas.microsoft.com/office/drawing/2014/main" id="{C253F6C6-5CF1-2362-035E-1591797EBAC2}"/>
              </a:ext>
            </a:extLst>
          </p:cNvPr>
          <p:cNvSpPr/>
          <p:nvPr/>
        </p:nvSpPr>
        <p:spPr bwMode="auto">
          <a:xfrm>
            <a:off x="11073787" y="6382975"/>
            <a:ext cx="1033934" cy="1871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ea typeface="+mn-ea"/>
                <a:cs typeface="Segoe UI" pitchFamily="34" charset="0"/>
              </a:rPr>
              <a:t>Visual Studio</a:t>
            </a:r>
          </a:p>
        </p:txBody>
      </p:sp>
      <p:pic>
        <p:nvPicPr>
          <p:cNvPr id="144" name="Picture 2">
            <a:extLst>
              <a:ext uri="{FF2B5EF4-FFF2-40B4-BE49-F238E27FC236}">
                <a16:creationId xmlns:a16="http://schemas.microsoft.com/office/drawing/2014/main" id="{56F2060E-5DB1-9547-1A9F-AA9AA7710284}"/>
              </a:ext>
              <a:ext uri="{C183D7F6-B498-43B3-948B-1728B52AA6E4}">
                <adec:decorative xmlns:adec="http://schemas.microsoft.com/office/drawing/2017/decorative" val="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339926" y="5897420"/>
            <a:ext cx="482828" cy="48282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4">
            <a:extLst>
              <a:ext uri="{FF2B5EF4-FFF2-40B4-BE49-F238E27FC236}">
                <a16:creationId xmlns:a16="http://schemas.microsoft.com/office/drawing/2014/main" id="{0C5BF2A2-EB45-1669-2F08-1C0ABA9ABBE5}"/>
              </a:ext>
              <a:ext uri="{C183D7F6-B498-43B3-948B-1728B52AA6E4}">
                <adec:decorative xmlns:adec="http://schemas.microsoft.com/office/drawing/2017/decorative" val="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498508" y="5926224"/>
            <a:ext cx="425222" cy="4252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F33C21B-2391-21C5-8166-35236169B406}"/>
              </a:ext>
              <a:ext uri="{C183D7F6-B498-43B3-948B-1728B52AA6E4}">
                <adec:decorative xmlns:adec="http://schemas.microsoft.com/office/drawing/2017/decorative" val="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559036" y="3533197"/>
            <a:ext cx="425222" cy="425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8852189-7CF2-7A0A-679A-3AA1A023AB88}"/>
              </a:ext>
              <a:ext uri="{C183D7F6-B498-43B3-948B-1728B52AA6E4}">
                <adec:decorative xmlns:adec="http://schemas.microsoft.com/office/drawing/2017/decorative" val="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301426" y="3487507"/>
            <a:ext cx="516602" cy="51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713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64" presetClass="path" presetSubtype="0" accel="50000" decel="50000" fill="hold" nodeType="withEffect">
                                  <p:stCondLst>
                                    <p:cond delay="0"/>
                                  </p:stCondLst>
                                  <p:childTnLst>
                                    <p:animMotion origin="layout" path="M 5E-6 0.01157 L 5E-6 -7.40741E-7 " pathEditMode="relative" rAng="0" ptsTypes="AA">
                                      <p:cBhvr>
                                        <p:cTn id="9" dur="1250" fill="hold"/>
                                        <p:tgtEl>
                                          <p:spTgt spid="107"/>
                                        </p:tgtEl>
                                        <p:attrNameLst>
                                          <p:attrName>ppt_x</p:attrName>
                                          <p:attrName>ppt_y</p:attrName>
                                        </p:attrNameLst>
                                      </p:cBhvr>
                                      <p:rCtr x="0" y="-579"/>
                                    </p:animMotion>
                                  </p:childTnLst>
                                </p:cTn>
                              </p:par>
                              <p:par>
                                <p:cTn id="10" presetID="10" presetClass="entr" presetSubtype="0" fill="hold" nodeType="withEffect">
                                  <p:stCondLst>
                                    <p:cond delay="25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42" presetClass="path" presetSubtype="0" accel="50000" decel="50000" fill="hold" nodeType="withEffect">
                                  <p:stCondLst>
                                    <p:cond delay="250"/>
                                  </p:stCondLst>
                                  <p:childTnLst>
                                    <p:animMotion origin="layout" path="M 5E-6 -0.00995 L 5E-6 -1.48148E-6 " pathEditMode="relative" rAng="0" ptsTypes="AA">
                                      <p:cBhvr>
                                        <p:cTn id="14" dur="1250" fill="hold"/>
                                        <p:tgtEl>
                                          <p:spTgt spid="108"/>
                                        </p:tgtEl>
                                        <p:attrNameLst>
                                          <p:attrName>ppt_x</p:attrName>
                                          <p:attrName>ppt_y</p:attrName>
                                        </p:attrNameLst>
                                      </p:cBhvr>
                                      <p:rCtr x="0" y="486"/>
                                    </p:animMotion>
                                  </p:childTnLst>
                                </p:cTn>
                              </p:par>
                              <p:par>
                                <p:cTn id="15" presetID="16" presetClass="entr" presetSubtype="42" fill="hold" nodeType="withEffect">
                                  <p:stCondLst>
                                    <p:cond delay="250"/>
                                  </p:stCondLst>
                                  <p:childTnLst>
                                    <p:set>
                                      <p:cBhvr>
                                        <p:cTn id="16" dur="1" fill="hold">
                                          <p:stCondLst>
                                            <p:cond delay="0"/>
                                          </p:stCondLst>
                                        </p:cTn>
                                        <p:tgtEl>
                                          <p:spTgt spid="95"/>
                                        </p:tgtEl>
                                        <p:attrNameLst>
                                          <p:attrName>style.visibility</p:attrName>
                                        </p:attrNameLst>
                                      </p:cBhvr>
                                      <p:to>
                                        <p:strVal val="visible"/>
                                      </p:to>
                                    </p:set>
                                    <p:animEffect transition="in" filter="barn(outHorizontal)">
                                      <p:cBhvr>
                                        <p:cTn id="17" dur="500"/>
                                        <p:tgtEl>
                                          <p:spTgt spid="95"/>
                                        </p:tgtEl>
                                      </p:cBhvr>
                                    </p:animEffect>
                                  </p:childTnLst>
                                </p:cTn>
                              </p:par>
                              <p:par>
                                <p:cTn id="18" presetID="53" presetClass="entr" presetSubtype="16" fill="hold" nodeType="withEffect">
                                  <p:stCondLst>
                                    <p:cond delay="250"/>
                                  </p:stCondLst>
                                  <p:childTnLst>
                                    <p:set>
                                      <p:cBhvr>
                                        <p:cTn id="19" dur="1" fill="hold">
                                          <p:stCondLst>
                                            <p:cond delay="0"/>
                                          </p:stCondLst>
                                        </p:cTn>
                                        <p:tgtEl>
                                          <p:spTgt spid="144"/>
                                        </p:tgtEl>
                                        <p:attrNameLst>
                                          <p:attrName>style.visibility</p:attrName>
                                        </p:attrNameLst>
                                      </p:cBhvr>
                                      <p:to>
                                        <p:strVal val="visible"/>
                                      </p:to>
                                    </p:set>
                                    <p:anim calcmode="lin" valueType="num">
                                      <p:cBhvr>
                                        <p:cTn id="20" dur="500" fill="hold"/>
                                        <p:tgtEl>
                                          <p:spTgt spid="144"/>
                                        </p:tgtEl>
                                        <p:attrNameLst>
                                          <p:attrName>ppt_w</p:attrName>
                                        </p:attrNameLst>
                                      </p:cBhvr>
                                      <p:tavLst>
                                        <p:tav tm="0">
                                          <p:val>
                                            <p:fltVal val="0"/>
                                          </p:val>
                                        </p:tav>
                                        <p:tav tm="100000">
                                          <p:val>
                                            <p:strVal val="#ppt_w"/>
                                          </p:val>
                                        </p:tav>
                                      </p:tavLst>
                                    </p:anim>
                                    <p:anim calcmode="lin" valueType="num">
                                      <p:cBhvr>
                                        <p:cTn id="21" dur="500" fill="hold"/>
                                        <p:tgtEl>
                                          <p:spTgt spid="144"/>
                                        </p:tgtEl>
                                        <p:attrNameLst>
                                          <p:attrName>ppt_h</p:attrName>
                                        </p:attrNameLst>
                                      </p:cBhvr>
                                      <p:tavLst>
                                        <p:tav tm="0">
                                          <p:val>
                                            <p:fltVal val="0"/>
                                          </p:val>
                                        </p:tav>
                                        <p:tav tm="100000">
                                          <p:val>
                                            <p:strVal val="#ppt_h"/>
                                          </p:val>
                                        </p:tav>
                                      </p:tavLst>
                                    </p:anim>
                                    <p:animEffect transition="in" filter="fade">
                                      <p:cBhvr>
                                        <p:cTn id="22" dur="500"/>
                                        <p:tgtEl>
                                          <p:spTgt spid="144"/>
                                        </p:tgtEl>
                                      </p:cBhvr>
                                    </p:animEffect>
                                  </p:childTnLst>
                                </p:cTn>
                              </p:par>
                              <p:par>
                                <p:cTn id="23" presetID="53" presetClass="entr" presetSubtype="16" fill="hold" nodeType="withEffect">
                                  <p:stCondLst>
                                    <p:cond delay="250"/>
                                  </p:stCondLst>
                                  <p:childTnLst>
                                    <p:set>
                                      <p:cBhvr>
                                        <p:cTn id="24" dur="1" fill="hold">
                                          <p:stCondLst>
                                            <p:cond delay="0"/>
                                          </p:stCondLst>
                                        </p:cTn>
                                        <p:tgtEl>
                                          <p:spTgt spid="147"/>
                                        </p:tgtEl>
                                        <p:attrNameLst>
                                          <p:attrName>style.visibility</p:attrName>
                                        </p:attrNameLst>
                                      </p:cBhvr>
                                      <p:to>
                                        <p:strVal val="visible"/>
                                      </p:to>
                                    </p:set>
                                    <p:anim calcmode="lin" valueType="num">
                                      <p:cBhvr>
                                        <p:cTn id="25" dur="500" fill="hold"/>
                                        <p:tgtEl>
                                          <p:spTgt spid="147"/>
                                        </p:tgtEl>
                                        <p:attrNameLst>
                                          <p:attrName>ppt_w</p:attrName>
                                        </p:attrNameLst>
                                      </p:cBhvr>
                                      <p:tavLst>
                                        <p:tav tm="0">
                                          <p:val>
                                            <p:fltVal val="0"/>
                                          </p:val>
                                        </p:tav>
                                        <p:tav tm="100000">
                                          <p:val>
                                            <p:strVal val="#ppt_w"/>
                                          </p:val>
                                        </p:tav>
                                      </p:tavLst>
                                    </p:anim>
                                    <p:anim calcmode="lin" valueType="num">
                                      <p:cBhvr>
                                        <p:cTn id="26" dur="500" fill="hold"/>
                                        <p:tgtEl>
                                          <p:spTgt spid="147"/>
                                        </p:tgtEl>
                                        <p:attrNameLst>
                                          <p:attrName>ppt_h</p:attrName>
                                        </p:attrNameLst>
                                      </p:cBhvr>
                                      <p:tavLst>
                                        <p:tav tm="0">
                                          <p:val>
                                            <p:fltVal val="0"/>
                                          </p:val>
                                        </p:tav>
                                        <p:tav tm="100000">
                                          <p:val>
                                            <p:strVal val="#ppt_h"/>
                                          </p:val>
                                        </p:tav>
                                      </p:tavLst>
                                    </p:anim>
                                    <p:animEffect transition="in" filter="fade">
                                      <p:cBhvr>
                                        <p:cTn id="27" dur="500"/>
                                        <p:tgtEl>
                                          <p:spTgt spid="147"/>
                                        </p:tgtEl>
                                      </p:cBhvr>
                                    </p:animEffect>
                                  </p:childTnLst>
                                </p:cTn>
                              </p:par>
                              <p:par>
                                <p:cTn id="28" presetID="53" presetClass="entr" presetSubtype="16" fill="hold" grpId="0" nodeType="withEffect">
                                  <p:stCondLst>
                                    <p:cond delay="250"/>
                                  </p:stCondLst>
                                  <p:childTnLst>
                                    <p:set>
                                      <p:cBhvr>
                                        <p:cTn id="29" dur="1" fill="hold">
                                          <p:stCondLst>
                                            <p:cond delay="0"/>
                                          </p:stCondLst>
                                        </p:cTn>
                                        <p:tgtEl>
                                          <p:spTgt spid="148"/>
                                        </p:tgtEl>
                                        <p:attrNameLst>
                                          <p:attrName>style.visibility</p:attrName>
                                        </p:attrNameLst>
                                      </p:cBhvr>
                                      <p:to>
                                        <p:strVal val="visible"/>
                                      </p:to>
                                    </p:set>
                                    <p:anim calcmode="lin" valueType="num">
                                      <p:cBhvr>
                                        <p:cTn id="30" dur="500" fill="hold"/>
                                        <p:tgtEl>
                                          <p:spTgt spid="148"/>
                                        </p:tgtEl>
                                        <p:attrNameLst>
                                          <p:attrName>ppt_w</p:attrName>
                                        </p:attrNameLst>
                                      </p:cBhvr>
                                      <p:tavLst>
                                        <p:tav tm="0">
                                          <p:val>
                                            <p:fltVal val="0"/>
                                          </p:val>
                                        </p:tav>
                                        <p:tav tm="100000">
                                          <p:val>
                                            <p:strVal val="#ppt_w"/>
                                          </p:val>
                                        </p:tav>
                                      </p:tavLst>
                                    </p:anim>
                                    <p:anim calcmode="lin" valueType="num">
                                      <p:cBhvr>
                                        <p:cTn id="31" dur="500" fill="hold"/>
                                        <p:tgtEl>
                                          <p:spTgt spid="148"/>
                                        </p:tgtEl>
                                        <p:attrNameLst>
                                          <p:attrName>ppt_h</p:attrName>
                                        </p:attrNameLst>
                                      </p:cBhvr>
                                      <p:tavLst>
                                        <p:tav tm="0">
                                          <p:val>
                                            <p:fltVal val="0"/>
                                          </p:val>
                                        </p:tav>
                                        <p:tav tm="100000">
                                          <p:val>
                                            <p:strVal val="#ppt_h"/>
                                          </p:val>
                                        </p:tav>
                                      </p:tavLst>
                                    </p:anim>
                                    <p:animEffect transition="in" filter="fade">
                                      <p:cBhvr>
                                        <p:cTn id="32" dur="500"/>
                                        <p:tgtEl>
                                          <p:spTgt spid="148"/>
                                        </p:tgtEl>
                                      </p:cBhvr>
                                    </p:animEffect>
                                  </p:childTnLst>
                                </p:cTn>
                              </p:par>
                              <p:par>
                                <p:cTn id="33" presetID="53" presetClass="entr" presetSubtype="16" fill="hold" grpId="0" nodeType="withEffect">
                                  <p:stCondLst>
                                    <p:cond delay="250"/>
                                  </p:stCondLst>
                                  <p:childTnLst>
                                    <p:set>
                                      <p:cBhvr>
                                        <p:cTn id="34" dur="1" fill="hold">
                                          <p:stCondLst>
                                            <p:cond delay="0"/>
                                          </p:stCondLst>
                                        </p:cTn>
                                        <p:tgtEl>
                                          <p:spTgt spid="149"/>
                                        </p:tgtEl>
                                        <p:attrNameLst>
                                          <p:attrName>style.visibility</p:attrName>
                                        </p:attrNameLst>
                                      </p:cBhvr>
                                      <p:to>
                                        <p:strVal val="visible"/>
                                      </p:to>
                                    </p:set>
                                    <p:anim calcmode="lin" valueType="num">
                                      <p:cBhvr>
                                        <p:cTn id="35" dur="500" fill="hold"/>
                                        <p:tgtEl>
                                          <p:spTgt spid="149"/>
                                        </p:tgtEl>
                                        <p:attrNameLst>
                                          <p:attrName>ppt_w</p:attrName>
                                        </p:attrNameLst>
                                      </p:cBhvr>
                                      <p:tavLst>
                                        <p:tav tm="0">
                                          <p:val>
                                            <p:fltVal val="0"/>
                                          </p:val>
                                        </p:tav>
                                        <p:tav tm="100000">
                                          <p:val>
                                            <p:strVal val="#ppt_w"/>
                                          </p:val>
                                        </p:tav>
                                      </p:tavLst>
                                    </p:anim>
                                    <p:anim calcmode="lin" valueType="num">
                                      <p:cBhvr>
                                        <p:cTn id="36" dur="500" fill="hold"/>
                                        <p:tgtEl>
                                          <p:spTgt spid="149"/>
                                        </p:tgtEl>
                                        <p:attrNameLst>
                                          <p:attrName>ppt_h</p:attrName>
                                        </p:attrNameLst>
                                      </p:cBhvr>
                                      <p:tavLst>
                                        <p:tav tm="0">
                                          <p:val>
                                            <p:fltVal val="0"/>
                                          </p:val>
                                        </p:tav>
                                        <p:tav tm="100000">
                                          <p:val>
                                            <p:strVal val="#ppt_h"/>
                                          </p:val>
                                        </p:tav>
                                      </p:tavLst>
                                    </p:anim>
                                    <p:animEffect transition="in" filter="fade">
                                      <p:cBhvr>
                                        <p:cTn id="37" dur="500"/>
                                        <p:tgtEl>
                                          <p:spTgt spid="149"/>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par>
                                <p:cTn id="43" presetID="53" presetClass="entr" presetSubtype="16" fill="hold" grpId="0" nodeType="withEffect">
                                  <p:stCondLst>
                                    <p:cond delay="25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9" grpId="0"/>
      <p:bldP spid="1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B1939BF-4334-4944-E075-FD2D37AA14DF}"/>
              </a:ext>
              <a:ext uri="{C183D7F6-B498-43B3-948B-1728B52AA6E4}">
                <adec:decorative xmlns:adec="http://schemas.microsoft.com/office/drawing/2017/decorative" val="1"/>
              </a:ext>
            </a:extLst>
          </p:cNvPr>
          <p:cNvSpPr/>
          <p:nvPr/>
        </p:nvSpPr>
        <p:spPr bwMode="auto">
          <a:xfrm>
            <a:off x="9213849" y="338138"/>
            <a:ext cx="3197226"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64CA3A0E-A55C-18DF-22A2-F1B6C3D4BBEF}"/>
              </a:ext>
            </a:extLst>
          </p:cNvPr>
          <p:cNvSpPr txBox="1"/>
          <p:nvPr/>
        </p:nvSpPr>
        <p:spPr>
          <a:xfrm>
            <a:off x="93599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4</a:t>
            </a:r>
          </a:p>
        </p:txBody>
      </p:sp>
      <p:sp>
        <p:nvSpPr>
          <p:cNvPr id="15" name="TextBox 14">
            <a:extLst>
              <a:ext uri="{FF2B5EF4-FFF2-40B4-BE49-F238E27FC236}">
                <a16:creationId xmlns:a16="http://schemas.microsoft.com/office/drawing/2014/main" id="{8E069AD6-F0EE-A845-F61C-FC681F65B110}"/>
              </a:ext>
            </a:extLst>
          </p:cNvPr>
          <p:cNvSpPr txBox="1"/>
          <p:nvPr/>
        </p:nvSpPr>
        <p:spPr>
          <a:xfrm>
            <a:off x="9651519" y="470193"/>
            <a:ext cx="2273781" cy="169277"/>
          </a:xfrm>
          <a:prstGeom prst="rect">
            <a:avLst/>
          </a:prstGeom>
          <a:noFill/>
        </p:spPr>
        <p:txBody>
          <a:bodyPr wrap="square" lIns="0" tIns="0" rIns="0" bIns="0" rtlCol="0" anchor="ctr" anchorCtr="0">
            <a:spAutoFit/>
          </a:bodyPr>
          <a:lstStyle/>
          <a:p>
            <a:r>
              <a:rPr lang="en-US" sz="1100">
                <a:latin typeface="+mj-lt"/>
              </a:rPr>
              <a:t>Enhance employee experiences</a:t>
            </a:r>
          </a:p>
        </p:txBody>
      </p:sp>
      <p:sp>
        <p:nvSpPr>
          <p:cNvPr id="61" name="Title 1">
            <a:extLst>
              <a:ext uri="{FF2B5EF4-FFF2-40B4-BE49-F238E27FC236}">
                <a16:creationId xmlns:a16="http://schemas.microsoft.com/office/drawing/2014/main" id="{874F8C98-46A7-514C-65EC-61154C92CD29}"/>
              </a:ext>
            </a:extLst>
          </p:cNvPr>
          <p:cNvSpPr txBox="1">
            <a:spLocks noGrp="1"/>
          </p:cNvSpPr>
          <p:nvPr>
            <p:ph type="title"/>
          </p:nvPr>
        </p:nvSpPr>
        <p:spPr>
          <a:xfrm>
            <a:off x="588263" y="457200"/>
            <a:ext cx="11018520" cy="80021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2"/>
                </a:solidFill>
                <a:effectLst/>
                <a:latin typeface="+mj-lt"/>
                <a:ea typeface="+mn-ea"/>
                <a:cs typeface="Segoe UI" pitchFamily="34" charset="0"/>
              </a:defRPr>
            </a:lvl1pPr>
          </a:lstStyle>
          <a:p>
            <a:pPr lvl="0"/>
            <a:r>
              <a:rPr lang="en-US">
                <a:solidFill>
                  <a:schemeClr val="tx1"/>
                </a:solidFill>
              </a:rPr>
              <a:t>Enhance employee experiences</a:t>
            </a:r>
            <a:br>
              <a:rPr lang="en-US">
                <a:solidFill>
                  <a:schemeClr val="tx1"/>
                </a:solidFill>
              </a:rPr>
            </a:br>
            <a:r>
              <a:rPr kumimoji="0" lang="en-US" sz="1600" b="0" i="0" u="none" strike="noStrike" kern="1200" cap="none" spc="-50" normalizeH="0" baseline="0" noProof="0">
                <a:ln w="3175">
                  <a:noFill/>
                </a:ln>
                <a:solidFill>
                  <a:schemeClr val="tx1"/>
                </a:solidFill>
                <a:effectLst/>
                <a:uLnTx/>
                <a:uFillTx/>
                <a:ea typeface="+mn-ea"/>
                <a:cs typeface="Segoe UI" panose="020B0502040204020203" pitchFamily="34" charset="0"/>
              </a:rPr>
              <a:t>Boost employee engagement and productivity</a:t>
            </a:r>
            <a:endParaRPr lang="en-US">
              <a:solidFill>
                <a:schemeClr val="tx1"/>
              </a:solidFill>
            </a:endParaRPr>
          </a:p>
        </p:txBody>
      </p:sp>
      <p:sp>
        <p:nvSpPr>
          <p:cNvPr id="16" name="Rectangle 15">
            <a:extLst>
              <a:ext uri="{FF2B5EF4-FFF2-40B4-BE49-F238E27FC236}">
                <a16:creationId xmlns:a16="http://schemas.microsoft.com/office/drawing/2014/main" id="{82CFBAD7-3A46-E656-C8A6-51873F2075ED}"/>
              </a:ext>
              <a:ext uri="{C183D7F6-B498-43B3-948B-1728B52AA6E4}">
                <adec:decorative xmlns:adec="http://schemas.microsoft.com/office/drawing/2017/decorative" val="1"/>
              </a:ext>
            </a:extLst>
          </p:cNvPr>
          <p:cNvSpPr/>
          <p:nvPr/>
        </p:nvSpPr>
        <p:spPr bwMode="auto">
          <a:xfrm>
            <a:off x="585658" y="1666854"/>
            <a:ext cx="11023730" cy="3205829"/>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kern="0">
                <a:solidFill>
                  <a:srgbClr val="FFFFFF"/>
                </a:solidFill>
                <a:latin typeface="Segoe UI"/>
                <a:cs typeface="Segoe UI" pitchFamily="34" charset="0"/>
              </a:rPr>
              <a:t>z</a:t>
            </a:r>
          </a:p>
        </p:txBody>
      </p:sp>
      <p:sp>
        <p:nvSpPr>
          <p:cNvPr id="20" name="Rectangle 19">
            <a:extLst>
              <a:ext uri="{FF2B5EF4-FFF2-40B4-BE49-F238E27FC236}">
                <a16:creationId xmlns:a16="http://schemas.microsoft.com/office/drawing/2014/main" id="{670EA857-9D16-46C7-021C-9C9BBCA3D1C4}"/>
              </a:ext>
              <a:ext uri="{C183D7F6-B498-43B3-948B-1728B52AA6E4}">
                <adec:decorative xmlns:adec="http://schemas.microsoft.com/office/drawing/2017/decorative" val="1"/>
              </a:ext>
            </a:extLst>
          </p:cNvPr>
          <p:cNvSpPr/>
          <p:nvPr/>
        </p:nvSpPr>
        <p:spPr bwMode="auto">
          <a:xfrm rot="5400000">
            <a:off x="6040215" y="-3791637"/>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Textfeld 12">
            <a:extLst>
              <a:ext uri="{FF2B5EF4-FFF2-40B4-BE49-F238E27FC236}">
                <a16:creationId xmlns:a16="http://schemas.microsoft.com/office/drawing/2014/main" id="{C9558AA7-73EE-8CDE-5C53-A63654B1A5AA}"/>
              </a:ext>
            </a:extLst>
          </p:cNvPr>
          <p:cNvSpPr txBox="1"/>
          <p:nvPr/>
        </p:nvSpPr>
        <p:spPr>
          <a:xfrm>
            <a:off x="806618" y="3345563"/>
            <a:ext cx="323105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Connect your internal and external data sources </a:t>
            </a:r>
            <a:r>
              <a:rPr kumimoji="0" lang="en-US" sz="1600" b="0" i="0" u="none" strike="noStrike" kern="1200" cap="none" spc="0" normalizeH="0" baseline="0" noProof="0">
                <a:ln>
                  <a:noFill/>
                </a:ln>
                <a:solidFill>
                  <a:srgbClr val="000000"/>
                </a:solidFill>
                <a:effectLst/>
                <a:uLnTx/>
                <a:uFillTx/>
                <a:latin typeface="Segoe UI"/>
                <a:ea typeface="+mn-ea"/>
                <a:cs typeface="Segoe UI Semibold"/>
              </a:rPr>
              <a:t>and give employees information they need to decide &amp; act fast.</a:t>
            </a:r>
          </a:p>
        </p:txBody>
      </p:sp>
      <p:sp>
        <p:nvSpPr>
          <p:cNvPr id="21" name="Textfeld 115">
            <a:extLst>
              <a:ext uri="{FF2B5EF4-FFF2-40B4-BE49-F238E27FC236}">
                <a16:creationId xmlns:a16="http://schemas.microsoft.com/office/drawing/2014/main" id="{F3428041-5F7D-E2B6-7A81-27B6EC9F694C}"/>
              </a:ext>
            </a:extLst>
          </p:cNvPr>
          <p:cNvSpPr txBox="1"/>
          <p:nvPr/>
        </p:nvSpPr>
        <p:spPr>
          <a:xfrm>
            <a:off x="4484105" y="3345563"/>
            <a:ext cx="323139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Improve communication, focus, and collaboration </a:t>
            </a:r>
            <a:r>
              <a:rPr kumimoji="0" lang="en-US" sz="1600" b="0" i="0" u="none" strike="noStrike" kern="1200" cap="none" spc="0" normalizeH="0" baseline="0" noProof="0">
                <a:ln>
                  <a:noFill/>
                </a:ln>
                <a:solidFill>
                  <a:srgbClr val="000000"/>
                </a:solidFill>
                <a:effectLst/>
                <a:uLnTx/>
                <a:uFillTx/>
                <a:latin typeface="Segoe UI"/>
                <a:ea typeface="+mn-ea"/>
                <a:cs typeface="Segoe UI Semibold"/>
              </a:rPr>
              <a:t>with apps, workflows, and bots available in the flow of work through Teams and M365.</a:t>
            </a:r>
          </a:p>
        </p:txBody>
      </p:sp>
      <p:sp>
        <p:nvSpPr>
          <p:cNvPr id="23" name="Textfeld 115">
            <a:extLst>
              <a:ext uri="{FF2B5EF4-FFF2-40B4-BE49-F238E27FC236}">
                <a16:creationId xmlns:a16="http://schemas.microsoft.com/office/drawing/2014/main" id="{D0673064-6AE3-56CC-6A9F-A0279A5D0D42}"/>
              </a:ext>
            </a:extLst>
          </p:cNvPr>
          <p:cNvSpPr txBox="1"/>
          <p:nvPr/>
        </p:nvSpPr>
        <p:spPr>
          <a:xfrm>
            <a:off x="8296362" y="3345563"/>
            <a:ext cx="296218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Simplify work </a:t>
            </a:r>
            <a:r>
              <a:rPr kumimoji="0" lang="en-US" sz="1600" b="0" i="0" u="none" strike="noStrike" kern="1200" cap="none" spc="0" normalizeH="0" baseline="0" noProof="0">
                <a:ln>
                  <a:noFill/>
                </a:ln>
                <a:solidFill>
                  <a:srgbClr val="000000"/>
                </a:solidFill>
                <a:effectLst/>
                <a:uLnTx/>
                <a:uFillTx/>
                <a:latin typeface="Segoe UI"/>
                <a:ea typeface="+mn-ea"/>
                <a:cs typeface="Segoe UI Semibold"/>
              </a:rPr>
              <a:t>with applications and automations that streamline activities and experiences both in the office and on the front line.</a:t>
            </a:r>
          </a:p>
        </p:txBody>
      </p:sp>
      <p:sp>
        <p:nvSpPr>
          <p:cNvPr id="24" name="Oval 23">
            <a:extLst>
              <a:ext uri="{FF2B5EF4-FFF2-40B4-BE49-F238E27FC236}">
                <a16:creationId xmlns:a16="http://schemas.microsoft.com/office/drawing/2014/main" id="{2C22769B-A3F2-E5C5-9F29-6103B2ABD993}"/>
              </a:ext>
              <a:ext uri="{C183D7F6-B498-43B3-948B-1728B52AA6E4}">
                <adec:decorative xmlns:adec="http://schemas.microsoft.com/office/drawing/2017/decorative" val="1"/>
              </a:ext>
            </a:extLst>
          </p:cNvPr>
          <p:cNvSpPr>
            <a:spLocks/>
          </p:cNvSpPr>
          <p:nvPr/>
        </p:nvSpPr>
        <p:spPr bwMode="auto">
          <a:xfrm>
            <a:off x="9219740" y="2013243"/>
            <a:ext cx="1115433" cy="1115433"/>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5" name="Rectangle 24">
            <a:extLst>
              <a:ext uri="{FF2B5EF4-FFF2-40B4-BE49-F238E27FC236}">
                <a16:creationId xmlns:a16="http://schemas.microsoft.com/office/drawing/2014/main" id="{6F7D8B70-B712-58E1-9113-276EB7F66091}"/>
              </a:ext>
            </a:extLst>
          </p:cNvPr>
          <p:cNvSpPr/>
          <p:nvPr/>
        </p:nvSpPr>
        <p:spPr bwMode="auto">
          <a:xfrm>
            <a:off x="586740" y="5136563"/>
            <a:ext cx="11018520" cy="812800"/>
          </a:xfrm>
          <a:prstGeom prst="rect">
            <a:avLst/>
          </a:prstGeom>
          <a:solidFill>
            <a:schemeClr val="bg1"/>
          </a:solidFill>
          <a:ln>
            <a:noFill/>
            <a:headEnd type="none" w="med" len="med"/>
            <a:tailEnd type="none" w="med" len="med"/>
          </a:ln>
          <a:effectLst>
            <a:outerShdw blurRad="190500" dist="63500" dir="270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The use of no-code or low-code platforms or apps is shown to have led to an 83% </a:t>
            </a:r>
            <a:br>
              <a:rPr kumimoji="0" lang="en-US" sz="1600" b="0" i="0" u="none" strike="noStrike" kern="1200" cap="none" spc="0" normalizeH="0" baseline="0" noProof="0">
                <a:ln>
                  <a:noFill/>
                </a:ln>
                <a:solidFill>
                  <a:srgbClr val="0078D4"/>
                </a:solidFill>
                <a:effectLst/>
                <a:uLnTx/>
                <a:uFillTx/>
                <a:latin typeface="Segoe UI Semibold"/>
                <a:ea typeface="+mn-ea"/>
                <a:cs typeface="+mn-cs"/>
              </a:rPr>
            </a:br>
            <a:r>
              <a:rPr kumimoji="0" lang="en-US" sz="1600" b="0" i="0" u="none" strike="noStrike" kern="1200" cap="none" spc="0" normalizeH="0" baseline="0" noProof="0">
                <a:ln>
                  <a:noFill/>
                </a:ln>
                <a:solidFill>
                  <a:srgbClr val="0078D4"/>
                </a:solidFill>
                <a:effectLst/>
                <a:uLnTx/>
                <a:uFillTx/>
                <a:latin typeface="Segoe UI Semibold"/>
                <a:ea typeface="+mn-ea"/>
                <a:cs typeface="+mn-cs"/>
              </a:rPr>
              <a:t>positive impact on work satisfaction.</a:t>
            </a:r>
            <a:r>
              <a:rPr kumimoji="0" lang="en-US" sz="1400" b="0" i="0" u="none" strike="noStrike" kern="1200" cap="none" spc="0" normalizeH="0" baseline="30000" noProof="0">
                <a:ln>
                  <a:noFill/>
                </a:ln>
                <a:solidFill>
                  <a:srgbClr val="0078D4"/>
                </a:solidFill>
                <a:effectLst/>
                <a:uLnTx/>
                <a:uFillTx/>
                <a:latin typeface="Segoe UI Semibold"/>
                <a:ea typeface="+mn-ea"/>
                <a:cs typeface="+mn-cs"/>
              </a:rPr>
              <a:t>1</a:t>
            </a: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27" name="Oval 26">
            <a:extLst>
              <a:ext uri="{FF2B5EF4-FFF2-40B4-BE49-F238E27FC236}">
                <a16:creationId xmlns:a16="http://schemas.microsoft.com/office/drawing/2014/main" id="{4AA29490-BA15-880A-EFCF-7B22553F1978}"/>
              </a:ext>
              <a:ext uri="{C183D7F6-B498-43B3-948B-1728B52AA6E4}">
                <adec:decorative xmlns:adec="http://schemas.microsoft.com/office/drawing/2017/decorative" val="1"/>
              </a:ext>
            </a:extLst>
          </p:cNvPr>
          <p:cNvSpPr>
            <a:spLocks/>
          </p:cNvSpPr>
          <p:nvPr/>
        </p:nvSpPr>
        <p:spPr bwMode="auto">
          <a:xfrm>
            <a:off x="1864975"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8" name="Oval 27">
            <a:extLst>
              <a:ext uri="{FF2B5EF4-FFF2-40B4-BE49-F238E27FC236}">
                <a16:creationId xmlns:a16="http://schemas.microsoft.com/office/drawing/2014/main" id="{24653C8A-D137-6DBB-7DD3-13EC13D154E7}"/>
              </a:ext>
              <a:ext uri="{C183D7F6-B498-43B3-948B-1728B52AA6E4}">
                <adec:decorative xmlns:adec="http://schemas.microsoft.com/office/drawing/2017/decorative" val="1"/>
              </a:ext>
            </a:extLst>
          </p:cNvPr>
          <p:cNvSpPr>
            <a:spLocks/>
          </p:cNvSpPr>
          <p:nvPr/>
        </p:nvSpPr>
        <p:spPr bwMode="auto">
          <a:xfrm>
            <a:off x="5538831"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11" name="page">
            <a:extLst>
              <a:ext uri="{FF2B5EF4-FFF2-40B4-BE49-F238E27FC236}">
                <a16:creationId xmlns:a16="http://schemas.microsoft.com/office/drawing/2014/main" id="{4200251B-2561-978D-E6DA-DB635186BCCC}"/>
              </a:ext>
              <a:ext uri="{C183D7F6-B498-43B3-948B-1728B52AA6E4}">
                <adec:decorative xmlns:adec="http://schemas.microsoft.com/office/drawing/2017/decorative" val="1"/>
              </a:ext>
            </a:extLst>
          </p:cNvPr>
          <p:cNvSpPr>
            <a:spLocks noChangeAspect="1" noEditPoints="1"/>
          </p:cNvSpPr>
          <p:nvPr/>
        </p:nvSpPr>
        <p:spPr bwMode="auto">
          <a:xfrm>
            <a:off x="5809361" y="2341722"/>
            <a:ext cx="572390" cy="412872"/>
          </a:xfrm>
          <a:custGeom>
            <a:avLst/>
            <a:gdLst>
              <a:gd name="T0" fmla="*/ 244 w 244"/>
              <a:gd name="T1" fmla="*/ 80 h 176"/>
              <a:gd name="T2" fmla="*/ 244 w 244"/>
              <a:gd name="T3" fmla="*/ 176 h 176"/>
              <a:gd name="T4" fmla="*/ 0 w 244"/>
              <a:gd name="T5" fmla="*/ 176 h 176"/>
              <a:gd name="T6" fmla="*/ 0 w 244"/>
              <a:gd name="T7" fmla="*/ 0 h 176"/>
              <a:gd name="T8" fmla="*/ 244 w 244"/>
              <a:gd name="T9" fmla="*/ 0 h 176"/>
              <a:gd name="T10" fmla="*/ 244 w 244"/>
              <a:gd name="T11" fmla="*/ 80 h 176"/>
              <a:gd name="T12" fmla="*/ 122 w 244"/>
              <a:gd name="T13" fmla="*/ 0 h 176"/>
              <a:gd name="T14" fmla="*/ 122 w 244"/>
              <a:gd name="T15" fmla="*/ 26 h 176"/>
              <a:gd name="T16" fmla="*/ 122 w 244"/>
              <a:gd name="T17" fmla="*/ 44 h 176"/>
              <a:gd name="T18" fmla="*/ 122 w 244"/>
              <a:gd name="T19" fmla="*/ 79 h 176"/>
              <a:gd name="T20" fmla="*/ 122 w 244"/>
              <a:gd name="T21" fmla="*/ 95 h 176"/>
              <a:gd name="T22" fmla="*/ 122 w 244"/>
              <a:gd name="T23" fmla="*/ 130 h 176"/>
              <a:gd name="T24" fmla="*/ 122 w 244"/>
              <a:gd name="T25" fmla="*/ 148 h 176"/>
              <a:gd name="T26" fmla="*/ 122 w 244"/>
              <a:gd name="T27" fmla="*/ 176 h 176"/>
              <a:gd name="T28" fmla="*/ 182 w 244"/>
              <a:gd name="T29" fmla="*/ 114 h 176"/>
              <a:gd name="T30" fmla="*/ 207 w 244"/>
              <a:gd name="T31" fmla="*/ 88 h 176"/>
              <a:gd name="T32" fmla="*/ 182 w 244"/>
              <a:gd name="T33" fmla="*/ 62 h 176"/>
              <a:gd name="T34" fmla="*/ 207 w 244"/>
              <a:gd name="T35" fmla="*/ 88 h 176"/>
              <a:gd name="T36" fmla="*/ 147 w 244"/>
              <a:gd name="T37"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 h="176">
                <a:moveTo>
                  <a:pt x="244" y="80"/>
                </a:moveTo>
                <a:lnTo>
                  <a:pt x="244" y="176"/>
                </a:lnTo>
                <a:lnTo>
                  <a:pt x="0" y="176"/>
                </a:lnTo>
                <a:lnTo>
                  <a:pt x="0" y="0"/>
                </a:lnTo>
                <a:lnTo>
                  <a:pt x="244" y="0"/>
                </a:lnTo>
                <a:lnTo>
                  <a:pt x="244" y="80"/>
                </a:lnTo>
                <a:moveTo>
                  <a:pt x="122" y="0"/>
                </a:moveTo>
                <a:lnTo>
                  <a:pt x="122" y="26"/>
                </a:lnTo>
                <a:moveTo>
                  <a:pt x="122" y="44"/>
                </a:moveTo>
                <a:lnTo>
                  <a:pt x="122" y="79"/>
                </a:lnTo>
                <a:moveTo>
                  <a:pt x="122" y="95"/>
                </a:moveTo>
                <a:lnTo>
                  <a:pt x="122" y="130"/>
                </a:lnTo>
                <a:moveTo>
                  <a:pt x="122" y="148"/>
                </a:moveTo>
                <a:lnTo>
                  <a:pt x="122" y="176"/>
                </a:lnTo>
                <a:moveTo>
                  <a:pt x="182" y="114"/>
                </a:moveTo>
                <a:lnTo>
                  <a:pt x="207" y="88"/>
                </a:lnTo>
                <a:lnTo>
                  <a:pt x="182" y="62"/>
                </a:lnTo>
                <a:moveTo>
                  <a:pt x="207" y="88"/>
                </a:moveTo>
                <a:lnTo>
                  <a:pt x="147" y="88"/>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5" name="BackToWindow_E73F">
            <a:extLst>
              <a:ext uri="{FF2B5EF4-FFF2-40B4-BE49-F238E27FC236}">
                <a16:creationId xmlns:a16="http://schemas.microsoft.com/office/drawing/2014/main" id="{45FAF724-4B1F-AFAD-B975-66E9BDDAC471}"/>
              </a:ext>
              <a:ext uri="{C183D7F6-B498-43B3-948B-1728B52AA6E4}">
                <adec:decorative xmlns:adec="http://schemas.microsoft.com/office/drawing/2017/decorative" val="1"/>
              </a:ext>
            </a:extLst>
          </p:cNvPr>
          <p:cNvSpPr>
            <a:spLocks noChangeAspect="1" noEditPoints="1"/>
          </p:cNvSpPr>
          <p:nvPr/>
        </p:nvSpPr>
        <p:spPr bwMode="auto">
          <a:xfrm>
            <a:off x="9571965" y="2319119"/>
            <a:ext cx="457860" cy="458078"/>
          </a:xfrm>
          <a:custGeom>
            <a:avLst/>
            <a:gdLst>
              <a:gd name="T0" fmla="*/ 449 w 4211"/>
              <a:gd name="T1" fmla="*/ 2521 h 4213"/>
              <a:gd name="T2" fmla="*/ 1691 w 4211"/>
              <a:gd name="T3" fmla="*/ 2521 h 4213"/>
              <a:gd name="T4" fmla="*/ 1691 w 4211"/>
              <a:gd name="T5" fmla="*/ 3764 h 4213"/>
              <a:gd name="T6" fmla="*/ 1691 w 4211"/>
              <a:gd name="T7" fmla="*/ 2521 h 4213"/>
              <a:gd name="T8" fmla="*/ 0 w 4211"/>
              <a:gd name="T9" fmla="*/ 4213 h 4213"/>
              <a:gd name="T10" fmla="*/ 2520 w 4211"/>
              <a:gd name="T11" fmla="*/ 449 h 4213"/>
              <a:gd name="T12" fmla="*/ 2520 w 4211"/>
              <a:gd name="T13" fmla="*/ 1692 h 4213"/>
              <a:gd name="T14" fmla="*/ 3762 w 4211"/>
              <a:gd name="T15" fmla="*/ 1692 h 4213"/>
              <a:gd name="T16" fmla="*/ 4211 w 4211"/>
              <a:gd name="T17" fmla="*/ 0 h 4213"/>
              <a:gd name="T18" fmla="*/ 2520 w 4211"/>
              <a:gd name="T19" fmla="*/ 1692 h 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1" h="4213">
                <a:moveTo>
                  <a:pt x="449" y="2521"/>
                </a:moveTo>
                <a:lnTo>
                  <a:pt x="1691" y="2521"/>
                </a:lnTo>
                <a:lnTo>
                  <a:pt x="1691" y="3764"/>
                </a:lnTo>
                <a:moveTo>
                  <a:pt x="1691" y="2521"/>
                </a:moveTo>
                <a:lnTo>
                  <a:pt x="0" y="4213"/>
                </a:lnTo>
                <a:moveTo>
                  <a:pt x="2520" y="449"/>
                </a:moveTo>
                <a:lnTo>
                  <a:pt x="2520" y="1692"/>
                </a:lnTo>
                <a:lnTo>
                  <a:pt x="3762" y="1692"/>
                </a:lnTo>
                <a:moveTo>
                  <a:pt x="4211" y="0"/>
                </a:moveTo>
                <a:lnTo>
                  <a:pt x="2520" y="1692"/>
                </a:lnTo>
              </a:path>
            </a:pathLst>
          </a:custGeom>
          <a:noFill/>
          <a:ln w="190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7" name="network_3">
            <a:extLst>
              <a:ext uri="{FF2B5EF4-FFF2-40B4-BE49-F238E27FC236}">
                <a16:creationId xmlns:a16="http://schemas.microsoft.com/office/drawing/2014/main" id="{CE0CDDDD-5957-5898-6BCD-0BEF1460D422}"/>
              </a:ext>
              <a:ext uri="{C183D7F6-B498-43B3-948B-1728B52AA6E4}">
                <adec:decorative xmlns:adec="http://schemas.microsoft.com/office/drawing/2017/decorative" val="1"/>
              </a:ext>
            </a:extLst>
          </p:cNvPr>
          <p:cNvSpPr>
            <a:spLocks noChangeAspect="1" noEditPoints="1"/>
          </p:cNvSpPr>
          <p:nvPr/>
        </p:nvSpPr>
        <p:spPr bwMode="auto">
          <a:xfrm>
            <a:off x="2167763" y="2306434"/>
            <a:ext cx="508762" cy="527956"/>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6" name="TextBox 25">
            <a:extLst>
              <a:ext uri="{FF2B5EF4-FFF2-40B4-BE49-F238E27FC236}">
                <a16:creationId xmlns:a16="http://schemas.microsoft.com/office/drawing/2014/main" id="{0445FFF6-671F-014F-6251-0F3D40D03C18}"/>
              </a:ext>
            </a:extLst>
          </p:cNvPr>
          <p:cNvSpPr txBox="1"/>
          <p:nvPr/>
        </p:nvSpPr>
        <p:spPr>
          <a:xfrm>
            <a:off x="588263" y="6425814"/>
            <a:ext cx="9088851"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rPr>
              <a:t>Sources: </a:t>
            </a: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Low-Code Trend Report 2022 - Microsoft Power Platform Blog</a:t>
            </a:r>
            <a:endParaRPr kumimoji="0" lang="en-US" sz="900" b="0" i="0" u="none" strike="noStrike" kern="1200" cap="none" spc="0" normalizeH="0" baseline="0" noProof="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26152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33C250-51E5-E151-76CA-81D5C39DFE53}"/>
              </a:ext>
            </a:extLst>
          </p:cNvPr>
          <p:cNvSpPr>
            <a:spLocks noGrp="1"/>
          </p:cNvSpPr>
          <p:nvPr>
            <p:ph type="title"/>
          </p:nvPr>
        </p:nvSpPr>
        <p:spPr>
          <a:xfrm>
            <a:off x="588263" y="457200"/>
            <a:ext cx="11018520" cy="553998"/>
          </a:xfrm>
        </p:spPr>
        <p:txBody>
          <a:bodyPr/>
          <a:lstStyle/>
          <a:p>
            <a:r>
              <a:rPr lang="en-US"/>
              <a:t>Integrate with productivity tools</a:t>
            </a:r>
          </a:p>
        </p:txBody>
      </p:sp>
      <p:sp>
        <p:nvSpPr>
          <p:cNvPr id="4" name="Rectangle: Rounded Corners 3">
            <a:extLst>
              <a:ext uri="{FF2B5EF4-FFF2-40B4-BE49-F238E27FC236}">
                <a16:creationId xmlns:a16="http://schemas.microsoft.com/office/drawing/2014/main" id="{9C225D05-AF43-6024-001A-7A598FCE70CA}"/>
              </a:ext>
              <a:ext uri="{C183D7F6-B498-43B3-948B-1728B52AA6E4}">
                <adec:decorative xmlns:adec="http://schemas.microsoft.com/office/drawing/2017/decorative" val="1"/>
              </a:ext>
            </a:extLst>
          </p:cNvPr>
          <p:cNvSpPr/>
          <p:nvPr/>
        </p:nvSpPr>
        <p:spPr bwMode="auto">
          <a:xfrm>
            <a:off x="9213849" y="338138"/>
            <a:ext cx="3197226"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88" name="Group 87">
            <a:extLst>
              <a:ext uri="{FF2B5EF4-FFF2-40B4-BE49-F238E27FC236}">
                <a16:creationId xmlns:a16="http://schemas.microsoft.com/office/drawing/2014/main" id="{9D108740-F621-AB4E-6EC4-635A19E1ABE4}"/>
              </a:ext>
              <a:ext uri="{C183D7F6-B498-43B3-948B-1728B52AA6E4}">
                <adec:decorative xmlns:adec="http://schemas.microsoft.com/office/drawing/2017/decorative" val="1"/>
              </a:ext>
            </a:extLst>
          </p:cNvPr>
          <p:cNvGrpSpPr/>
          <p:nvPr/>
        </p:nvGrpSpPr>
        <p:grpSpPr>
          <a:xfrm>
            <a:off x="581724" y="1440552"/>
            <a:ext cx="3391521" cy="4836568"/>
            <a:chOff x="581724" y="1440552"/>
            <a:chExt cx="3391521" cy="4836568"/>
          </a:xfrm>
        </p:grpSpPr>
        <p:sp>
          <p:nvSpPr>
            <p:cNvPr id="13" name="Rectangle 12">
              <a:extLst>
                <a:ext uri="{FF2B5EF4-FFF2-40B4-BE49-F238E27FC236}">
                  <a16:creationId xmlns:a16="http://schemas.microsoft.com/office/drawing/2014/main" id="{DE578329-05CA-D63E-BF40-86E8385077CB}"/>
                </a:ext>
              </a:extLst>
            </p:cNvPr>
            <p:cNvSpPr/>
            <p:nvPr/>
          </p:nvSpPr>
          <p:spPr bwMode="auto">
            <a:xfrm>
              <a:off x="582934" y="1440552"/>
              <a:ext cx="3390311" cy="4836568"/>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13">
              <a:extLst>
                <a:ext uri="{FF2B5EF4-FFF2-40B4-BE49-F238E27FC236}">
                  <a16:creationId xmlns:a16="http://schemas.microsoft.com/office/drawing/2014/main" id="{6984C21B-7E0E-CA5C-9582-B119EE8094E2}"/>
                </a:ext>
              </a:extLst>
            </p:cNvPr>
            <p:cNvSpPr/>
            <p:nvPr/>
          </p:nvSpPr>
          <p:spPr bwMode="auto">
            <a:xfrm rot="5400000">
              <a:off x="2222144" y="-199868"/>
              <a:ext cx="110682" cy="3391521"/>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72" name="Group 71">
            <a:extLst>
              <a:ext uri="{FF2B5EF4-FFF2-40B4-BE49-F238E27FC236}">
                <a16:creationId xmlns:a16="http://schemas.microsoft.com/office/drawing/2014/main" id="{F547BA3C-6F87-E913-32BC-F2B4016111FF}"/>
              </a:ext>
              <a:ext uri="{C183D7F6-B498-43B3-948B-1728B52AA6E4}">
                <adec:decorative xmlns:adec="http://schemas.microsoft.com/office/drawing/2017/decorative" val="1"/>
              </a:ext>
            </a:extLst>
          </p:cNvPr>
          <p:cNvGrpSpPr/>
          <p:nvPr/>
        </p:nvGrpSpPr>
        <p:grpSpPr>
          <a:xfrm>
            <a:off x="4395329" y="1440552"/>
            <a:ext cx="7214059" cy="4836568"/>
            <a:chOff x="4395329" y="1440552"/>
            <a:chExt cx="3391521" cy="4836568"/>
          </a:xfrm>
        </p:grpSpPr>
        <p:sp>
          <p:nvSpPr>
            <p:cNvPr id="16" name="Rectangle 15">
              <a:extLst>
                <a:ext uri="{FF2B5EF4-FFF2-40B4-BE49-F238E27FC236}">
                  <a16:creationId xmlns:a16="http://schemas.microsoft.com/office/drawing/2014/main" id="{6819BA6C-5720-9935-10AC-AD55249C7BF8}"/>
                </a:ext>
              </a:extLst>
            </p:cNvPr>
            <p:cNvSpPr/>
            <p:nvPr/>
          </p:nvSpPr>
          <p:spPr bwMode="auto">
            <a:xfrm>
              <a:off x="4396539" y="1440552"/>
              <a:ext cx="3390311" cy="4836568"/>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17" name="Rectangle 16">
              <a:extLst>
                <a:ext uri="{FF2B5EF4-FFF2-40B4-BE49-F238E27FC236}">
                  <a16:creationId xmlns:a16="http://schemas.microsoft.com/office/drawing/2014/main" id="{02BF3FE2-F2A8-2A2A-2181-E26CE293B879}"/>
                </a:ext>
              </a:extLst>
            </p:cNvPr>
            <p:cNvSpPr/>
            <p:nvPr/>
          </p:nvSpPr>
          <p:spPr bwMode="auto">
            <a:xfrm rot="5400000">
              <a:off x="6035749" y="-199868"/>
              <a:ext cx="110682" cy="3391521"/>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0" name="Rectangle 19">
            <a:extLst>
              <a:ext uri="{FF2B5EF4-FFF2-40B4-BE49-F238E27FC236}">
                <a16:creationId xmlns:a16="http://schemas.microsoft.com/office/drawing/2014/main" id="{F53740C4-B392-CE75-460C-2E098815FD86}"/>
              </a:ext>
            </a:extLst>
          </p:cNvPr>
          <p:cNvSpPr/>
          <p:nvPr/>
        </p:nvSpPr>
        <p:spPr bwMode="auto">
          <a:xfrm>
            <a:off x="1168237" y="1876754"/>
            <a:ext cx="2219704" cy="28078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b="0" i="0" u="none" strike="noStrike" kern="1200" cap="none" normalizeH="0" baseline="0" noProof="0">
                <a:ln w="3175">
                  <a:noFill/>
                </a:ln>
                <a:solidFill>
                  <a:schemeClr val="accent1"/>
                </a:solidFill>
                <a:effectLst/>
                <a:uLnTx/>
                <a:uFillTx/>
                <a:latin typeface="Segoe UI Semibold"/>
                <a:ea typeface="+mn-ea"/>
                <a:cs typeface="+mn-cs"/>
              </a:rPr>
              <a:t>Power Platform</a:t>
            </a:r>
          </a:p>
        </p:txBody>
      </p:sp>
      <p:sp>
        <p:nvSpPr>
          <p:cNvPr id="23" name="Rectangle 22">
            <a:extLst>
              <a:ext uri="{FF2B5EF4-FFF2-40B4-BE49-F238E27FC236}">
                <a16:creationId xmlns:a16="http://schemas.microsoft.com/office/drawing/2014/main" id="{A383141B-BAB5-F535-45C1-F6DD73AB1A93}"/>
              </a:ext>
            </a:extLst>
          </p:cNvPr>
          <p:cNvSpPr/>
          <p:nvPr/>
        </p:nvSpPr>
        <p:spPr bwMode="auto">
          <a:xfrm>
            <a:off x="990382" y="3058258"/>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algn="ctr" defTabSz="932114" rtl="0" eaLnBrk="1" fontAlgn="base" latinLnBrk="0" hangingPunct="1">
              <a:lnSpc>
                <a:spcPct val="100000"/>
              </a:lnSpc>
              <a:spcBef>
                <a:spcPct val="0"/>
              </a:spcBef>
              <a:spcAft>
                <a:spcPts val="400"/>
              </a:spcAft>
              <a:buClrTx/>
              <a:buSzTx/>
              <a:buFontTx/>
              <a:buNone/>
              <a:tabLst/>
              <a:defRPr/>
            </a:pPr>
            <a:r>
              <a:rPr kumimoji="0" lang="en-US" sz="1400" i="0" u="none" strike="noStrike" kern="0" cap="none" spc="0" normalizeH="0" baseline="0" noProof="0">
                <a:ln>
                  <a:noFill/>
                </a:ln>
                <a:effectLst/>
                <a:uLnTx/>
                <a:uFillTx/>
                <a:latin typeface="+mj-lt"/>
                <a:ea typeface="+mn-ea"/>
                <a:cs typeface="Segoe UI Semibold" panose="020B0502040204020203" pitchFamily="34" charset="0"/>
              </a:rPr>
              <a:t>Power</a:t>
            </a:r>
            <a:br>
              <a:rPr kumimoji="0" lang="en-US" sz="1400" i="0" u="none" strike="noStrike" kern="0" cap="none" spc="0" normalizeH="0" baseline="0" noProof="0">
                <a:ln>
                  <a:noFill/>
                </a:ln>
                <a:effectLst/>
                <a:uLnTx/>
                <a:uFillTx/>
                <a:latin typeface="+mj-lt"/>
                <a:ea typeface="+mn-ea"/>
                <a:cs typeface="Segoe UI Semibold" panose="020B0502040204020203" pitchFamily="34" charset="0"/>
              </a:rPr>
            </a:br>
            <a:r>
              <a:rPr kumimoji="0" lang="en-US" sz="1400" i="0" u="none" strike="noStrike" kern="0" cap="none" spc="0" normalizeH="0" baseline="0" noProof="0">
                <a:ln>
                  <a:noFill/>
                </a:ln>
                <a:effectLst/>
                <a:uLnTx/>
                <a:uFillTx/>
                <a:latin typeface="+mj-lt"/>
                <a:ea typeface="+mn-ea"/>
                <a:cs typeface="Segoe UI Semibold" panose="020B0502040204020203" pitchFamily="34" charset="0"/>
              </a:rPr>
              <a:t>Apps</a:t>
            </a:r>
          </a:p>
        </p:txBody>
      </p:sp>
      <p:sp>
        <p:nvSpPr>
          <p:cNvPr id="21" name="Rectangle 20">
            <a:extLst>
              <a:ext uri="{FF2B5EF4-FFF2-40B4-BE49-F238E27FC236}">
                <a16:creationId xmlns:a16="http://schemas.microsoft.com/office/drawing/2014/main" id="{9221CD01-5254-39E7-720E-EA9B2DC4F182}"/>
              </a:ext>
            </a:extLst>
          </p:cNvPr>
          <p:cNvSpPr/>
          <p:nvPr/>
        </p:nvSpPr>
        <p:spPr bwMode="auto">
          <a:xfrm>
            <a:off x="2436427" y="3058258"/>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Power Automate</a:t>
            </a:r>
          </a:p>
        </p:txBody>
      </p:sp>
      <p:sp>
        <p:nvSpPr>
          <p:cNvPr id="25" name="Rectangle 24">
            <a:extLst>
              <a:ext uri="{FF2B5EF4-FFF2-40B4-BE49-F238E27FC236}">
                <a16:creationId xmlns:a16="http://schemas.microsoft.com/office/drawing/2014/main" id="{2CDF5E0C-ACB9-97E2-8AC2-38929EA6E7D6}"/>
              </a:ext>
            </a:extLst>
          </p:cNvPr>
          <p:cNvSpPr/>
          <p:nvPr/>
        </p:nvSpPr>
        <p:spPr bwMode="auto">
          <a:xfrm>
            <a:off x="990382" y="4393707"/>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Power Virtual Agents</a:t>
            </a:r>
          </a:p>
        </p:txBody>
      </p:sp>
      <p:sp>
        <p:nvSpPr>
          <p:cNvPr id="24" name="Rectangle 23">
            <a:extLst>
              <a:ext uri="{FF2B5EF4-FFF2-40B4-BE49-F238E27FC236}">
                <a16:creationId xmlns:a16="http://schemas.microsoft.com/office/drawing/2014/main" id="{0ABCB8E1-4BA4-4EB6-EC12-A917C6560E87}"/>
              </a:ext>
            </a:extLst>
          </p:cNvPr>
          <p:cNvSpPr/>
          <p:nvPr/>
        </p:nvSpPr>
        <p:spPr bwMode="auto">
          <a:xfrm>
            <a:off x="2436427" y="4393707"/>
            <a:ext cx="1129371"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Power</a:t>
            </a:r>
            <a:br>
              <a:rPr lang="en-US" sz="1400" kern="0">
                <a:latin typeface="+mj-lt"/>
                <a:cs typeface="Segoe UI Semibold" panose="020B0502040204020203" pitchFamily="34" charset="0"/>
              </a:rPr>
            </a:br>
            <a:r>
              <a:rPr lang="en-US" sz="1400" kern="0">
                <a:latin typeface="+mj-lt"/>
                <a:cs typeface="Segoe UI Semibold" panose="020B0502040204020203" pitchFamily="34" charset="0"/>
              </a:rPr>
              <a:t>Pages</a:t>
            </a:r>
          </a:p>
        </p:txBody>
      </p:sp>
      <p:sp>
        <p:nvSpPr>
          <p:cNvPr id="26" name="Rectangle 25">
            <a:extLst>
              <a:ext uri="{FF2B5EF4-FFF2-40B4-BE49-F238E27FC236}">
                <a16:creationId xmlns:a16="http://schemas.microsoft.com/office/drawing/2014/main" id="{A285B08E-6C46-BF95-EAF3-425D5E33B8E6}"/>
              </a:ext>
            </a:extLst>
          </p:cNvPr>
          <p:cNvSpPr/>
          <p:nvPr/>
        </p:nvSpPr>
        <p:spPr bwMode="auto">
          <a:xfrm>
            <a:off x="1713404" y="5752941"/>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Power BI</a:t>
            </a:r>
          </a:p>
        </p:txBody>
      </p:sp>
      <p:grpSp>
        <p:nvGrpSpPr>
          <p:cNvPr id="87" name="Group 86">
            <a:extLst>
              <a:ext uri="{FF2B5EF4-FFF2-40B4-BE49-F238E27FC236}">
                <a16:creationId xmlns:a16="http://schemas.microsoft.com/office/drawing/2014/main" id="{71D0F1D7-2667-13A7-EB9E-3E4ACC6D45DE}"/>
              </a:ext>
              <a:ext uri="{C183D7F6-B498-43B3-948B-1728B52AA6E4}">
                <adec:decorative xmlns:adec="http://schemas.microsoft.com/office/drawing/2017/decorative" val="1"/>
              </a:ext>
            </a:extLst>
          </p:cNvPr>
          <p:cNvGrpSpPr/>
          <p:nvPr/>
        </p:nvGrpSpPr>
        <p:grpSpPr>
          <a:xfrm>
            <a:off x="1318353" y="2482941"/>
            <a:ext cx="1934069" cy="3149670"/>
            <a:chOff x="1318353" y="2482941"/>
            <a:chExt cx="1934069" cy="3149670"/>
          </a:xfrm>
        </p:grpSpPr>
        <p:pic>
          <p:nvPicPr>
            <p:cNvPr id="27" name="Picture 2">
              <a:extLst>
                <a:ext uri="{FF2B5EF4-FFF2-40B4-BE49-F238E27FC236}">
                  <a16:creationId xmlns:a16="http://schemas.microsoft.com/office/drawing/2014/main" id="{0DA545FB-5AB7-76FA-349A-B46C17901BD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18353" y="2482941"/>
              <a:ext cx="473428" cy="4734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ADE0533B-6A9A-7159-5311-A4B68EA40D3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76525" y="2492687"/>
              <a:ext cx="449174" cy="449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2278D3D5-F387-D873-65C1-D7BF17782DB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70918" y="5218269"/>
              <a:ext cx="414342" cy="4143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a:extLst>
                <a:ext uri="{FF2B5EF4-FFF2-40B4-BE49-F238E27FC236}">
                  <a16:creationId xmlns:a16="http://schemas.microsoft.com/office/drawing/2014/main" id="{39811D46-8301-CCA2-BB94-79BB21D3EF4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28961" y="3845792"/>
              <a:ext cx="452214" cy="4522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3146DE2-EAE9-6550-D483-F6D8BF45F61B}"/>
                </a:ext>
              </a:extLst>
            </p:cNvPr>
            <p:cNvPicPr>
              <a:picLocks noChangeAspect="1"/>
            </p:cNvPicPr>
            <p:nvPr/>
          </p:nvPicPr>
          <p:blipFill>
            <a:blip r:embed="rId7"/>
            <a:stretch>
              <a:fillRect/>
            </a:stretch>
          </p:blipFill>
          <p:spPr>
            <a:xfrm>
              <a:off x="2749802" y="3815848"/>
              <a:ext cx="502620" cy="473750"/>
            </a:xfrm>
            <a:prstGeom prst="rect">
              <a:avLst/>
            </a:prstGeom>
          </p:spPr>
        </p:pic>
      </p:grpSp>
      <p:sp>
        <p:nvSpPr>
          <p:cNvPr id="32" name="Rectangle 31">
            <a:extLst>
              <a:ext uri="{FF2B5EF4-FFF2-40B4-BE49-F238E27FC236}">
                <a16:creationId xmlns:a16="http://schemas.microsoft.com/office/drawing/2014/main" id="{5BB50762-0DDF-C589-9D45-97DD0B632A1E}"/>
              </a:ext>
            </a:extLst>
          </p:cNvPr>
          <p:cNvSpPr/>
          <p:nvPr/>
        </p:nvSpPr>
        <p:spPr bwMode="auto">
          <a:xfrm>
            <a:off x="4981398" y="1876754"/>
            <a:ext cx="6041921" cy="28078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lang="en-US">
                <a:ln w="3175">
                  <a:noFill/>
                </a:ln>
                <a:solidFill>
                  <a:schemeClr val="accent1"/>
                </a:solidFill>
                <a:latin typeface="Segoe UI Semibold"/>
              </a:rPr>
              <a:t>Connect, extend and integrate with productivity tools</a:t>
            </a:r>
          </a:p>
        </p:txBody>
      </p:sp>
      <p:sp>
        <p:nvSpPr>
          <p:cNvPr id="35" name="Rectangle 34">
            <a:extLst>
              <a:ext uri="{FF2B5EF4-FFF2-40B4-BE49-F238E27FC236}">
                <a16:creationId xmlns:a16="http://schemas.microsoft.com/office/drawing/2014/main" id="{4BCC8A82-F19B-C1F6-42D4-FA1542D12407}"/>
              </a:ext>
            </a:extLst>
          </p:cNvPr>
          <p:cNvSpPr/>
          <p:nvPr/>
        </p:nvSpPr>
        <p:spPr bwMode="auto">
          <a:xfrm>
            <a:off x="4969936" y="3058258"/>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Microsoft 365</a:t>
            </a:r>
          </a:p>
        </p:txBody>
      </p:sp>
      <p:sp>
        <p:nvSpPr>
          <p:cNvPr id="38" name="Rectangle 37">
            <a:extLst>
              <a:ext uri="{FF2B5EF4-FFF2-40B4-BE49-F238E27FC236}">
                <a16:creationId xmlns:a16="http://schemas.microsoft.com/office/drawing/2014/main" id="{30E79C0A-E53B-CD76-1325-CDCF4BA59C38}"/>
              </a:ext>
            </a:extLst>
          </p:cNvPr>
          <p:cNvSpPr/>
          <p:nvPr/>
        </p:nvSpPr>
        <p:spPr bwMode="auto">
          <a:xfrm>
            <a:off x="6615094" y="3058258"/>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Dynamics 365</a:t>
            </a:r>
          </a:p>
        </p:txBody>
      </p:sp>
      <p:sp>
        <p:nvSpPr>
          <p:cNvPr id="56" name="Rectangle 55">
            <a:extLst>
              <a:ext uri="{FF2B5EF4-FFF2-40B4-BE49-F238E27FC236}">
                <a16:creationId xmlns:a16="http://schemas.microsoft.com/office/drawing/2014/main" id="{1103EF83-190E-8B07-F219-83DD366A854D}"/>
              </a:ext>
            </a:extLst>
          </p:cNvPr>
          <p:cNvSpPr/>
          <p:nvPr/>
        </p:nvSpPr>
        <p:spPr bwMode="auto">
          <a:xfrm>
            <a:off x="8081560" y="3058258"/>
            <a:ext cx="1486754"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Microsoft Teams</a:t>
            </a:r>
          </a:p>
        </p:txBody>
      </p:sp>
      <p:sp>
        <p:nvSpPr>
          <p:cNvPr id="55" name="Rectangle 54">
            <a:extLst>
              <a:ext uri="{FF2B5EF4-FFF2-40B4-BE49-F238E27FC236}">
                <a16:creationId xmlns:a16="http://schemas.microsoft.com/office/drawing/2014/main" id="{490F29D9-C062-670F-53C0-4B629F7CA1D1}"/>
              </a:ext>
            </a:extLst>
          </p:cNvPr>
          <p:cNvSpPr/>
          <p:nvPr/>
        </p:nvSpPr>
        <p:spPr bwMode="auto">
          <a:xfrm>
            <a:off x="9905410" y="3058258"/>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Dataverse</a:t>
            </a:r>
          </a:p>
        </p:txBody>
      </p:sp>
      <p:sp>
        <p:nvSpPr>
          <p:cNvPr id="37" name="Rectangle 36">
            <a:extLst>
              <a:ext uri="{FF2B5EF4-FFF2-40B4-BE49-F238E27FC236}">
                <a16:creationId xmlns:a16="http://schemas.microsoft.com/office/drawing/2014/main" id="{0DC730C1-5843-C2F9-B453-A49FE5AEA937}"/>
              </a:ext>
            </a:extLst>
          </p:cNvPr>
          <p:cNvSpPr/>
          <p:nvPr/>
        </p:nvSpPr>
        <p:spPr bwMode="auto">
          <a:xfrm>
            <a:off x="4969936"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Outlook</a:t>
            </a:r>
          </a:p>
        </p:txBody>
      </p:sp>
      <p:sp>
        <p:nvSpPr>
          <p:cNvPr id="36" name="Rectangle 35">
            <a:extLst>
              <a:ext uri="{FF2B5EF4-FFF2-40B4-BE49-F238E27FC236}">
                <a16:creationId xmlns:a16="http://schemas.microsoft.com/office/drawing/2014/main" id="{F8CA9B44-85E3-617E-B138-839947393A72}"/>
              </a:ext>
            </a:extLst>
          </p:cNvPr>
          <p:cNvSpPr/>
          <p:nvPr/>
        </p:nvSpPr>
        <p:spPr bwMode="auto">
          <a:xfrm>
            <a:off x="6615094"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OneDrive</a:t>
            </a:r>
          </a:p>
        </p:txBody>
      </p:sp>
      <p:sp>
        <p:nvSpPr>
          <p:cNvPr id="58" name="Rectangle 57">
            <a:extLst>
              <a:ext uri="{FF2B5EF4-FFF2-40B4-BE49-F238E27FC236}">
                <a16:creationId xmlns:a16="http://schemas.microsoft.com/office/drawing/2014/main" id="{BE09BDC3-FEE5-884F-9AE8-18979A50865F}"/>
              </a:ext>
            </a:extLst>
          </p:cNvPr>
          <p:cNvSpPr/>
          <p:nvPr/>
        </p:nvSpPr>
        <p:spPr bwMode="auto">
          <a:xfrm>
            <a:off x="8260252"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SharePoint</a:t>
            </a:r>
          </a:p>
        </p:txBody>
      </p:sp>
      <p:sp>
        <p:nvSpPr>
          <p:cNvPr id="57" name="Rectangle 56">
            <a:extLst>
              <a:ext uri="{FF2B5EF4-FFF2-40B4-BE49-F238E27FC236}">
                <a16:creationId xmlns:a16="http://schemas.microsoft.com/office/drawing/2014/main" id="{FC31585C-2E23-491C-F770-821CA5882A94}"/>
              </a:ext>
            </a:extLst>
          </p:cNvPr>
          <p:cNvSpPr/>
          <p:nvPr/>
        </p:nvSpPr>
        <p:spPr bwMode="auto">
          <a:xfrm>
            <a:off x="9905410" y="4393707"/>
            <a:ext cx="1129371"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0" algn="ctr" defTabSz="932114" fontAlgn="base">
              <a:spcBef>
                <a:spcPct val="0"/>
              </a:spcBef>
              <a:spcAft>
                <a:spcPts val="400"/>
              </a:spcAft>
              <a:defRPr/>
            </a:pPr>
            <a:r>
              <a:rPr lang="en-US" sz="1400" kern="0">
                <a:latin typeface="+mj-lt"/>
                <a:cs typeface="Segoe UI Semibold" panose="020B0502040204020203" pitchFamily="34" charset="0"/>
              </a:rPr>
              <a:t>Forms</a:t>
            </a:r>
          </a:p>
        </p:txBody>
      </p:sp>
      <p:sp>
        <p:nvSpPr>
          <p:cNvPr id="73" name="Rectangle 72">
            <a:extLst>
              <a:ext uri="{FF2B5EF4-FFF2-40B4-BE49-F238E27FC236}">
                <a16:creationId xmlns:a16="http://schemas.microsoft.com/office/drawing/2014/main" id="{0248A38B-F515-2487-065E-43AA24EB3FA2}"/>
              </a:ext>
            </a:extLst>
          </p:cNvPr>
          <p:cNvSpPr/>
          <p:nvPr/>
        </p:nvSpPr>
        <p:spPr bwMode="auto">
          <a:xfrm>
            <a:off x="7230406" y="5752941"/>
            <a:ext cx="1543904"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114" fontAlgn="base">
              <a:spcBef>
                <a:spcPct val="0"/>
              </a:spcBef>
              <a:spcAft>
                <a:spcPts val="400"/>
              </a:spcAft>
              <a:defRPr/>
            </a:pPr>
            <a:r>
              <a:rPr lang="en-US" sz="1400" kern="0">
                <a:latin typeface="+mj-lt"/>
                <a:cs typeface="Segoe UI Semibold" panose="020B0502040204020203" pitchFamily="34" charset="0"/>
              </a:rPr>
              <a:t>Data connectors</a:t>
            </a:r>
          </a:p>
        </p:txBody>
      </p:sp>
      <p:sp>
        <p:nvSpPr>
          <p:cNvPr id="6" name="TextBox 5">
            <a:extLst>
              <a:ext uri="{FF2B5EF4-FFF2-40B4-BE49-F238E27FC236}">
                <a16:creationId xmlns:a16="http://schemas.microsoft.com/office/drawing/2014/main" id="{14E6AD68-389C-4242-084F-DB661FB1D039}"/>
              </a:ext>
            </a:extLst>
          </p:cNvPr>
          <p:cNvSpPr txBox="1"/>
          <p:nvPr/>
        </p:nvSpPr>
        <p:spPr>
          <a:xfrm>
            <a:off x="93599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4</a:t>
            </a:r>
          </a:p>
        </p:txBody>
      </p:sp>
      <p:sp>
        <p:nvSpPr>
          <p:cNvPr id="8" name="TextBox 7">
            <a:extLst>
              <a:ext uri="{FF2B5EF4-FFF2-40B4-BE49-F238E27FC236}">
                <a16:creationId xmlns:a16="http://schemas.microsoft.com/office/drawing/2014/main" id="{7BB145DA-FD2D-6946-5659-AC0607B65AB7}"/>
              </a:ext>
            </a:extLst>
          </p:cNvPr>
          <p:cNvSpPr txBox="1"/>
          <p:nvPr/>
        </p:nvSpPr>
        <p:spPr>
          <a:xfrm>
            <a:off x="9651519" y="470193"/>
            <a:ext cx="2273781" cy="169277"/>
          </a:xfrm>
          <a:prstGeom prst="rect">
            <a:avLst/>
          </a:prstGeom>
          <a:noFill/>
        </p:spPr>
        <p:txBody>
          <a:bodyPr wrap="square" lIns="0" tIns="0" rIns="0" bIns="0" rtlCol="0" anchor="ctr" anchorCtr="0">
            <a:spAutoFit/>
          </a:bodyPr>
          <a:lstStyle/>
          <a:p>
            <a:r>
              <a:rPr lang="en-US" sz="1100">
                <a:latin typeface="+mj-lt"/>
              </a:rPr>
              <a:t>Enhance employee experiences</a:t>
            </a:r>
          </a:p>
        </p:txBody>
      </p:sp>
      <p:grpSp>
        <p:nvGrpSpPr>
          <p:cNvPr id="86" name="Group 85">
            <a:extLst>
              <a:ext uri="{FF2B5EF4-FFF2-40B4-BE49-F238E27FC236}">
                <a16:creationId xmlns:a16="http://schemas.microsoft.com/office/drawing/2014/main" id="{347AE627-CB30-63CB-041B-67CFAB2206EB}"/>
              </a:ext>
              <a:ext uri="{C183D7F6-B498-43B3-948B-1728B52AA6E4}">
                <adec:decorative xmlns:adec="http://schemas.microsoft.com/office/drawing/2017/decorative" val="1"/>
              </a:ext>
            </a:extLst>
          </p:cNvPr>
          <p:cNvGrpSpPr/>
          <p:nvPr/>
        </p:nvGrpSpPr>
        <p:grpSpPr>
          <a:xfrm>
            <a:off x="5280867" y="2483855"/>
            <a:ext cx="5490789" cy="3161763"/>
            <a:chOff x="5280867" y="2483855"/>
            <a:chExt cx="5490789" cy="3161763"/>
          </a:xfrm>
        </p:grpSpPr>
        <p:pic>
          <p:nvPicPr>
            <p:cNvPr id="74" name="Picture 73">
              <a:extLst>
                <a:ext uri="{FF2B5EF4-FFF2-40B4-BE49-F238E27FC236}">
                  <a16:creationId xmlns:a16="http://schemas.microsoft.com/office/drawing/2014/main" id="{842679D0-D704-0CBF-108B-C0CCFA703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8696" y="5178296"/>
              <a:ext cx="467322" cy="467322"/>
            </a:xfrm>
            <a:prstGeom prst="rect">
              <a:avLst/>
            </a:prstGeom>
          </p:spPr>
        </p:pic>
        <p:grpSp>
          <p:nvGrpSpPr>
            <p:cNvPr id="85" name="Group 84">
              <a:extLst>
                <a:ext uri="{FF2B5EF4-FFF2-40B4-BE49-F238E27FC236}">
                  <a16:creationId xmlns:a16="http://schemas.microsoft.com/office/drawing/2014/main" id="{4C1E60C3-B365-528B-33E1-C360F752D953}"/>
                </a:ext>
              </a:extLst>
            </p:cNvPr>
            <p:cNvGrpSpPr/>
            <p:nvPr/>
          </p:nvGrpSpPr>
          <p:grpSpPr>
            <a:xfrm>
              <a:off x="5280867" y="2483855"/>
              <a:ext cx="5490789" cy="1821238"/>
              <a:chOff x="5280867" y="2483855"/>
              <a:chExt cx="5490789" cy="1821238"/>
            </a:xfrm>
          </p:grpSpPr>
          <p:pic>
            <p:nvPicPr>
              <p:cNvPr id="51" name="Graphic 50">
                <a:extLst>
                  <a:ext uri="{FF2B5EF4-FFF2-40B4-BE49-F238E27FC236}">
                    <a16:creationId xmlns:a16="http://schemas.microsoft.com/office/drawing/2014/main" id="{25F8036E-93E8-2613-EB8B-8E74F7E90E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70714" y="2508209"/>
                <a:ext cx="418130" cy="418130"/>
              </a:xfrm>
              <a:prstGeom prst="rect">
                <a:avLst/>
              </a:prstGeom>
            </p:spPr>
          </p:pic>
          <p:pic>
            <p:nvPicPr>
              <p:cNvPr id="59" name="Picture 58">
                <a:extLst>
                  <a:ext uri="{FF2B5EF4-FFF2-40B4-BE49-F238E27FC236}">
                    <a16:creationId xmlns:a16="http://schemas.microsoft.com/office/drawing/2014/main" id="{A8F2FEC8-C9A1-B78A-651B-9FE387128DA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664" b="92437" l="1563" r="98047">
                            <a14:foregroundMark x1="6250" y1="50840" x2="6250" y2="50840"/>
                            <a14:foregroundMark x1="1563" y1="61345" x2="1563" y2="61345"/>
                            <a14:foregroundMark x1="16797" y1="91176" x2="16797" y2="91176"/>
                            <a14:foregroundMark x1="58594" y1="84874" x2="58594" y2="84874"/>
                            <a14:foregroundMark x1="88281" y1="74370" x2="88281" y2="74370"/>
                            <a14:foregroundMark x1="90234" y1="44958" x2="90234" y2="44958"/>
                            <a14:foregroundMark x1="89844" y1="26050" x2="89844" y2="26050"/>
                            <a14:foregroundMark x1="92188" y1="47479" x2="92188" y2="47479"/>
                            <a14:foregroundMark x1="56641" y1="92857" x2="56641" y2="92857"/>
                            <a14:foregroundMark x1="98047" y1="40756" x2="98047" y2="40756"/>
                          </a14:backgroundRemoval>
                        </a14:imgEffect>
                      </a14:imgLayer>
                    </a14:imgProps>
                  </a:ext>
                </a:extLst>
              </a:blip>
              <a:srcRect t="5863" b="1"/>
              <a:stretch/>
            </p:blipFill>
            <p:spPr>
              <a:xfrm>
                <a:off x="10214356" y="2493461"/>
                <a:ext cx="511478" cy="447628"/>
              </a:xfrm>
              <a:prstGeom prst="rect">
                <a:avLst/>
              </a:prstGeom>
            </p:spPr>
          </p:pic>
          <p:pic>
            <p:nvPicPr>
              <p:cNvPr id="82" name="Graphic 81" descr="Microsoft Teams logo">
                <a:extLst>
                  <a:ext uri="{FF2B5EF4-FFF2-40B4-BE49-F238E27FC236}">
                    <a16:creationId xmlns:a16="http://schemas.microsoft.com/office/drawing/2014/main" id="{C320E641-2F1C-2167-CF2D-3E8EE207754B}"/>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2848" t="22848" r="21411" b="22848"/>
              <a:stretch/>
            </p:blipFill>
            <p:spPr>
              <a:xfrm>
                <a:off x="8582074" y="2489137"/>
                <a:ext cx="485726" cy="473202"/>
              </a:xfrm>
              <a:prstGeom prst="rect">
                <a:avLst/>
              </a:prstGeom>
            </p:spPr>
          </p:pic>
          <p:pic>
            <p:nvPicPr>
              <p:cNvPr id="83" name="Graphic 5">
                <a:extLst>
                  <a:ext uri="{FF2B5EF4-FFF2-40B4-BE49-F238E27FC236}">
                    <a16:creationId xmlns:a16="http://schemas.microsoft.com/office/drawing/2014/main" id="{35584F56-9644-41CC-4B08-AAA4FB50BBF7}"/>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306617" y="2483855"/>
                <a:ext cx="456008" cy="456008"/>
              </a:xfrm>
              <a:prstGeom prst="rect">
                <a:avLst/>
              </a:prstGeom>
            </p:spPr>
          </p:pic>
          <p:pic>
            <p:nvPicPr>
              <p:cNvPr id="3074" name="Picture 2" descr="Outlook email and calendar resources">
                <a:extLst>
                  <a:ext uri="{FF2B5EF4-FFF2-40B4-BE49-F238E27FC236}">
                    <a16:creationId xmlns:a16="http://schemas.microsoft.com/office/drawing/2014/main" id="{FF63DA33-49AA-9D4F-7BA5-D9285D39A02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0867" y="3749778"/>
                <a:ext cx="507508" cy="5075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BC Tool Guides | Learning Technology Hub">
                <a:extLst>
                  <a:ext uri="{FF2B5EF4-FFF2-40B4-BE49-F238E27FC236}">
                    <a16:creationId xmlns:a16="http://schemas.microsoft.com/office/drawing/2014/main" id="{FE5EDE76-C3A6-8E3F-DA15-67AF24DC32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80373" y="3811713"/>
                <a:ext cx="598812" cy="3836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crosoft Forms 2019 icon in Color Style">
                <a:extLst>
                  <a:ext uri="{FF2B5EF4-FFF2-40B4-BE49-F238E27FC236}">
                    <a16:creationId xmlns:a16="http://schemas.microsoft.com/office/drawing/2014/main" id="{8D7D8F24-EA5F-06B3-59BA-09AC06ED11E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68534" y="3701971"/>
                <a:ext cx="603122" cy="6031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rePoint Training | Onsite Sydney and Melbourne and Remote">
                <a:extLst>
                  <a:ext uri="{FF2B5EF4-FFF2-40B4-BE49-F238E27FC236}">
                    <a16:creationId xmlns:a16="http://schemas.microsoft.com/office/drawing/2014/main" id="{DBB438F8-0384-9681-0C3A-835FE37CA89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62554" y="3742660"/>
                <a:ext cx="524766" cy="52174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8448869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A6900-60EB-955C-DA9F-D7DB9D9649D6}"/>
              </a:ext>
              <a:ext uri="{C183D7F6-B498-43B3-948B-1728B52AA6E4}">
                <adec:decorative xmlns:adec="http://schemas.microsoft.com/office/drawing/2017/decorative" val="1"/>
              </a:ext>
            </a:extLst>
          </p:cNvPr>
          <p:cNvSpPr/>
          <p:nvPr/>
        </p:nvSpPr>
        <p:spPr bwMode="auto">
          <a:xfrm>
            <a:off x="6096000" y="0"/>
            <a:ext cx="6096000" cy="6858000"/>
          </a:xfrm>
          <a:prstGeom prst="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6EA0159C-476E-1B4C-335E-1DD51987645A}"/>
              </a:ext>
              <a:ext uri="{C183D7F6-B498-43B3-948B-1728B52AA6E4}">
                <adec:decorative xmlns:adec="http://schemas.microsoft.com/office/drawing/2017/decorative" val="1"/>
              </a:ext>
            </a:extLst>
          </p:cNvPr>
          <p:cNvSpPr/>
          <p:nvPr/>
        </p:nvSpPr>
        <p:spPr bwMode="auto">
          <a:xfrm>
            <a:off x="9213849" y="338138"/>
            <a:ext cx="3197226"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24F91E-75C9-D605-C766-7C0A1B4530EF}"/>
              </a:ext>
            </a:extLst>
          </p:cNvPr>
          <p:cNvSpPr txBox="1"/>
          <p:nvPr/>
        </p:nvSpPr>
        <p:spPr>
          <a:xfrm>
            <a:off x="93599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4</a:t>
            </a:r>
          </a:p>
        </p:txBody>
      </p:sp>
      <p:sp>
        <p:nvSpPr>
          <p:cNvPr id="8" name="TextBox 7">
            <a:extLst>
              <a:ext uri="{FF2B5EF4-FFF2-40B4-BE49-F238E27FC236}">
                <a16:creationId xmlns:a16="http://schemas.microsoft.com/office/drawing/2014/main" id="{74C9160C-8ACF-C4C7-7777-269B0F4098F1}"/>
              </a:ext>
            </a:extLst>
          </p:cNvPr>
          <p:cNvSpPr txBox="1"/>
          <p:nvPr/>
        </p:nvSpPr>
        <p:spPr>
          <a:xfrm>
            <a:off x="9651519" y="470193"/>
            <a:ext cx="2273781" cy="169277"/>
          </a:xfrm>
          <a:prstGeom prst="rect">
            <a:avLst/>
          </a:prstGeom>
          <a:noFill/>
        </p:spPr>
        <p:txBody>
          <a:bodyPr wrap="square" lIns="0" tIns="0" rIns="0" bIns="0" rtlCol="0" anchor="ctr" anchorCtr="0">
            <a:spAutoFit/>
          </a:bodyPr>
          <a:lstStyle/>
          <a:p>
            <a:r>
              <a:rPr lang="en-US" sz="1100">
                <a:latin typeface="+mj-lt"/>
              </a:rPr>
              <a:t>Enhance employee experiences</a:t>
            </a:r>
          </a:p>
        </p:txBody>
      </p:sp>
      <p:sp>
        <p:nvSpPr>
          <p:cNvPr id="2" name="Title 1">
            <a:extLst>
              <a:ext uri="{FF2B5EF4-FFF2-40B4-BE49-F238E27FC236}">
                <a16:creationId xmlns:a16="http://schemas.microsoft.com/office/drawing/2014/main" id="{155DE5D2-ED24-F704-7F5D-975E8D2E95D8}"/>
              </a:ext>
            </a:extLst>
          </p:cNvPr>
          <p:cNvSpPr>
            <a:spLocks noGrp="1"/>
          </p:cNvSpPr>
          <p:nvPr>
            <p:ph type="title"/>
          </p:nvPr>
        </p:nvSpPr>
        <p:spPr>
          <a:xfrm>
            <a:off x="588263" y="457200"/>
            <a:ext cx="11018520" cy="553998"/>
          </a:xfrm>
        </p:spPr>
        <p:txBody>
          <a:bodyPr/>
          <a:lstStyle/>
          <a:p>
            <a:r>
              <a:rPr lang="en-US"/>
              <a:t>Power Platform + Teams</a:t>
            </a:r>
          </a:p>
        </p:txBody>
      </p:sp>
      <p:grpSp>
        <p:nvGrpSpPr>
          <p:cNvPr id="10" name="Group 9">
            <a:extLst>
              <a:ext uri="{FF2B5EF4-FFF2-40B4-BE49-F238E27FC236}">
                <a16:creationId xmlns:a16="http://schemas.microsoft.com/office/drawing/2014/main" id="{F797D5F8-C1AB-C314-DE6B-160365E60DB6}"/>
              </a:ext>
              <a:ext uri="{C183D7F6-B498-43B3-948B-1728B52AA6E4}">
                <adec:decorative xmlns:adec="http://schemas.microsoft.com/office/drawing/2017/decorative" val="1"/>
              </a:ext>
            </a:extLst>
          </p:cNvPr>
          <p:cNvGrpSpPr/>
          <p:nvPr/>
        </p:nvGrpSpPr>
        <p:grpSpPr>
          <a:xfrm>
            <a:off x="586740" y="1436689"/>
            <a:ext cx="5099686" cy="2925762"/>
            <a:chOff x="586739" y="1588858"/>
            <a:chExt cx="11022649" cy="4647257"/>
          </a:xfrm>
        </p:grpSpPr>
        <p:sp>
          <p:nvSpPr>
            <p:cNvPr id="11" name="Rectangle 10">
              <a:extLst>
                <a:ext uri="{FF2B5EF4-FFF2-40B4-BE49-F238E27FC236}">
                  <a16:creationId xmlns:a16="http://schemas.microsoft.com/office/drawing/2014/main" id="{D56D6261-5931-877B-99F2-09FA5103A74E}"/>
                </a:ext>
                <a:ext uri="{C183D7F6-B498-43B3-948B-1728B52AA6E4}">
                  <adec:decorative xmlns:adec="http://schemas.microsoft.com/office/drawing/2017/decorative" val="1"/>
                </a:ext>
              </a:extLst>
            </p:cNvPr>
            <p:cNvSpPr/>
            <p:nvPr/>
          </p:nvSpPr>
          <p:spPr bwMode="auto">
            <a:xfrm>
              <a:off x="586740" y="1588858"/>
              <a:ext cx="11022648" cy="4647257"/>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Align the company’s revenue strategy across Marketing, Sales, and Customer Success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Elevate the customer experience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Discover new ways to generate leads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Define the company value proposition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Outline the GTM strategy</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Expanding into new markets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Seller recruitment, coaching, and retention</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Choosing and deploying CRM and associated sales tools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Enhancing ability to forecast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Driving more opportunities into the pipeline</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3D97E041-D4CB-5E17-173C-BEFF000BF90E}"/>
                </a:ext>
                <a:ext uri="{C183D7F6-B498-43B3-948B-1728B52AA6E4}">
                  <adec:decorative xmlns:adec="http://schemas.microsoft.com/office/drawing/2017/decorative" val="1"/>
                </a:ext>
              </a:extLst>
            </p:cNvPr>
            <p:cNvSpPr/>
            <p:nvPr/>
          </p:nvSpPr>
          <p:spPr bwMode="auto">
            <a:xfrm>
              <a:off x="586739" y="1588858"/>
              <a:ext cx="147584" cy="4645152"/>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 name="TextBox 12">
            <a:extLst>
              <a:ext uri="{FF2B5EF4-FFF2-40B4-BE49-F238E27FC236}">
                <a16:creationId xmlns:a16="http://schemas.microsoft.com/office/drawing/2014/main" id="{8F7B7C4A-E360-AFCF-8580-96D3C04F71C7}"/>
              </a:ext>
            </a:extLst>
          </p:cNvPr>
          <p:cNvSpPr txBox="1"/>
          <p:nvPr/>
        </p:nvSpPr>
        <p:spPr>
          <a:xfrm>
            <a:off x="964464" y="1613985"/>
            <a:ext cx="4334612" cy="2446824"/>
          </a:xfrm>
          <a:prstGeom prst="rect">
            <a:avLst/>
          </a:prstGeom>
          <a:noFill/>
        </p:spPr>
        <p:txBody>
          <a:bodyPr wrap="square" lIns="0" tIns="0" rIns="0" bIns="0" rtlCol="0" anchor="t" anchorCtr="0">
            <a:spAutoFit/>
          </a:bodyPr>
          <a:lstStyle/>
          <a:p>
            <a:pPr>
              <a:spcAft>
                <a:spcPts val="600"/>
              </a:spcAft>
              <a:buClr>
                <a:schemeClr val="tx1"/>
              </a:buClr>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a:t>
            </a:r>
            <a:r>
              <a:rPr lang="en-US" sz="1600">
                <a:solidFill>
                  <a:srgbClr val="000000"/>
                </a:solidFill>
                <a:latin typeface="Segoe UI"/>
              </a:rPr>
              <a:t>Keep the focus in the flow of work with app deployment through Teams</a:t>
            </a:r>
          </a:p>
          <a:p>
            <a:pPr>
              <a:spcAft>
                <a:spcPts val="600"/>
              </a:spcAft>
              <a:buClr>
                <a:schemeClr val="tx1"/>
              </a:buClr>
              <a:defRPr/>
            </a:pPr>
            <a:r>
              <a:rPr lang="en-US" sz="1600">
                <a:solidFill>
                  <a:srgbClr val="000000"/>
                </a:solidFill>
                <a:latin typeface="Segoe UI"/>
              </a:rPr>
              <a:t>Enable collaboration between business and technical users, decreasing costs and time to delivery</a:t>
            </a:r>
          </a:p>
          <a:p>
            <a:pPr>
              <a:spcAft>
                <a:spcPts val="600"/>
              </a:spcAft>
              <a:buClr>
                <a:schemeClr val="tx1"/>
              </a:buClr>
              <a:defRPr/>
            </a:pPr>
            <a:r>
              <a:rPr lang="en-US" sz="1600">
                <a:solidFill>
                  <a:srgbClr val="000000"/>
                </a:solidFill>
                <a:latin typeface="Segoe UI"/>
              </a:rPr>
              <a:t>Use adaptive cards and link unfurling to take simple action directly in chat</a:t>
            </a:r>
          </a:p>
          <a:p>
            <a:pPr>
              <a:spcAft>
                <a:spcPts val="600"/>
              </a:spcAft>
              <a:buClr>
                <a:schemeClr val="tx1"/>
              </a:buClr>
              <a:defRPr/>
            </a:pPr>
            <a:r>
              <a:rPr lang="en-US" sz="1600">
                <a:solidFill>
                  <a:srgbClr val="000000"/>
                </a:solidFill>
                <a:latin typeface="Segoe UI"/>
              </a:rPr>
              <a:t>Start with pre-built solutions to common scenarios with out of the box templates</a:t>
            </a:r>
          </a:p>
        </p:txBody>
      </p:sp>
      <p:pic>
        <p:nvPicPr>
          <p:cNvPr id="7170" name="Picture 2" descr="GIF of Power Platform and Teams">
            <a:extLst>
              <a:ext uri="{FF2B5EF4-FFF2-40B4-BE49-F238E27FC236}">
                <a16:creationId xmlns:a16="http://schemas.microsoft.com/office/drawing/2014/main" id="{A3964D0D-6C8B-1CD6-7CD7-023EFA45A0D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396" y="1326846"/>
            <a:ext cx="4553783" cy="2563129"/>
          </a:xfrm>
          <a:prstGeom prst="roundRect">
            <a:avLst>
              <a:gd name="adj" fmla="val 3137"/>
            </a:avLst>
          </a:prstGeom>
          <a:solidFill>
            <a:srgbClr val="FFFFFF">
              <a:shade val="85000"/>
            </a:srgbClr>
          </a:solidFill>
          <a:ln w="38100">
            <a:solidFill>
              <a:schemeClr val="tx1"/>
            </a:solidFill>
          </a:ln>
          <a:effectLst/>
        </p:spPr>
      </p:pic>
      <p:pic>
        <p:nvPicPr>
          <p:cNvPr id="7172" name="Picture 4" descr="Adding the Tasks control to a Model-Driven app">
            <a:extLst>
              <a:ext uri="{FF2B5EF4-FFF2-40B4-BE49-F238E27FC236}">
                <a16:creationId xmlns:a16="http://schemas.microsoft.com/office/drawing/2014/main" id="{632D6C9F-50A8-AD55-0F7E-500285865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762"/>
          <a:stretch/>
        </p:blipFill>
        <p:spPr bwMode="auto">
          <a:xfrm>
            <a:off x="7837488" y="4192459"/>
            <a:ext cx="3771900" cy="2371854"/>
          </a:xfrm>
          <a:prstGeom prst="roundRect">
            <a:avLst>
              <a:gd name="adj" fmla="val 2639"/>
            </a:avLst>
          </a:prstGeom>
          <a:solidFill>
            <a:srgbClr val="FFFFFF">
              <a:shade val="85000"/>
            </a:srgbClr>
          </a:solidFill>
          <a:ln w="38100">
            <a:solidFill>
              <a:schemeClr val="tx1"/>
            </a:solidFill>
          </a:ln>
          <a:effectLst/>
        </p:spPr>
      </p:pic>
    </p:spTree>
    <p:extLst>
      <p:ext uri="{BB962C8B-B14F-4D97-AF65-F5344CB8AC3E}">
        <p14:creationId xmlns:p14="http://schemas.microsoft.com/office/powerpoint/2010/main" val="34664030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EDC9039-4F28-BD09-C0D3-4A7628D2283C}"/>
              </a:ext>
              <a:ext uri="{C183D7F6-B498-43B3-948B-1728B52AA6E4}">
                <adec:decorative xmlns:adec="http://schemas.microsoft.com/office/drawing/2017/decorative" val="1"/>
              </a:ext>
            </a:extLst>
          </p:cNvPr>
          <p:cNvSpPr/>
          <p:nvPr/>
        </p:nvSpPr>
        <p:spPr bwMode="auto">
          <a:xfrm>
            <a:off x="9747249" y="338138"/>
            <a:ext cx="2711451"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31F0EED3-5A4B-ECF3-E149-7323FF8B0E4A}"/>
              </a:ext>
            </a:extLst>
          </p:cNvPr>
          <p:cNvSpPr txBox="1"/>
          <p:nvPr/>
        </p:nvSpPr>
        <p:spPr>
          <a:xfrm>
            <a:off x="98933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5</a:t>
            </a:r>
          </a:p>
        </p:txBody>
      </p:sp>
      <p:sp>
        <p:nvSpPr>
          <p:cNvPr id="18" name="TextBox 17">
            <a:extLst>
              <a:ext uri="{FF2B5EF4-FFF2-40B4-BE49-F238E27FC236}">
                <a16:creationId xmlns:a16="http://schemas.microsoft.com/office/drawing/2014/main" id="{268E964C-2D21-47BB-244F-CEA8D8A69849}"/>
              </a:ext>
            </a:extLst>
          </p:cNvPr>
          <p:cNvSpPr txBox="1"/>
          <p:nvPr/>
        </p:nvSpPr>
        <p:spPr>
          <a:xfrm>
            <a:off x="10184919" y="470193"/>
            <a:ext cx="2273781" cy="169277"/>
          </a:xfrm>
          <a:prstGeom prst="rect">
            <a:avLst/>
          </a:prstGeom>
          <a:noFill/>
        </p:spPr>
        <p:txBody>
          <a:bodyPr wrap="square" lIns="0" tIns="0" rIns="0" bIns="0" rtlCol="0" anchor="ctr" anchorCtr="0">
            <a:spAutoFit/>
          </a:bodyPr>
          <a:lstStyle/>
          <a:p>
            <a:r>
              <a:rPr lang="en-US" sz="1100">
                <a:latin typeface="+mj-lt"/>
              </a:rPr>
              <a:t>Empower departments</a:t>
            </a:r>
          </a:p>
        </p:txBody>
      </p:sp>
      <p:sp>
        <p:nvSpPr>
          <p:cNvPr id="61" name="Title 1">
            <a:extLst>
              <a:ext uri="{FF2B5EF4-FFF2-40B4-BE49-F238E27FC236}">
                <a16:creationId xmlns:a16="http://schemas.microsoft.com/office/drawing/2014/main" id="{874F8C98-46A7-514C-65EC-61154C92CD29}"/>
              </a:ext>
            </a:extLst>
          </p:cNvPr>
          <p:cNvSpPr txBox="1">
            <a:spLocks noGrp="1"/>
          </p:cNvSpPr>
          <p:nvPr>
            <p:ph type="title"/>
          </p:nvPr>
        </p:nvSpPr>
        <p:spPr>
          <a:xfrm>
            <a:off x="588263" y="457200"/>
            <a:ext cx="11018520" cy="80021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2"/>
                </a:solidFill>
                <a:effectLst/>
                <a:latin typeface="+mj-lt"/>
                <a:ea typeface="+mn-ea"/>
                <a:cs typeface="Segoe UI" pitchFamily="34" charset="0"/>
              </a:defRPr>
            </a:lvl1pPr>
          </a:lstStyle>
          <a:p>
            <a:pPr lvl="0"/>
            <a:r>
              <a:rPr lang="en-US" noProof="0">
                <a:solidFill>
                  <a:schemeClr val="tx1"/>
                </a:solidFill>
              </a:rPr>
              <a:t>Empower departments</a:t>
            </a:r>
            <a:br>
              <a:rPr lang="en-US" noProof="0">
                <a:solidFill>
                  <a:schemeClr val="tx1"/>
                </a:solidFill>
              </a:rPr>
            </a:br>
            <a:r>
              <a:rPr kumimoji="0" lang="en-US" sz="1600" b="0" i="0" u="none" strike="noStrike" kern="1200" cap="none" spc="-50" normalizeH="0" baseline="0" noProof="0">
                <a:ln w="3175">
                  <a:noFill/>
                </a:ln>
                <a:solidFill>
                  <a:schemeClr val="tx1"/>
                </a:solidFill>
                <a:effectLst/>
                <a:uLnTx/>
                <a:uFillTx/>
                <a:ea typeface="+mn-ea"/>
                <a:cs typeface="Segoe UI" panose="020B0502040204020203" pitchFamily="34" charset="0"/>
              </a:rPr>
              <a:t>Empower departments to solve business challenges</a:t>
            </a:r>
            <a:endParaRPr lang="en-US" noProof="0">
              <a:solidFill>
                <a:schemeClr val="tx1"/>
              </a:solidFill>
            </a:endParaRPr>
          </a:p>
        </p:txBody>
      </p:sp>
      <p:sp>
        <p:nvSpPr>
          <p:cNvPr id="19" name="Rectangle 18">
            <a:extLst>
              <a:ext uri="{FF2B5EF4-FFF2-40B4-BE49-F238E27FC236}">
                <a16:creationId xmlns:a16="http://schemas.microsoft.com/office/drawing/2014/main" id="{CAFAA03D-D4B4-D959-6252-A908ADB852EA}"/>
              </a:ext>
              <a:ext uri="{C183D7F6-B498-43B3-948B-1728B52AA6E4}">
                <adec:decorative xmlns:adec="http://schemas.microsoft.com/office/drawing/2017/decorative" val="1"/>
              </a:ext>
            </a:extLst>
          </p:cNvPr>
          <p:cNvSpPr/>
          <p:nvPr/>
        </p:nvSpPr>
        <p:spPr bwMode="auto">
          <a:xfrm>
            <a:off x="585658" y="1666854"/>
            <a:ext cx="11023730" cy="3205829"/>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kern="0">
                <a:solidFill>
                  <a:srgbClr val="FFFFFF"/>
                </a:solidFill>
                <a:latin typeface="Segoe UI"/>
                <a:cs typeface="Segoe UI" pitchFamily="34" charset="0"/>
              </a:rPr>
              <a:t>z</a:t>
            </a:r>
          </a:p>
        </p:txBody>
      </p:sp>
      <p:sp>
        <p:nvSpPr>
          <p:cNvPr id="20" name="Rectangle 19">
            <a:extLst>
              <a:ext uri="{FF2B5EF4-FFF2-40B4-BE49-F238E27FC236}">
                <a16:creationId xmlns:a16="http://schemas.microsoft.com/office/drawing/2014/main" id="{3E8FEDB9-6FB3-23E7-A078-313346CA6984}"/>
              </a:ext>
              <a:ext uri="{C183D7F6-B498-43B3-948B-1728B52AA6E4}">
                <adec:decorative xmlns:adec="http://schemas.microsoft.com/office/drawing/2017/decorative" val="1"/>
              </a:ext>
            </a:extLst>
          </p:cNvPr>
          <p:cNvSpPr/>
          <p:nvPr/>
        </p:nvSpPr>
        <p:spPr bwMode="auto">
          <a:xfrm rot="5400000">
            <a:off x="6040215" y="-3791637"/>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Textfeld 12">
            <a:extLst>
              <a:ext uri="{FF2B5EF4-FFF2-40B4-BE49-F238E27FC236}">
                <a16:creationId xmlns:a16="http://schemas.microsoft.com/office/drawing/2014/main" id="{61A20B33-7496-DD30-631B-395D840CE68C}"/>
              </a:ext>
            </a:extLst>
          </p:cNvPr>
          <p:cNvSpPr txBox="1"/>
          <p:nvPr/>
        </p:nvSpPr>
        <p:spPr>
          <a:xfrm>
            <a:off x="806618" y="3345563"/>
            <a:ext cx="323105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Accelerate developers and empower business users to </a:t>
            </a: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develop solutions faster and at scale with safeguards in place.</a:t>
            </a: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1" name="Textfeld 115">
            <a:extLst>
              <a:ext uri="{FF2B5EF4-FFF2-40B4-BE49-F238E27FC236}">
                <a16:creationId xmlns:a16="http://schemas.microsoft.com/office/drawing/2014/main" id="{AF83F9AD-BF91-1E0D-D631-2782C6AAE0D2}"/>
              </a:ext>
            </a:extLst>
          </p:cNvPr>
          <p:cNvSpPr txBox="1"/>
          <p:nvPr/>
        </p:nvSpPr>
        <p:spPr>
          <a:xfrm>
            <a:off x="4484105" y="3345563"/>
            <a:ext cx="323139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Build solutions with less effort </a:t>
            </a: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with next generation AI copilot to quickly go from idea to solutions with natural language.</a:t>
            </a:r>
            <a:endParaRPr kumimoji="0" lang="en-US" sz="16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23" name="Textfeld 115">
            <a:extLst>
              <a:ext uri="{FF2B5EF4-FFF2-40B4-BE49-F238E27FC236}">
                <a16:creationId xmlns:a16="http://schemas.microsoft.com/office/drawing/2014/main" id="{64126ACE-4060-234D-47B3-49C967EB73BB}"/>
              </a:ext>
            </a:extLst>
          </p:cNvPr>
          <p:cNvSpPr txBox="1"/>
          <p:nvPr/>
        </p:nvSpPr>
        <p:spPr>
          <a:xfrm>
            <a:off x="8296362" y="3345563"/>
            <a:ext cx="296218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Keep IT in full control </a:t>
            </a:r>
            <a:r>
              <a:rPr kumimoji="0" lang="en-US" sz="16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and reduce the risk of shadow IT with centralized administration and governance.</a:t>
            </a:r>
            <a:endParaRPr kumimoji="0" lang="en-US" sz="1600" b="0" i="0" u="none" strike="noStrike" kern="1200" cap="none" spc="0" normalizeH="0" baseline="0" noProof="0">
              <a:ln>
                <a:noFill/>
              </a:ln>
              <a:solidFill>
                <a:prstClr val="black"/>
              </a:solidFill>
              <a:effectLst/>
              <a:uLnTx/>
              <a:uFillTx/>
              <a:latin typeface="Segoe UI "/>
              <a:ea typeface="+mn-ea"/>
              <a:cs typeface="Segoe UI Semibold"/>
            </a:endParaRPr>
          </a:p>
        </p:txBody>
      </p:sp>
      <p:sp>
        <p:nvSpPr>
          <p:cNvPr id="24" name="Oval 23">
            <a:extLst>
              <a:ext uri="{FF2B5EF4-FFF2-40B4-BE49-F238E27FC236}">
                <a16:creationId xmlns:a16="http://schemas.microsoft.com/office/drawing/2014/main" id="{BCC6FE0D-5BE0-183D-E5CD-FCF8F6A28A1B}"/>
              </a:ext>
              <a:ext uri="{C183D7F6-B498-43B3-948B-1728B52AA6E4}">
                <adec:decorative xmlns:adec="http://schemas.microsoft.com/office/drawing/2017/decorative" val="1"/>
              </a:ext>
            </a:extLst>
          </p:cNvPr>
          <p:cNvSpPr>
            <a:spLocks/>
          </p:cNvSpPr>
          <p:nvPr/>
        </p:nvSpPr>
        <p:spPr bwMode="auto">
          <a:xfrm>
            <a:off x="9219740" y="2013243"/>
            <a:ext cx="1115433" cy="1115433"/>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5" name="Rectangle 24">
            <a:extLst>
              <a:ext uri="{FF2B5EF4-FFF2-40B4-BE49-F238E27FC236}">
                <a16:creationId xmlns:a16="http://schemas.microsoft.com/office/drawing/2014/main" id="{D889AC5D-B011-D491-AFC3-F2F9D171083E}"/>
              </a:ext>
            </a:extLst>
          </p:cNvPr>
          <p:cNvSpPr/>
          <p:nvPr/>
        </p:nvSpPr>
        <p:spPr bwMode="auto">
          <a:xfrm>
            <a:off x="586740" y="5136563"/>
            <a:ext cx="11018520" cy="812800"/>
          </a:xfrm>
          <a:prstGeom prst="rect">
            <a:avLst/>
          </a:prstGeom>
          <a:solidFill>
            <a:schemeClr val="bg1"/>
          </a:solidFill>
          <a:ln>
            <a:noFill/>
            <a:headEnd type="none" w="med" len="med"/>
            <a:tailEnd type="none" w="med" len="med"/>
          </a:ln>
          <a:effectLst>
            <a:outerShdw blurRad="190500" dist="63500" dir="270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More than 80% of users and potential users of low-code or no-code platforms report that they would be more willing to work for a company that invests in their technical upskilling.</a:t>
            </a:r>
            <a:r>
              <a:rPr kumimoji="0" lang="en-US" sz="1400" b="0" i="0" u="none" strike="noStrike" kern="1200" cap="none" spc="0" normalizeH="0" baseline="30000" noProof="0">
                <a:ln>
                  <a:noFill/>
                </a:ln>
                <a:solidFill>
                  <a:srgbClr val="0078D4"/>
                </a:solidFill>
                <a:effectLst/>
                <a:uLnTx/>
                <a:uFillTx/>
                <a:latin typeface="Segoe UI Semibold"/>
                <a:ea typeface="+mn-ea"/>
                <a:cs typeface="+mn-cs"/>
              </a:rPr>
              <a:t>1</a:t>
            </a: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27" name="Oval 26">
            <a:extLst>
              <a:ext uri="{FF2B5EF4-FFF2-40B4-BE49-F238E27FC236}">
                <a16:creationId xmlns:a16="http://schemas.microsoft.com/office/drawing/2014/main" id="{79C31844-F5AD-31DC-D3BC-62C1FA7102B8}"/>
              </a:ext>
              <a:ext uri="{C183D7F6-B498-43B3-948B-1728B52AA6E4}">
                <adec:decorative xmlns:adec="http://schemas.microsoft.com/office/drawing/2017/decorative" val="1"/>
              </a:ext>
            </a:extLst>
          </p:cNvPr>
          <p:cNvSpPr>
            <a:spLocks/>
          </p:cNvSpPr>
          <p:nvPr/>
        </p:nvSpPr>
        <p:spPr bwMode="auto">
          <a:xfrm>
            <a:off x="1864975"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8" name="Oval 27">
            <a:extLst>
              <a:ext uri="{FF2B5EF4-FFF2-40B4-BE49-F238E27FC236}">
                <a16:creationId xmlns:a16="http://schemas.microsoft.com/office/drawing/2014/main" id="{B1338953-DB09-B42E-8A02-817C9A923398}"/>
              </a:ext>
              <a:ext uri="{C183D7F6-B498-43B3-948B-1728B52AA6E4}">
                <adec:decorative xmlns:adec="http://schemas.microsoft.com/office/drawing/2017/decorative" val="1"/>
              </a:ext>
            </a:extLst>
          </p:cNvPr>
          <p:cNvSpPr>
            <a:spLocks/>
          </p:cNvSpPr>
          <p:nvPr/>
        </p:nvSpPr>
        <p:spPr bwMode="auto">
          <a:xfrm>
            <a:off x="5538831"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5" name="boy">
            <a:extLst>
              <a:ext uri="{FF2B5EF4-FFF2-40B4-BE49-F238E27FC236}">
                <a16:creationId xmlns:a16="http://schemas.microsoft.com/office/drawing/2014/main" id="{3A7F8BBC-20F6-DEF2-ACF0-C1D05423085B}"/>
              </a:ext>
              <a:ext uri="{C183D7F6-B498-43B3-948B-1728B52AA6E4}">
                <adec:decorative xmlns:adec="http://schemas.microsoft.com/office/drawing/2017/decorative" val="1"/>
              </a:ext>
            </a:extLst>
          </p:cNvPr>
          <p:cNvSpPr>
            <a:spLocks noChangeAspect="1" noEditPoints="1"/>
          </p:cNvSpPr>
          <p:nvPr/>
        </p:nvSpPr>
        <p:spPr bwMode="auto">
          <a:xfrm>
            <a:off x="2226156" y="2315317"/>
            <a:ext cx="391976" cy="510190"/>
          </a:xfrm>
          <a:custGeom>
            <a:avLst/>
            <a:gdLst>
              <a:gd name="T0" fmla="*/ 27 w 261"/>
              <a:gd name="T1" fmla="*/ 104 h 339"/>
              <a:gd name="T2" fmla="*/ 131 w 261"/>
              <a:gd name="T3" fmla="*/ 0 h 339"/>
              <a:gd name="T4" fmla="*/ 235 w 261"/>
              <a:gd name="T5" fmla="*/ 104 h 339"/>
              <a:gd name="T6" fmla="*/ 131 w 261"/>
              <a:gd name="T7" fmla="*/ 208 h 339"/>
              <a:gd name="T8" fmla="*/ 27 w 261"/>
              <a:gd name="T9" fmla="*/ 104 h 339"/>
              <a:gd name="T10" fmla="*/ 261 w 261"/>
              <a:gd name="T11" fmla="*/ 339 h 339"/>
              <a:gd name="T12" fmla="*/ 131 w 261"/>
              <a:gd name="T13" fmla="*/ 208 h 339"/>
              <a:gd name="T14" fmla="*/ 0 w 261"/>
              <a:gd name="T15" fmla="*/ 339 h 339"/>
              <a:gd name="T16" fmla="*/ 74 w 261"/>
              <a:gd name="T17" fmla="*/ 221 h 339"/>
              <a:gd name="T18" fmla="*/ 131 w 261"/>
              <a:gd name="T19" fmla="*/ 274 h 339"/>
              <a:gd name="T20" fmla="*/ 187 w 261"/>
              <a:gd name="T21" fmla="*/ 22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39">
                <a:moveTo>
                  <a:pt x="27" y="104"/>
                </a:moveTo>
                <a:cubicBezTo>
                  <a:pt x="27" y="47"/>
                  <a:pt x="73" y="0"/>
                  <a:pt x="131" y="0"/>
                </a:cubicBezTo>
                <a:cubicBezTo>
                  <a:pt x="188" y="0"/>
                  <a:pt x="235" y="47"/>
                  <a:pt x="235" y="104"/>
                </a:cubicBezTo>
                <a:cubicBezTo>
                  <a:pt x="235" y="162"/>
                  <a:pt x="188" y="208"/>
                  <a:pt x="131" y="208"/>
                </a:cubicBezTo>
                <a:cubicBezTo>
                  <a:pt x="73" y="208"/>
                  <a:pt x="27" y="162"/>
                  <a:pt x="27" y="104"/>
                </a:cubicBezTo>
                <a:close/>
                <a:moveTo>
                  <a:pt x="261" y="339"/>
                </a:moveTo>
                <a:cubicBezTo>
                  <a:pt x="261" y="267"/>
                  <a:pt x="203" y="208"/>
                  <a:pt x="131" y="208"/>
                </a:cubicBezTo>
                <a:cubicBezTo>
                  <a:pt x="59" y="208"/>
                  <a:pt x="0" y="267"/>
                  <a:pt x="0" y="339"/>
                </a:cubicBezTo>
                <a:moveTo>
                  <a:pt x="74" y="221"/>
                </a:moveTo>
                <a:cubicBezTo>
                  <a:pt x="131" y="274"/>
                  <a:pt x="131" y="274"/>
                  <a:pt x="131" y="274"/>
                </a:cubicBezTo>
                <a:cubicBezTo>
                  <a:pt x="187" y="221"/>
                  <a:pt x="187" y="221"/>
                  <a:pt x="187" y="221"/>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8" name="Eye">
            <a:extLst>
              <a:ext uri="{FF2B5EF4-FFF2-40B4-BE49-F238E27FC236}">
                <a16:creationId xmlns:a16="http://schemas.microsoft.com/office/drawing/2014/main" id="{557881AD-B272-A990-9705-549927D56C17}"/>
              </a:ext>
              <a:ext uri="{C183D7F6-B498-43B3-948B-1728B52AA6E4}">
                <adec:decorative xmlns:adec="http://schemas.microsoft.com/office/drawing/2017/decorative" val="1"/>
              </a:ext>
            </a:extLst>
          </p:cNvPr>
          <p:cNvSpPr>
            <a:spLocks noChangeAspect="1" noEditPoints="1"/>
          </p:cNvSpPr>
          <p:nvPr/>
        </p:nvSpPr>
        <p:spPr bwMode="auto">
          <a:xfrm>
            <a:off x="9448208" y="2389175"/>
            <a:ext cx="658496" cy="363568"/>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4" name="DevUpdate_ECC5">
            <a:extLst>
              <a:ext uri="{FF2B5EF4-FFF2-40B4-BE49-F238E27FC236}">
                <a16:creationId xmlns:a16="http://schemas.microsoft.com/office/drawing/2014/main" id="{E6779B4F-C8EA-B6DD-D68F-72169F402A2E}"/>
              </a:ext>
              <a:ext uri="{C183D7F6-B498-43B3-948B-1728B52AA6E4}">
                <adec:decorative xmlns:adec="http://schemas.microsoft.com/office/drawing/2017/decorative" val="1"/>
              </a:ext>
            </a:extLst>
          </p:cNvPr>
          <p:cNvSpPr>
            <a:spLocks noChangeAspect="1" noEditPoints="1"/>
          </p:cNvSpPr>
          <p:nvPr/>
        </p:nvSpPr>
        <p:spPr bwMode="auto">
          <a:xfrm>
            <a:off x="5852230" y="2296956"/>
            <a:ext cx="500946" cy="501540"/>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6" name="TextBox 25">
            <a:extLst>
              <a:ext uri="{FF2B5EF4-FFF2-40B4-BE49-F238E27FC236}">
                <a16:creationId xmlns:a16="http://schemas.microsoft.com/office/drawing/2014/main" id="{B0700625-2A41-185B-2FA9-70235D56021A}"/>
              </a:ext>
            </a:extLst>
          </p:cNvPr>
          <p:cNvSpPr txBox="1"/>
          <p:nvPr/>
        </p:nvSpPr>
        <p:spPr>
          <a:xfrm>
            <a:off x="588263" y="6425814"/>
            <a:ext cx="9088851"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rPr>
              <a:t>Sources: </a:t>
            </a: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Low-Code Trend Report 2022 - Microsoft Power Platform Blog</a:t>
            </a:r>
            <a:endParaRPr kumimoji="0" lang="en-US" sz="900" b="0" i="0" u="none" strike="noStrike" kern="1200" cap="none" spc="0" normalizeH="0" baseline="0" noProof="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30349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5291065-7000-DCF3-3F98-B7E0BF29B701}"/>
              </a:ext>
              <a:ext uri="{C183D7F6-B498-43B3-948B-1728B52AA6E4}">
                <adec:decorative xmlns:adec="http://schemas.microsoft.com/office/drawing/2017/decorative" val="1"/>
              </a:ext>
            </a:extLst>
          </p:cNvPr>
          <p:cNvSpPr/>
          <p:nvPr/>
        </p:nvSpPr>
        <p:spPr bwMode="auto">
          <a:xfrm>
            <a:off x="9747249" y="338138"/>
            <a:ext cx="2711451"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911D86B6-A78B-D869-16E2-7E82563B62F3}"/>
              </a:ext>
            </a:extLst>
          </p:cNvPr>
          <p:cNvSpPr txBox="1"/>
          <p:nvPr/>
        </p:nvSpPr>
        <p:spPr>
          <a:xfrm>
            <a:off x="98933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5</a:t>
            </a:r>
          </a:p>
        </p:txBody>
      </p:sp>
      <p:sp>
        <p:nvSpPr>
          <p:cNvPr id="8" name="TextBox 7">
            <a:extLst>
              <a:ext uri="{FF2B5EF4-FFF2-40B4-BE49-F238E27FC236}">
                <a16:creationId xmlns:a16="http://schemas.microsoft.com/office/drawing/2014/main" id="{BBE5805E-C1CF-634B-B25A-4049B93ED24D}"/>
              </a:ext>
            </a:extLst>
          </p:cNvPr>
          <p:cNvSpPr txBox="1"/>
          <p:nvPr/>
        </p:nvSpPr>
        <p:spPr>
          <a:xfrm>
            <a:off x="10184919" y="470193"/>
            <a:ext cx="2273781" cy="169277"/>
          </a:xfrm>
          <a:prstGeom prst="rect">
            <a:avLst/>
          </a:prstGeom>
          <a:noFill/>
        </p:spPr>
        <p:txBody>
          <a:bodyPr wrap="square" lIns="0" tIns="0" rIns="0" bIns="0" rtlCol="0" anchor="ctr" anchorCtr="0">
            <a:spAutoFit/>
          </a:bodyPr>
          <a:lstStyle/>
          <a:p>
            <a:r>
              <a:rPr lang="en-US" sz="1100">
                <a:latin typeface="+mj-lt"/>
              </a:rPr>
              <a:t>Empower departments</a:t>
            </a:r>
          </a:p>
        </p:txBody>
      </p:sp>
      <p:sp>
        <p:nvSpPr>
          <p:cNvPr id="2" name="Title 1">
            <a:extLst>
              <a:ext uri="{FF2B5EF4-FFF2-40B4-BE49-F238E27FC236}">
                <a16:creationId xmlns:a16="http://schemas.microsoft.com/office/drawing/2014/main" id="{2B7FA2C4-17C7-770D-6846-8AAA64C9C506}"/>
              </a:ext>
            </a:extLst>
          </p:cNvPr>
          <p:cNvSpPr>
            <a:spLocks noGrp="1"/>
          </p:cNvSpPr>
          <p:nvPr>
            <p:ph type="title"/>
          </p:nvPr>
        </p:nvSpPr>
        <p:spPr>
          <a:xfrm>
            <a:off x="588263" y="457200"/>
            <a:ext cx="11018520" cy="553998"/>
          </a:xfrm>
        </p:spPr>
        <p:txBody>
          <a:bodyPr/>
          <a:lstStyle/>
          <a:p>
            <a:r>
              <a:rPr lang="en-US"/>
              <a:t>Enable all makers</a:t>
            </a:r>
          </a:p>
        </p:txBody>
      </p:sp>
      <p:grpSp>
        <p:nvGrpSpPr>
          <p:cNvPr id="110" name="Group 109" descr="Power Platform suite of tools that empower business users and offer robust control.">
            <a:extLst>
              <a:ext uri="{FF2B5EF4-FFF2-40B4-BE49-F238E27FC236}">
                <a16:creationId xmlns:a16="http://schemas.microsoft.com/office/drawing/2014/main" id="{AFB43DCD-2AAE-08BA-BCFE-C7B5A8C07AC8}"/>
              </a:ext>
            </a:extLst>
          </p:cNvPr>
          <p:cNvGrpSpPr/>
          <p:nvPr/>
        </p:nvGrpSpPr>
        <p:grpSpPr>
          <a:xfrm>
            <a:off x="1312466" y="1387475"/>
            <a:ext cx="9567069" cy="5103324"/>
            <a:chOff x="-9755665" y="1387475"/>
            <a:chExt cx="9567069" cy="5103324"/>
          </a:xfrm>
        </p:grpSpPr>
        <p:sp>
          <p:nvSpPr>
            <p:cNvPr id="10" name="Rectangle: Rounded Corners 9">
              <a:extLst>
                <a:ext uri="{FF2B5EF4-FFF2-40B4-BE49-F238E27FC236}">
                  <a16:creationId xmlns:a16="http://schemas.microsoft.com/office/drawing/2014/main" id="{8EB1DEC4-8832-D799-BB65-8317E781D75E}"/>
                </a:ext>
              </a:extLst>
            </p:cNvPr>
            <p:cNvSpPr/>
            <p:nvPr/>
          </p:nvSpPr>
          <p:spPr bwMode="auto">
            <a:xfrm rot="16200000">
              <a:off x="-5750006" y="-2618184"/>
              <a:ext cx="1555750" cy="9567068"/>
            </a:xfrm>
            <a:prstGeom prst="roundRect">
              <a:avLst>
                <a:gd name="adj" fmla="val 0"/>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FFFFFF"/>
                </a:solidFill>
                <a:latin typeface="Segoe UI"/>
                <a:cs typeface="Segoe UI" pitchFamily="34" charset="0"/>
              </a:endParaRPr>
            </a:p>
          </p:txBody>
        </p:sp>
        <p:pic>
          <p:nvPicPr>
            <p:cNvPr id="11" name="Picture 2">
              <a:extLst>
                <a:ext uri="{FF2B5EF4-FFF2-40B4-BE49-F238E27FC236}">
                  <a16:creationId xmlns:a16="http://schemas.microsoft.com/office/drawing/2014/main" id="{8AB14FDD-53F5-9F0B-262F-C36D4AFD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321" y="1776093"/>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607F3320-4FFE-97AA-AB4F-568D4CBB0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450" y="1819650"/>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AC01187-1F71-2222-91C1-A4CF2890B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838" y="1826038"/>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314E3C2E-EF53-3276-BA85-C6FCBE68A6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579" y="1850029"/>
              <a:ext cx="474896" cy="4748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0A6AD73-6D77-18D6-3B2B-B5D91E682C8D}"/>
                </a:ext>
              </a:extLst>
            </p:cNvPr>
            <p:cNvPicPr>
              <a:picLocks noChangeAspect="1"/>
            </p:cNvPicPr>
            <p:nvPr/>
          </p:nvPicPr>
          <p:blipFill>
            <a:blip r:embed="rId7"/>
            <a:stretch>
              <a:fillRect/>
            </a:stretch>
          </p:blipFill>
          <p:spPr>
            <a:xfrm>
              <a:off x="-3315177" y="1878267"/>
              <a:ext cx="503836" cy="474896"/>
            </a:xfrm>
            <a:prstGeom prst="rect">
              <a:avLst/>
            </a:prstGeom>
          </p:spPr>
        </p:pic>
        <p:sp>
          <p:nvSpPr>
            <p:cNvPr id="16" name="Rectangle 15">
              <a:extLst>
                <a:ext uri="{FF2B5EF4-FFF2-40B4-BE49-F238E27FC236}">
                  <a16:creationId xmlns:a16="http://schemas.microsoft.com/office/drawing/2014/main" id="{3BC8303B-389A-21E4-707E-0084B6917CEF}"/>
                </a:ext>
              </a:extLst>
            </p:cNvPr>
            <p:cNvSpPr/>
            <p:nvPr/>
          </p:nvSpPr>
          <p:spPr bwMode="auto">
            <a:xfrm>
              <a:off x="-9491873" y="2423104"/>
              <a:ext cx="1404000" cy="216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10000"/>
                </a:lnSpc>
                <a:spcBef>
                  <a:spcPct val="0"/>
                </a:spcBef>
                <a:spcAft>
                  <a:spcPts val="40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Apps</a:t>
              </a:r>
            </a:p>
          </p:txBody>
        </p:sp>
        <p:sp>
          <p:nvSpPr>
            <p:cNvPr id="17" name="Rectangle 16">
              <a:extLst>
                <a:ext uri="{FF2B5EF4-FFF2-40B4-BE49-F238E27FC236}">
                  <a16:creationId xmlns:a16="http://schemas.microsoft.com/office/drawing/2014/main" id="{6543D54B-0F29-281C-9521-8D558FA6C4C9}"/>
                </a:ext>
              </a:extLst>
            </p:cNvPr>
            <p:cNvSpPr/>
            <p:nvPr/>
          </p:nvSpPr>
          <p:spPr bwMode="auto">
            <a:xfrm>
              <a:off x="-7583002" y="2423104"/>
              <a:ext cx="1404000" cy="216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10000"/>
                </a:lnSpc>
                <a:spcBef>
                  <a:spcPct val="0"/>
                </a:spcBef>
                <a:spcAft>
                  <a:spcPts val="40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Automate</a:t>
              </a:r>
            </a:p>
          </p:txBody>
        </p:sp>
        <p:sp>
          <p:nvSpPr>
            <p:cNvPr id="18" name="Rectangle 1231">
              <a:extLst>
                <a:ext uri="{FF2B5EF4-FFF2-40B4-BE49-F238E27FC236}">
                  <a16:creationId xmlns:a16="http://schemas.microsoft.com/office/drawing/2014/main" id="{89D3E14A-945C-8778-AE6E-086DCD26F92C}"/>
                </a:ext>
              </a:extLst>
            </p:cNvPr>
            <p:cNvSpPr/>
            <p:nvPr/>
          </p:nvSpPr>
          <p:spPr>
            <a:xfrm>
              <a:off x="-1856390" y="2423104"/>
              <a:ext cx="1404000" cy="216000"/>
            </a:xfrm>
            <a:prstGeom prst="rect">
              <a:avLst/>
            </a:prstGeom>
          </p:spPr>
          <p:txBody>
            <a:bodyPr wrap="none" lIns="0" tIns="0" rIns="0" bIns="0">
              <a:noAutofit/>
            </a:bodyPr>
            <a:lstStyle/>
            <a:p>
              <a:pPr marL="0" marR="0" lvl="0" indent="0" algn="ctr" defTabSz="861251"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BI</a:t>
              </a:r>
            </a:p>
          </p:txBody>
        </p:sp>
        <p:sp>
          <p:nvSpPr>
            <p:cNvPr id="31" name="Rectangle 30">
              <a:extLst>
                <a:ext uri="{FF2B5EF4-FFF2-40B4-BE49-F238E27FC236}">
                  <a16:creationId xmlns:a16="http://schemas.microsoft.com/office/drawing/2014/main" id="{4D25B05D-2AC1-C80F-291E-859A049E1C91}"/>
                </a:ext>
              </a:extLst>
            </p:cNvPr>
            <p:cNvSpPr/>
            <p:nvPr/>
          </p:nvSpPr>
          <p:spPr bwMode="auto">
            <a:xfrm>
              <a:off x="-5674131" y="2423104"/>
              <a:ext cx="1404000" cy="216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10000"/>
                </a:lnSpc>
                <a:spcBef>
                  <a:spcPct val="0"/>
                </a:spcBef>
                <a:spcAft>
                  <a:spcPts val="40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Virtual Agents</a:t>
              </a:r>
            </a:p>
          </p:txBody>
        </p:sp>
        <p:sp>
          <p:nvSpPr>
            <p:cNvPr id="34" name="Rectangle 1231">
              <a:extLst>
                <a:ext uri="{FF2B5EF4-FFF2-40B4-BE49-F238E27FC236}">
                  <a16:creationId xmlns:a16="http://schemas.microsoft.com/office/drawing/2014/main" id="{37C313C8-9083-20CA-BD8D-5BA195E4DB94}"/>
                </a:ext>
              </a:extLst>
            </p:cNvPr>
            <p:cNvSpPr/>
            <p:nvPr/>
          </p:nvSpPr>
          <p:spPr>
            <a:xfrm>
              <a:off x="-3765260" y="2423104"/>
              <a:ext cx="1404000" cy="216000"/>
            </a:xfrm>
            <a:prstGeom prst="rect">
              <a:avLst/>
            </a:prstGeom>
          </p:spPr>
          <p:txBody>
            <a:bodyPr wrap="none" lIns="0" tIns="0" rIns="0" bIns="0">
              <a:noAutofit/>
            </a:bodyPr>
            <a:lstStyle/>
            <a:p>
              <a:pPr marL="0" marR="0" lvl="0" indent="0" algn="ctr" defTabSz="861251"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Power Pages</a:t>
              </a:r>
            </a:p>
          </p:txBody>
        </p:sp>
        <p:sp>
          <p:nvSpPr>
            <p:cNvPr id="39" name="Rectangle: Rounded Corners 38">
              <a:extLst>
                <a:ext uri="{FF2B5EF4-FFF2-40B4-BE49-F238E27FC236}">
                  <a16:creationId xmlns:a16="http://schemas.microsoft.com/office/drawing/2014/main" id="{3D90DA02-A672-BD58-6C5F-FE0012C53A32}"/>
                </a:ext>
              </a:extLst>
            </p:cNvPr>
            <p:cNvSpPr/>
            <p:nvPr/>
          </p:nvSpPr>
          <p:spPr bwMode="auto">
            <a:xfrm rot="16200000">
              <a:off x="-5620467" y="-2484834"/>
              <a:ext cx="1296670" cy="9300370"/>
            </a:xfrm>
            <a:prstGeom prst="roundRect">
              <a:avLst>
                <a:gd name="adj" fmla="val 521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0" name="Rectangle 39">
              <a:extLst>
                <a:ext uri="{FF2B5EF4-FFF2-40B4-BE49-F238E27FC236}">
                  <a16:creationId xmlns:a16="http://schemas.microsoft.com/office/drawing/2014/main" id="{ED626B15-5789-C140-71E5-B5BF0667C8FD}"/>
                </a:ext>
              </a:extLst>
            </p:cNvPr>
            <p:cNvSpPr/>
            <p:nvPr/>
          </p:nvSpPr>
          <p:spPr bwMode="auto">
            <a:xfrm>
              <a:off x="-5772494" y="1396168"/>
              <a:ext cx="1600724" cy="249620"/>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a:ea typeface="+mn-ea"/>
                  <a:cs typeface="+mn-cs"/>
                </a:rPr>
                <a:t>Power Platform</a:t>
              </a:r>
            </a:p>
          </p:txBody>
        </p:sp>
        <p:sp>
          <p:nvSpPr>
            <p:cNvPr id="47" name="Rectangle: Rounded Corners 46">
              <a:extLst>
                <a:ext uri="{FF2B5EF4-FFF2-40B4-BE49-F238E27FC236}">
                  <a16:creationId xmlns:a16="http://schemas.microsoft.com/office/drawing/2014/main" id="{82B8A69B-F9A8-48FA-E222-C8EF1BAE28AE}"/>
                </a:ext>
              </a:extLst>
            </p:cNvPr>
            <p:cNvSpPr/>
            <p:nvPr/>
          </p:nvSpPr>
          <p:spPr bwMode="auto">
            <a:xfrm rot="16200000">
              <a:off x="-6564942" y="114453"/>
              <a:ext cx="3185624" cy="9567068"/>
            </a:xfrm>
            <a:prstGeom prst="roundRect">
              <a:avLst>
                <a:gd name="adj" fmla="val 0"/>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FFFFFF"/>
                </a:solidFill>
                <a:latin typeface="Segoe UI"/>
                <a:cs typeface="Segoe UI" pitchFamily="34" charset="0"/>
              </a:endParaRPr>
            </a:p>
          </p:txBody>
        </p:sp>
        <p:sp>
          <p:nvSpPr>
            <p:cNvPr id="48" name="Rectangle: Rounded Corners 47">
              <a:extLst>
                <a:ext uri="{FF2B5EF4-FFF2-40B4-BE49-F238E27FC236}">
                  <a16:creationId xmlns:a16="http://schemas.microsoft.com/office/drawing/2014/main" id="{8EBCA84A-0BC8-886C-A0EF-54E0EC1DF4EC}"/>
                </a:ext>
              </a:extLst>
            </p:cNvPr>
            <p:cNvSpPr/>
            <p:nvPr/>
          </p:nvSpPr>
          <p:spPr bwMode="auto">
            <a:xfrm rot="16200000">
              <a:off x="-6468314" y="254432"/>
              <a:ext cx="2992365" cy="9300370"/>
            </a:xfrm>
            <a:prstGeom prst="roundRect">
              <a:avLst>
                <a:gd name="adj" fmla="val 244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0" name="Rectangle: Top Corners Rounded 49">
              <a:extLst>
                <a:ext uri="{FF2B5EF4-FFF2-40B4-BE49-F238E27FC236}">
                  <a16:creationId xmlns:a16="http://schemas.microsoft.com/office/drawing/2014/main" id="{ED12595F-BBE8-B2A5-B790-D9A09E8D4D1C}"/>
                </a:ext>
              </a:extLst>
            </p:cNvPr>
            <p:cNvSpPr/>
            <p:nvPr/>
          </p:nvSpPr>
          <p:spPr bwMode="auto">
            <a:xfrm rot="16200000">
              <a:off x="-10030323" y="5393964"/>
              <a:ext cx="1289124" cy="461021"/>
            </a:xfrm>
            <a:prstGeom prst="round2SameRect">
              <a:avLst>
                <a:gd name="adj1" fmla="val 0"/>
                <a:gd name="adj2" fmla="val 13477"/>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200" b="1" i="0" u="none" strike="noStrike" kern="1200" cap="all" spc="15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Data Services</a:t>
              </a:r>
            </a:p>
          </p:txBody>
        </p:sp>
        <p:sp>
          <p:nvSpPr>
            <p:cNvPr id="51" name="Rectangle: Top Corners Rounded 50">
              <a:extLst>
                <a:ext uri="{FF2B5EF4-FFF2-40B4-BE49-F238E27FC236}">
                  <a16:creationId xmlns:a16="http://schemas.microsoft.com/office/drawing/2014/main" id="{676380A9-44FE-33B1-8AD7-F42C2A52A9B2}"/>
                </a:ext>
              </a:extLst>
            </p:cNvPr>
            <p:cNvSpPr/>
            <p:nvPr/>
          </p:nvSpPr>
          <p:spPr bwMode="auto">
            <a:xfrm rot="16200000">
              <a:off x="-9892538" y="3838714"/>
              <a:ext cx="1289124" cy="741352"/>
            </a:xfrm>
            <a:prstGeom prst="round2SameRect">
              <a:avLst>
                <a:gd name="adj1" fmla="val 0"/>
                <a:gd name="adj2" fmla="val 0"/>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latin typeface="+mj-lt"/>
                  <a:cs typeface="Segoe UI" pitchFamily="34" charset="0"/>
                </a:rPr>
                <a:t>Empower Business Users</a:t>
              </a:r>
            </a:p>
          </p:txBody>
        </p:sp>
        <p:sp>
          <p:nvSpPr>
            <p:cNvPr id="53" name="Rectangle: Top Corners Rounded 52">
              <a:extLst>
                <a:ext uri="{FF2B5EF4-FFF2-40B4-BE49-F238E27FC236}">
                  <a16:creationId xmlns:a16="http://schemas.microsoft.com/office/drawing/2014/main" id="{D57D96D7-3B4A-B3CA-6A5D-AA27415EC92C}"/>
                </a:ext>
              </a:extLst>
            </p:cNvPr>
            <p:cNvSpPr/>
            <p:nvPr/>
          </p:nvSpPr>
          <p:spPr bwMode="auto">
            <a:xfrm rot="16200000">
              <a:off x="-9892538" y="5241484"/>
              <a:ext cx="1289124" cy="741352"/>
            </a:xfrm>
            <a:prstGeom prst="round2SameRect">
              <a:avLst>
                <a:gd name="adj1" fmla="val 0"/>
                <a:gd name="adj2" fmla="val 0"/>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tx1"/>
                  </a:solidFill>
                  <a:latin typeface="+mj-lt"/>
                  <a:cs typeface="Segoe UI" pitchFamily="34" charset="0"/>
                </a:rPr>
                <a:t>Robust Control</a:t>
              </a:r>
            </a:p>
          </p:txBody>
        </p:sp>
        <p:cxnSp>
          <p:nvCxnSpPr>
            <p:cNvPr id="78" name="Straight Connector 77">
              <a:extLst>
                <a:ext uri="{FF2B5EF4-FFF2-40B4-BE49-F238E27FC236}">
                  <a16:creationId xmlns:a16="http://schemas.microsoft.com/office/drawing/2014/main" id="{95527A78-F96D-9CAC-B045-AD7BE135B0D3}"/>
                </a:ext>
              </a:extLst>
            </p:cNvPr>
            <p:cNvCxnSpPr>
              <a:cxnSpLocks/>
              <a:endCxn id="48" idx="2"/>
            </p:cNvCxnSpPr>
            <p:nvPr/>
          </p:nvCxnSpPr>
          <p:spPr>
            <a:xfrm flipV="1">
              <a:off x="-9622317" y="4904616"/>
              <a:ext cx="9300371" cy="1"/>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4" name="Rectangle 93">
              <a:extLst>
                <a:ext uri="{FF2B5EF4-FFF2-40B4-BE49-F238E27FC236}">
                  <a16:creationId xmlns:a16="http://schemas.microsoft.com/office/drawing/2014/main" id="{76B58539-1BC8-881F-D301-9B9314B2B7F9}"/>
                </a:ext>
              </a:extLst>
            </p:cNvPr>
            <p:cNvSpPr/>
            <p:nvPr/>
          </p:nvSpPr>
          <p:spPr bwMode="auto">
            <a:xfrm>
              <a:off x="-6759294" y="427714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Data Connectors</a:t>
              </a:r>
            </a:p>
          </p:txBody>
        </p:sp>
        <p:sp>
          <p:nvSpPr>
            <p:cNvPr id="95" name="Rectangle 94">
              <a:extLst>
                <a:ext uri="{FF2B5EF4-FFF2-40B4-BE49-F238E27FC236}">
                  <a16:creationId xmlns:a16="http://schemas.microsoft.com/office/drawing/2014/main" id="{73EB3C69-51EF-A463-A008-4DD144BC01B5}"/>
                </a:ext>
              </a:extLst>
            </p:cNvPr>
            <p:cNvSpPr/>
            <p:nvPr/>
          </p:nvSpPr>
          <p:spPr bwMode="auto">
            <a:xfrm>
              <a:off x="-5244570" y="427714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Power </a:t>
              </a:r>
              <a:r>
                <a:rPr kumimoji="0" lang="en-US" sz="1200" b="0" i="0" u="none" strike="noStrike" kern="0" cap="none" spc="0" normalizeH="0" baseline="0" noProof="0" err="1">
                  <a:ln>
                    <a:noFill/>
                  </a:ln>
                  <a:solidFill>
                    <a:srgbClr val="000000"/>
                  </a:solidFill>
                  <a:effectLst/>
                  <a:uLnTx/>
                  <a:uFillTx/>
                  <a:latin typeface="Segoe UI Semibold"/>
                  <a:ea typeface="+mn-ea"/>
                  <a:cs typeface="Segoe UI" pitchFamily="34" charset="0"/>
                </a:rPr>
                <a:t>Fx</a:t>
              </a:r>
              <a:endPar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6" name="Rectangle 95">
              <a:extLst>
                <a:ext uri="{FF2B5EF4-FFF2-40B4-BE49-F238E27FC236}">
                  <a16:creationId xmlns:a16="http://schemas.microsoft.com/office/drawing/2014/main" id="{0447BE07-843E-C66C-6BCC-DD6B1E483F4B}"/>
                </a:ext>
              </a:extLst>
            </p:cNvPr>
            <p:cNvSpPr/>
            <p:nvPr/>
          </p:nvSpPr>
          <p:spPr bwMode="auto">
            <a:xfrm>
              <a:off x="-2210776" y="427714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Copilot</a:t>
              </a:r>
            </a:p>
          </p:txBody>
        </p:sp>
        <p:sp>
          <p:nvSpPr>
            <p:cNvPr id="97" name="Rectangle 96">
              <a:extLst>
                <a:ext uri="{FF2B5EF4-FFF2-40B4-BE49-F238E27FC236}">
                  <a16:creationId xmlns:a16="http://schemas.microsoft.com/office/drawing/2014/main" id="{E5635133-D030-696F-075B-B00F72341B17}"/>
                </a:ext>
              </a:extLst>
            </p:cNvPr>
            <p:cNvSpPr/>
            <p:nvPr/>
          </p:nvSpPr>
          <p:spPr bwMode="auto">
            <a:xfrm>
              <a:off x="-3723002" y="427714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Microsoft Teams</a:t>
              </a:r>
            </a:p>
          </p:txBody>
        </p:sp>
        <p:sp>
          <p:nvSpPr>
            <p:cNvPr id="98" name="Rectangle 97">
              <a:extLst>
                <a:ext uri="{FF2B5EF4-FFF2-40B4-BE49-F238E27FC236}">
                  <a16:creationId xmlns:a16="http://schemas.microsoft.com/office/drawing/2014/main" id="{62906170-BAAB-C016-56C3-51702B654E8A}"/>
                </a:ext>
              </a:extLst>
            </p:cNvPr>
            <p:cNvSpPr/>
            <p:nvPr/>
          </p:nvSpPr>
          <p:spPr bwMode="auto">
            <a:xfrm>
              <a:off x="-8290501" y="4277149"/>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Dataverse</a:t>
              </a:r>
            </a:p>
          </p:txBody>
        </p:sp>
        <p:sp>
          <p:nvSpPr>
            <p:cNvPr id="99" name="Rectangle 98">
              <a:extLst>
                <a:ext uri="{FF2B5EF4-FFF2-40B4-BE49-F238E27FC236}">
                  <a16:creationId xmlns:a16="http://schemas.microsoft.com/office/drawing/2014/main" id="{987A5648-0EEB-3005-1E78-26F1427C6322}"/>
                </a:ext>
              </a:extLst>
            </p:cNvPr>
            <p:cNvSpPr/>
            <p:nvPr/>
          </p:nvSpPr>
          <p:spPr bwMode="auto">
            <a:xfrm>
              <a:off x="-5244570" y="5782863"/>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Managed Environments</a:t>
              </a:r>
            </a:p>
          </p:txBody>
        </p:sp>
        <p:sp>
          <p:nvSpPr>
            <p:cNvPr id="100" name="Rectangle 99">
              <a:extLst>
                <a:ext uri="{FF2B5EF4-FFF2-40B4-BE49-F238E27FC236}">
                  <a16:creationId xmlns:a16="http://schemas.microsoft.com/office/drawing/2014/main" id="{E6B629AB-92C1-2DC0-B27D-ED4CB9F4DBFF}"/>
                </a:ext>
              </a:extLst>
            </p:cNvPr>
            <p:cNvSpPr/>
            <p:nvPr/>
          </p:nvSpPr>
          <p:spPr bwMode="auto">
            <a:xfrm>
              <a:off x="-3727398" y="5769385"/>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itchFamily="34" charset="0"/>
                </a:rPr>
                <a:t>Azure Active Directory</a:t>
              </a:r>
            </a:p>
          </p:txBody>
        </p:sp>
        <p:sp>
          <p:nvSpPr>
            <p:cNvPr id="101" name="Rectangle 100">
              <a:extLst>
                <a:ext uri="{FF2B5EF4-FFF2-40B4-BE49-F238E27FC236}">
                  <a16:creationId xmlns:a16="http://schemas.microsoft.com/office/drawing/2014/main" id="{76C46AB4-6C8E-4E47-00F6-C9E96A73CE11}"/>
                </a:ext>
              </a:extLst>
            </p:cNvPr>
            <p:cNvSpPr/>
            <p:nvPr/>
          </p:nvSpPr>
          <p:spPr bwMode="auto">
            <a:xfrm>
              <a:off x="-6759294" y="5769385"/>
              <a:ext cx="1088710" cy="36000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Power Platform Admin Center</a:t>
              </a:r>
            </a:p>
          </p:txBody>
        </p:sp>
        <p:pic>
          <p:nvPicPr>
            <p:cNvPr id="102" name="Picture 101">
              <a:extLst>
                <a:ext uri="{FF2B5EF4-FFF2-40B4-BE49-F238E27FC236}">
                  <a16:creationId xmlns:a16="http://schemas.microsoft.com/office/drawing/2014/main" id="{9C0E00F4-B38C-496F-ECC7-C1B80028FC8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64" b="92437" l="1563" r="98047">
                          <a14:foregroundMark x1="6250" y1="50840" x2="6250" y2="50840"/>
                          <a14:foregroundMark x1="1563" y1="61345" x2="1563" y2="61345"/>
                          <a14:foregroundMark x1="16797" y1="91176" x2="16797" y2="91176"/>
                          <a14:foregroundMark x1="58594" y1="84874" x2="58594" y2="84874"/>
                          <a14:foregroundMark x1="88281" y1="74370" x2="88281" y2="74370"/>
                          <a14:foregroundMark x1="90234" y1="44958" x2="90234" y2="44958"/>
                          <a14:foregroundMark x1="89844" y1="26050" x2="89844" y2="26050"/>
                          <a14:foregroundMark x1="92188" y1="47479" x2="92188" y2="47479"/>
                          <a14:foregroundMark x1="56641" y1="92857" x2="56641" y2="92857"/>
                          <a14:foregroundMark x1="98047" y1="40756" x2="98047" y2="40756"/>
                        </a14:backgroundRemoval>
                      </a14:imgEffect>
                    </a14:imgLayer>
                  </a14:imgProps>
                </a:ext>
              </a:extLst>
            </a:blip>
            <a:stretch>
              <a:fillRect/>
            </a:stretch>
          </p:blipFill>
          <p:spPr>
            <a:xfrm>
              <a:off x="-7991921" y="3752246"/>
              <a:ext cx="491550" cy="456988"/>
            </a:xfrm>
            <a:prstGeom prst="rect">
              <a:avLst/>
            </a:prstGeom>
          </p:spPr>
        </p:pic>
        <p:pic>
          <p:nvPicPr>
            <p:cNvPr id="103" name="Picture 102">
              <a:extLst>
                <a:ext uri="{FF2B5EF4-FFF2-40B4-BE49-F238E27FC236}">
                  <a16:creationId xmlns:a16="http://schemas.microsoft.com/office/drawing/2014/main" id="{45BA58AA-E699-696E-10F1-7B5401A6B3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4275" y="3733852"/>
              <a:ext cx="493776" cy="493776"/>
            </a:xfrm>
            <a:prstGeom prst="rect">
              <a:avLst/>
            </a:prstGeom>
          </p:spPr>
        </p:pic>
        <p:pic>
          <p:nvPicPr>
            <p:cNvPr id="104" name="Graphic 1" descr="power fx icon">
              <a:extLst>
                <a:ext uri="{FF2B5EF4-FFF2-40B4-BE49-F238E27FC236}">
                  <a16:creationId xmlns:a16="http://schemas.microsoft.com/office/drawing/2014/main" id="{5742E293-A761-BF12-320B-E5EF5519346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947103" y="3733852"/>
              <a:ext cx="493776" cy="493777"/>
            </a:xfrm>
            <a:prstGeom prst="rect">
              <a:avLst/>
            </a:prstGeom>
            <a:noFill/>
            <a:ln>
              <a:noFill/>
            </a:ln>
          </p:spPr>
        </p:pic>
        <p:pic>
          <p:nvPicPr>
            <p:cNvPr id="105" name="Graphic 5">
              <a:extLst>
                <a:ext uri="{FF2B5EF4-FFF2-40B4-BE49-F238E27FC236}">
                  <a16:creationId xmlns:a16="http://schemas.microsoft.com/office/drawing/2014/main" id="{28F6982F-660B-FA9F-2E53-7EAD0B5D6E8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912758" y="3733852"/>
              <a:ext cx="493776" cy="493776"/>
            </a:xfrm>
            <a:prstGeom prst="rect">
              <a:avLst/>
            </a:prstGeom>
          </p:spPr>
        </p:pic>
        <p:pic>
          <p:nvPicPr>
            <p:cNvPr id="106" name="Graphic 105" descr="Microsoft Teams logo">
              <a:extLst>
                <a:ext uri="{FF2B5EF4-FFF2-40B4-BE49-F238E27FC236}">
                  <a16:creationId xmlns:a16="http://schemas.microsoft.com/office/drawing/2014/main" id="{99F566EE-388D-A741-2C78-579475B73472}"/>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848" t="22848" r="21411" b="22848"/>
            <a:stretch/>
          </p:blipFill>
          <p:spPr>
            <a:xfrm>
              <a:off x="-3429931" y="3740217"/>
              <a:ext cx="493776" cy="481046"/>
            </a:xfrm>
            <a:prstGeom prst="rect">
              <a:avLst/>
            </a:prstGeom>
          </p:spPr>
        </p:pic>
        <p:pic>
          <p:nvPicPr>
            <p:cNvPr id="107" name="Picture 2" descr="azure-active-directory-logo-png-transparent | Foxo365 - IT w modelu DaaS">
              <a:extLst>
                <a:ext uri="{FF2B5EF4-FFF2-40B4-BE49-F238E27FC236}">
                  <a16:creationId xmlns:a16="http://schemas.microsoft.com/office/drawing/2014/main" id="{AE8DB551-B4C1-1E34-A00B-F519C04A7D9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931" y="5158950"/>
              <a:ext cx="493776" cy="49746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descr="Managed environments icon">
              <a:extLst>
                <a:ext uri="{FF2B5EF4-FFF2-40B4-BE49-F238E27FC236}">
                  <a16:creationId xmlns:a16="http://schemas.microsoft.com/office/drawing/2014/main" id="{A675AD3B-4B04-0108-FA41-2B68A6086B8F}"/>
                </a:ext>
              </a:extLst>
            </p:cNvPr>
            <p:cNvPicPr>
              <a:picLocks noChangeAspect="1"/>
            </p:cNvPicPr>
            <p:nvPr/>
          </p:nvPicPr>
          <p:blipFill>
            <a:blip r:embed="rId17"/>
            <a:stretch>
              <a:fillRect/>
            </a:stretch>
          </p:blipFill>
          <p:spPr>
            <a:xfrm>
              <a:off x="-4947103" y="5163511"/>
              <a:ext cx="493776" cy="488338"/>
            </a:xfrm>
            <a:prstGeom prst="rect">
              <a:avLst/>
            </a:prstGeom>
          </p:spPr>
        </p:pic>
        <p:pic>
          <p:nvPicPr>
            <p:cNvPr id="109" name="Picture 108">
              <a:extLst>
                <a:ext uri="{FF2B5EF4-FFF2-40B4-BE49-F238E27FC236}">
                  <a16:creationId xmlns:a16="http://schemas.microsoft.com/office/drawing/2014/main" id="{D733EAFD-A42E-009C-DD35-3D7E1865E5F3}"/>
                </a:ext>
                <a:ext uri="{C183D7F6-B498-43B3-948B-1728B52AA6E4}">
                  <adec:decorative xmlns:adec="http://schemas.microsoft.com/office/drawing/2017/decorative" val="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64275" y="5162069"/>
              <a:ext cx="493776" cy="4912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827331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0127A7-B1D4-E842-102E-5899756245F0}"/>
              </a:ext>
              <a:ext uri="{C183D7F6-B498-43B3-948B-1728B52AA6E4}">
                <adec:decorative xmlns:adec="http://schemas.microsoft.com/office/drawing/2017/decorative" val="1"/>
              </a:ext>
            </a:extLst>
          </p:cNvPr>
          <p:cNvSpPr/>
          <p:nvPr/>
        </p:nvSpPr>
        <p:spPr bwMode="auto">
          <a:xfrm>
            <a:off x="9137649" y="338138"/>
            <a:ext cx="3321051" cy="433387"/>
          </a:xfrm>
          <a:prstGeom prst="roundRect">
            <a:avLst>
              <a:gd name="adj" fmla="val 50000"/>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088F7EE8-9307-3073-79E1-959EBE7A1462}"/>
              </a:ext>
            </a:extLst>
          </p:cNvPr>
          <p:cNvSpPr txBox="1"/>
          <p:nvPr/>
        </p:nvSpPr>
        <p:spPr>
          <a:xfrm>
            <a:off x="9283702" y="416332"/>
            <a:ext cx="250824" cy="276999"/>
          </a:xfrm>
          <a:prstGeom prst="rect">
            <a:avLst/>
          </a:prstGeom>
          <a:noFill/>
        </p:spPr>
        <p:txBody>
          <a:bodyPr wrap="square" lIns="0" tIns="0" rIns="0" bIns="0" rtlCol="0" anchor="ctr" anchorCtr="0">
            <a:spAutoFit/>
          </a:bodyPr>
          <a:lstStyle/>
          <a:p>
            <a:pPr algn="ctr"/>
            <a:r>
              <a:rPr lang="en-US">
                <a:solidFill>
                  <a:schemeClr val="accent1"/>
                </a:solidFill>
                <a:latin typeface="+mj-lt"/>
              </a:rPr>
              <a:t>6</a:t>
            </a:r>
          </a:p>
        </p:txBody>
      </p:sp>
      <p:sp>
        <p:nvSpPr>
          <p:cNvPr id="16" name="TextBox 15">
            <a:extLst>
              <a:ext uri="{FF2B5EF4-FFF2-40B4-BE49-F238E27FC236}">
                <a16:creationId xmlns:a16="http://schemas.microsoft.com/office/drawing/2014/main" id="{2048B612-4BC3-3A87-9FB8-92611228F68B}"/>
              </a:ext>
            </a:extLst>
          </p:cNvPr>
          <p:cNvSpPr txBox="1"/>
          <p:nvPr/>
        </p:nvSpPr>
        <p:spPr>
          <a:xfrm>
            <a:off x="9575319" y="470193"/>
            <a:ext cx="2273781" cy="169277"/>
          </a:xfrm>
          <a:prstGeom prst="rect">
            <a:avLst/>
          </a:prstGeom>
          <a:noFill/>
        </p:spPr>
        <p:txBody>
          <a:bodyPr wrap="square" lIns="0" tIns="0" rIns="0" bIns="0" rtlCol="0" anchor="ctr" anchorCtr="0">
            <a:spAutoFit/>
          </a:bodyPr>
          <a:lstStyle/>
          <a:p>
            <a:r>
              <a:rPr lang="en-US" sz="1100">
                <a:latin typeface="+mj-lt"/>
              </a:rPr>
              <a:t>Optimize with </a:t>
            </a:r>
            <a:r>
              <a:rPr lang="en-US" sz="1100" err="1">
                <a:latin typeface="+mj-lt"/>
              </a:rPr>
              <a:t>hyperautomation</a:t>
            </a:r>
            <a:endParaRPr lang="en-US" sz="1100">
              <a:latin typeface="+mj-lt"/>
            </a:endParaRPr>
          </a:p>
        </p:txBody>
      </p:sp>
      <p:sp>
        <p:nvSpPr>
          <p:cNvPr id="61" name="Title 1">
            <a:extLst>
              <a:ext uri="{FF2B5EF4-FFF2-40B4-BE49-F238E27FC236}">
                <a16:creationId xmlns:a16="http://schemas.microsoft.com/office/drawing/2014/main" id="{874F8C98-46A7-514C-65EC-61154C92CD29}"/>
              </a:ext>
            </a:extLst>
          </p:cNvPr>
          <p:cNvSpPr txBox="1">
            <a:spLocks noGrp="1"/>
          </p:cNvSpPr>
          <p:nvPr>
            <p:ph type="title"/>
          </p:nvPr>
        </p:nvSpPr>
        <p:spPr>
          <a:xfrm>
            <a:off x="588263" y="457200"/>
            <a:ext cx="11018520" cy="1354217"/>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2"/>
                </a:solidFill>
                <a:effectLst/>
                <a:latin typeface="+mj-lt"/>
                <a:ea typeface="+mn-ea"/>
                <a:cs typeface="Segoe UI" pitchFamily="34" charset="0"/>
              </a:defRPr>
            </a:lvl1pPr>
          </a:lstStyle>
          <a:p>
            <a:pPr lvl="0"/>
            <a:r>
              <a:rPr lang="en-US" noProof="0">
                <a:solidFill>
                  <a:schemeClr val="tx1"/>
                </a:solidFill>
              </a:rPr>
              <a:t>Optimize with </a:t>
            </a:r>
            <a:r>
              <a:rPr lang="en-US" noProof="0" err="1">
                <a:solidFill>
                  <a:schemeClr val="tx1"/>
                </a:solidFill>
              </a:rPr>
              <a:t>hyperautomation</a:t>
            </a:r>
            <a:br>
              <a:rPr lang="en-US" noProof="0">
                <a:solidFill>
                  <a:schemeClr val="tx1"/>
                </a:solidFill>
              </a:rPr>
            </a:br>
            <a:r>
              <a:rPr kumimoji="0" lang="en-US" sz="1600" b="0" i="0" u="none" strike="noStrike" kern="1200" cap="none" spc="-50" normalizeH="0" baseline="0" noProof="0">
                <a:ln w="3175">
                  <a:noFill/>
                </a:ln>
                <a:solidFill>
                  <a:schemeClr val="tx1"/>
                </a:solidFill>
                <a:effectLst/>
                <a:uLnTx/>
                <a:uFillTx/>
                <a:latin typeface="Segoe UI Semibold"/>
                <a:ea typeface="+mn-ea"/>
                <a:cs typeface="Segoe UI" panose="020B0502040204020203" pitchFamily="34" charset="0"/>
              </a:rPr>
              <a:t>Solve business challenges faster</a:t>
            </a:r>
            <a:br>
              <a:rPr kumimoji="0" lang="en-US" sz="1600" b="0" i="0" u="none" strike="noStrike" kern="1200" cap="none" spc="-50" normalizeH="0" baseline="0" noProof="0">
                <a:ln w="3175">
                  <a:noFill/>
                </a:ln>
                <a:solidFill>
                  <a:schemeClr val="tx1"/>
                </a:solidFill>
                <a:effectLst/>
                <a:uLnTx/>
                <a:uFillTx/>
                <a:latin typeface="Segoe UI Semibold"/>
                <a:ea typeface="+mn-ea"/>
                <a:cs typeface="Segoe UI" panose="020B0502040204020203" pitchFamily="34" charset="0"/>
              </a:rPr>
            </a:br>
            <a:endParaRPr lang="en-US" noProof="0">
              <a:solidFill>
                <a:schemeClr val="tx1"/>
              </a:solidFill>
            </a:endParaRPr>
          </a:p>
        </p:txBody>
      </p:sp>
      <p:sp>
        <p:nvSpPr>
          <p:cNvPr id="18" name="Rectangle 17">
            <a:extLst>
              <a:ext uri="{FF2B5EF4-FFF2-40B4-BE49-F238E27FC236}">
                <a16:creationId xmlns:a16="http://schemas.microsoft.com/office/drawing/2014/main" id="{840A815E-5A3B-2AD0-17AA-E6C910F7366B}"/>
              </a:ext>
              <a:ext uri="{C183D7F6-B498-43B3-948B-1728B52AA6E4}">
                <adec:decorative xmlns:adec="http://schemas.microsoft.com/office/drawing/2017/decorative" val="1"/>
              </a:ext>
            </a:extLst>
          </p:cNvPr>
          <p:cNvSpPr/>
          <p:nvPr/>
        </p:nvSpPr>
        <p:spPr bwMode="auto">
          <a:xfrm>
            <a:off x="585658" y="1666854"/>
            <a:ext cx="11023730" cy="3205829"/>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kern="0">
                <a:solidFill>
                  <a:srgbClr val="FFFFFF"/>
                </a:solidFill>
                <a:latin typeface="Segoe UI"/>
                <a:cs typeface="Segoe UI" pitchFamily="34" charset="0"/>
              </a:rPr>
              <a:t>z</a:t>
            </a:r>
          </a:p>
        </p:txBody>
      </p:sp>
      <p:sp>
        <p:nvSpPr>
          <p:cNvPr id="19" name="Rectangle 18">
            <a:extLst>
              <a:ext uri="{FF2B5EF4-FFF2-40B4-BE49-F238E27FC236}">
                <a16:creationId xmlns:a16="http://schemas.microsoft.com/office/drawing/2014/main" id="{A685C6DD-FB66-1199-A2B4-C185FB8656C4}"/>
              </a:ext>
              <a:ext uri="{C183D7F6-B498-43B3-948B-1728B52AA6E4}">
                <adec:decorative xmlns:adec="http://schemas.microsoft.com/office/drawing/2017/decorative" val="1"/>
              </a:ext>
            </a:extLst>
          </p:cNvPr>
          <p:cNvSpPr/>
          <p:nvPr/>
        </p:nvSpPr>
        <p:spPr bwMode="auto">
          <a:xfrm rot="5400000">
            <a:off x="6040215" y="-3791637"/>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Textfeld 12">
            <a:extLst>
              <a:ext uri="{FF2B5EF4-FFF2-40B4-BE49-F238E27FC236}">
                <a16:creationId xmlns:a16="http://schemas.microsoft.com/office/drawing/2014/main" id="{FA67165E-8B25-5483-B21D-11B23D883AA4}"/>
              </a:ext>
            </a:extLst>
          </p:cNvPr>
          <p:cNvSpPr txBox="1"/>
          <p:nvPr/>
        </p:nvSpPr>
        <p:spPr>
          <a:xfrm>
            <a:off x="806618" y="3345563"/>
            <a:ext cx="323105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Segoe UI Semibold"/>
                <a:ea typeface="+mn-ea"/>
                <a:cs typeface="+mn-cs"/>
              </a:rPr>
              <a:t>End-to-end automation and process modernization </a:t>
            </a:r>
            <a:r>
              <a:rPr kumimoji="0" lang="en-US" sz="16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with RPA, DPA, embedded AI, chatbots, and process mining.</a:t>
            </a: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0" name="Textfeld 115">
            <a:extLst>
              <a:ext uri="{FF2B5EF4-FFF2-40B4-BE49-F238E27FC236}">
                <a16:creationId xmlns:a16="http://schemas.microsoft.com/office/drawing/2014/main" id="{082FEDD8-2CDE-CEE0-4236-C909CA146FAA}"/>
              </a:ext>
            </a:extLst>
          </p:cNvPr>
          <p:cNvSpPr txBox="1"/>
          <p:nvPr/>
        </p:nvSpPr>
        <p:spPr>
          <a:xfrm>
            <a:off x="4484105" y="3345563"/>
            <a:ext cx="32313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Segoe UI Semibold"/>
                <a:ea typeface="+mn-ea"/>
                <a:cs typeface="+mn-cs"/>
              </a:rPr>
              <a:t>Build a culture of automation </a:t>
            </a:r>
            <a:r>
              <a:rPr kumimoji="0" lang="en-US" sz="16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and digital transformation with the full Power Platform solution.</a:t>
            </a:r>
          </a:p>
        </p:txBody>
      </p:sp>
      <p:sp>
        <p:nvSpPr>
          <p:cNvPr id="22" name="Textfeld 115">
            <a:extLst>
              <a:ext uri="{FF2B5EF4-FFF2-40B4-BE49-F238E27FC236}">
                <a16:creationId xmlns:a16="http://schemas.microsoft.com/office/drawing/2014/main" id="{F2B4A617-D9E0-48A3-3778-536AF282FB6B}"/>
              </a:ext>
            </a:extLst>
          </p:cNvPr>
          <p:cNvSpPr txBox="1"/>
          <p:nvPr/>
        </p:nvSpPr>
        <p:spPr>
          <a:xfrm>
            <a:off x="8296362" y="3345563"/>
            <a:ext cx="296218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Segoe UI Semibold"/>
                <a:ea typeface="+mn-ea"/>
                <a:cs typeface="+mn-cs"/>
              </a:rPr>
              <a:t>Efficiently scale automation </a:t>
            </a:r>
            <a:r>
              <a:rPr kumimoji="0" lang="en-US" sz="16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and give IT controls they need to drive a secure and compliant organization.</a:t>
            </a:r>
          </a:p>
        </p:txBody>
      </p:sp>
      <p:sp>
        <p:nvSpPr>
          <p:cNvPr id="23" name="Oval 22">
            <a:extLst>
              <a:ext uri="{FF2B5EF4-FFF2-40B4-BE49-F238E27FC236}">
                <a16:creationId xmlns:a16="http://schemas.microsoft.com/office/drawing/2014/main" id="{3C8AE621-CC1E-0738-D46B-E410D53FDFF1}"/>
              </a:ext>
              <a:ext uri="{C183D7F6-B498-43B3-948B-1728B52AA6E4}">
                <adec:decorative xmlns:adec="http://schemas.microsoft.com/office/drawing/2017/decorative" val="1"/>
              </a:ext>
            </a:extLst>
          </p:cNvPr>
          <p:cNvSpPr>
            <a:spLocks/>
          </p:cNvSpPr>
          <p:nvPr/>
        </p:nvSpPr>
        <p:spPr bwMode="auto">
          <a:xfrm>
            <a:off x="9219740" y="2013243"/>
            <a:ext cx="1115433" cy="1115433"/>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4" name="Rectangle 23">
            <a:extLst>
              <a:ext uri="{FF2B5EF4-FFF2-40B4-BE49-F238E27FC236}">
                <a16:creationId xmlns:a16="http://schemas.microsoft.com/office/drawing/2014/main" id="{29B720CC-A479-13EB-B8A1-37861A110125}"/>
              </a:ext>
            </a:extLst>
          </p:cNvPr>
          <p:cNvSpPr/>
          <p:nvPr/>
        </p:nvSpPr>
        <p:spPr bwMode="auto">
          <a:xfrm>
            <a:off x="586740" y="5136562"/>
            <a:ext cx="11018520" cy="1132475"/>
          </a:xfrm>
          <a:prstGeom prst="rect">
            <a:avLst/>
          </a:prstGeom>
          <a:solidFill>
            <a:schemeClr val="bg1"/>
          </a:solidFill>
          <a:ln>
            <a:noFill/>
            <a:headEnd type="none" w="med" len="med"/>
            <a:tailEnd type="none" w="med" len="med"/>
          </a:ln>
          <a:effectLst>
            <a:outerShdw blurRad="190500" dist="63500" dir="2700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By 2025, 60% of organizations will capitalize on disruption with an enterprise- and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ecosystem-wide approach to automation, leveraging model-based enterprise concepts,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COEs, and low/no-code platforms.</a:t>
            </a: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26" name="Oval 25">
            <a:extLst>
              <a:ext uri="{FF2B5EF4-FFF2-40B4-BE49-F238E27FC236}">
                <a16:creationId xmlns:a16="http://schemas.microsoft.com/office/drawing/2014/main" id="{B5C7C7B2-1530-3744-07FD-4AC2DE5CA455}"/>
              </a:ext>
              <a:ext uri="{C183D7F6-B498-43B3-948B-1728B52AA6E4}">
                <adec:decorative xmlns:adec="http://schemas.microsoft.com/office/drawing/2017/decorative" val="1"/>
              </a:ext>
            </a:extLst>
          </p:cNvPr>
          <p:cNvSpPr>
            <a:spLocks/>
          </p:cNvSpPr>
          <p:nvPr/>
        </p:nvSpPr>
        <p:spPr bwMode="auto">
          <a:xfrm>
            <a:off x="1864975"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27" name="Oval 26">
            <a:extLst>
              <a:ext uri="{FF2B5EF4-FFF2-40B4-BE49-F238E27FC236}">
                <a16:creationId xmlns:a16="http://schemas.microsoft.com/office/drawing/2014/main" id="{397DFC61-53B2-0D9F-AF23-C3E9914FE6AE}"/>
              </a:ext>
              <a:ext uri="{C183D7F6-B498-43B3-948B-1728B52AA6E4}">
                <adec:decorative xmlns:adec="http://schemas.microsoft.com/office/drawing/2017/decorative" val="1"/>
              </a:ext>
            </a:extLst>
          </p:cNvPr>
          <p:cNvSpPr>
            <a:spLocks/>
          </p:cNvSpPr>
          <p:nvPr/>
        </p:nvSpPr>
        <p:spPr bwMode="auto">
          <a:xfrm>
            <a:off x="5538831" y="2013243"/>
            <a:ext cx="1114339" cy="1114339"/>
          </a:xfrm>
          <a:prstGeom prst="ellipse">
            <a:avLst/>
          </a:prstGeom>
          <a:solidFill>
            <a:schemeClr val="bg1"/>
          </a:solidFill>
          <a:ln w="19050">
            <a:gradFill>
              <a:gsLst>
                <a:gs pos="0">
                  <a:srgbClr val="52E6FF"/>
                </a:gs>
                <a:gs pos="100000">
                  <a:srgbClr val="D59DFF"/>
                </a:gs>
              </a:gsLst>
              <a:lin ang="5400000" scaled="1"/>
            </a:grad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a:endParaRPr>
          </a:p>
        </p:txBody>
      </p:sp>
      <p:sp>
        <p:nvSpPr>
          <p:cNvPr id="5" name="Robot_E99A">
            <a:extLst>
              <a:ext uri="{FF2B5EF4-FFF2-40B4-BE49-F238E27FC236}">
                <a16:creationId xmlns:a16="http://schemas.microsoft.com/office/drawing/2014/main" id="{12C60402-9744-051B-3559-01A6988C8DC7}"/>
              </a:ext>
              <a:ext uri="{C183D7F6-B498-43B3-948B-1728B52AA6E4}">
                <adec:decorative xmlns:adec="http://schemas.microsoft.com/office/drawing/2017/decorative" val="1"/>
              </a:ext>
            </a:extLst>
          </p:cNvPr>
          <p:cNvSpPr>
            <a:spLocks noChangeAspect="1" noEditPoints="1"/>
          </p:cNvSpPr>
          <p:nvPr/>
        </p:nvSpPr>
        <p:spPr bwMode="auto">
          <a:xfrm>
            <a:off x="2196338" y="2238041"/>
            <a:ext cx="451612" cy="583570"/>
          </a:xfrm>
          <a:custGeom>
            <a:avLst/>
            <a:gdLst>
              <a:gd name="T0" fmla="*/ 1750 w 3000"/>
              <a:gd name="T1" fmla="*/ 250 h 3875"/>
              <a:gd name="T2" fmla="*/ 1500 w 3000"/>
              <a:gd name="T3" fmla="*/ 500 h 3875"/>
              <a:gd name="T4" fmla="*/ 1250 w 3000"/>
              <a:gd name="T5" fmla="*/ 250 h 3875"/>
              <a:gd name="T6" fmla="*/ 1500 w 3000"/>
              <a:gd name="T7" fmla="*/ 0 h 3875"/>
              <a:gd name="T8" fmla="*/ 1750 w 3000"/>
              <a:gd name="T9" fmla="*/ 250 h 3875"/>
              <a:gd name="T10" fmla="*/ 2500 w 3000"/>
              <a:gd name="T11" fmla="*/ 2074 h 3875"/>
              <a:gd name="T12" fmla="*/ 2500 w 3000"/>
              <a:gd name="T13" fmla="*/ 1176 h 3875"/>
              <a:gd name="T14" fmla="*/ 2324 w 3000"/>
              <a:gd name="T15" fmla="*/ 1000 h 3875"/>
              <a:gd name="T16" fmla="*/ 676 w 3000"/>
              <a:gd name="T17" fmla="*/ 1000 h 3875"/>
              <a:gd name="T18" fmla="*/ 500 w 3000"/>
              <a:gd name="T19" fmla="*/ 1176 h 3875"/>
              <a:gd name="T20" fmla="*/ 500 w 3000"/>
              <a:gd name="T21" fmla="*/ 2074 h 3875"/>
              <a:gd name="T22" fmla="*/ 676 w 3000"/>
              <a:gd name="T23" fmla="*/ 2250 h 3875"/>
              <a:gd name="T24" fmla="*/ 2324 w 3000"/>
              <a:gd name="T25" fmla="*/ 2250 h 3875"/>
              <a:gd name="T26" fmla="*/ 2500 w 3000"/>
              <a:gd name="T27" fmla="*/ 2074 h 3875"/>
              <a:gd name="T28" fmla="*/ 3000 w 3000"/>
              <a:gd name="T29" fmla="*/ 3875 h 3875"/>
              <a:gd name="T30" fmla="*/ 3000 w 3000"/>
              <a:gd name="T31" fmla="*/ 2958 h 3875"/>
              <a:gd name="T32" fmla="*/ 2792 w 3000"/>
              <a:gd name="T33" fmla="*/ 2750 h 3875"/>
              <a:gd name="T34" fmla="*/ 208 w 3000"/>
              <a:gd name="T35" fmla="*/ 2750 h 3875"/>
              <a:gd name="T36" fmla="*/ 0 w 3000"/>
              <a:gd name="T37" fmla="*/ 2958 h 3875"/>
              <a:gd name="T38" fmla="*/ 0 w 3000"/>
              <a:gd name="T39" fmla="*/ 3875 h 3875"/>
              <a:gd name="T40" fmla="*/ 1000 w 3000"/>
              <a:gd name="T41" fmla="*/ 2250 h 3875"/>
              <a:gd name="T42" fmla="*/ 1000 w 3000"/>
              <a:gd name="T43" fmla="*/ 2750 h 3875"/>
              <a:gd name="T44" fmla="*/ 1500 w 3000"/>
              <a:gd name="T45" fmla="*/ 500 h 3875"/>
              <a:gd name="T46" fmla="*/ 1500 w 3000"/>
              <a:gd name="T47" fmla="*/ 1000 h 3875"/>
              <a:gd name="T48" fmla="*/ 2000 w 3000"/>
              <a:gd name="T49" fmla="*/ 2250 h 3875"/>
              <a:gd name="T50" fmla="*/ 2000 w 3000"/>
              <a:gd name="T51" fmla="*/ 2750 h 3875"/>
              <a:gd name="T52" fmla="*/ 875 w 3000"/>
              <a:gd name="T53" fmla="*/ 1500 h 3875"/>
              <a:gd name="T54" fmla="*/ 1125 w 3000"/>
              <a:gd name="T55" fmla="*/ 1500 h 3875"/>
              <a:gd name="T56" fmla="*/ 1875 w 3000"/>
              <a:gd name="T57" fmla="*/ 1500 h 3875"/>
              <a:gd name="T58" fmla="*/ 2125 w 3000"/>
              <a:gd name="T59" fmla="*/ 1500 h 3875"/>
              <a:gd name="T60" fmla="*/ 381 w 3000"/>
              <a:gd name="T61" fmla="*/ 1375 h 3875"/>
              <a:gd name="T62" fmla="*/ 381 w 3000"/>
              <a:gd name="T63" fmla="*/ 1875 h 3875"/>
              <a:gd name="T64" fmla="*/ 2624 w 3000"/>
              <a:gd name="T65" fmla="*/ 1375 h 3875"/>
              <a:gd name="T66" fmla="*/ 2624 w 3000"/>
              <a:gd name="T67" fmla="*/ 1875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0" h="3875">
                <a:moveTo>
                  <a:pt x="1750" y="250"/>
                </a:moveTo>
                <a:cubicBezTo>
                  <a:pt x="1750" y="388"/>
                  <a:pt x="1638" y="500"/>
                  <a:pt x="1500" y="500"/>
                </a:cubicBezTo>
                <a:cubicBezTo>
                  <a:pt x="1362" y="500"/>
                  <a:pt x="1250" y="388"/>
                  <a:pt x="1250" y="250"/>
                </a:cubicBezTo>
                <a:cubicBezTo>
                  <a:pt x="1250" y="112"/>
                  <a:pt x="1362" y="0"/>
                  <a:pt x="1500" y="0"/>
                </a:cubicBezTo>
                <a:cubicBezTo>
                  <a:pt x="1638" y="0"/>
                  <a:pt x="1750" y="112"/>
                  <a:pt x="1750" y="250"/>
                </a:cubicBezTo>
                <a:close/>
                <a:moveTo>
                  <a:pt x="2500" y="2074"/>
                </a:moveTo>
                <a:cubicBezTo>
                  <a:pt x="2500" y="1176"/>
                  <a:pt x="2500" y="1176"/>
                  <a:pt x="2500" y="1176"/>
                </a:cubicBezTo>
                <a:cubicBezTo>
                  <a:pt x="2500" y="1079"/>
                  <a:pt x="2421" y="1000"/>
                  <a:pt x="2324" y="1000"/>
                </a:cubicBezTo>
                <a:cubicBezTo>
                  <a:pt x="676" y="1000"/>
                  <a:pt x="676" y="1000"/>
                  <a:pt x="676" y="1000"/>
                </a:cubicBezTo>
                <a:cubicBezTo>
                  <a:pt x="579" y="1000"/>
                  <a:pt x="500" y="1079"/>
                  <a:pt x="500" y="1176"/>
                </a:cubicBezTo>
                <a:cubicBezTo>
                  <a:pt x="500" y="2074"/>
                  <a:pt x="500" y="2074"/>
                  <a:pt x="500" y="2074"/>
                </a:cubicBezTo>
                <a:cubicBezTo>
                  <a:pt x="500" y="2171"/>
                  <a:pt x="579" y="2250"/>
                  <a:pt x="676" y="2250"/>
                </a:cubicBezTo>
                <a:cubicBezTo>
                  <a:pt x="2324" y="2250"/>
                  <a:pt x="2324" y="2250"/>
                  <a:pt x="2324" y="2250"/>
                </a:cubicBezTo>
                <a:cubicBezTo>
                  <a:pt x="2421" y="2250"/>
                  <a:pt x="2500" y="2171"/>
                  <a:pt x="2500" y="2074"/>
                </a:cubicBezTo>
                <a:close/>
                <a:moveTo>
                  <a:pt x="3000" y="3875"/>
                </a:moveTo>
                <a:cubicBezTo>
                  <a:pt x="3000" y="2958"/>
                  <a:pt x="3000" y="2958"/>
                  <a:pt x="3000" y="2958"/>
                </a:cubicBezTo>
                <a:cubicBezTo>
                  <a:pt x="3000" y="2843"/>
                  <a:pt x="2907" y="2750"/>
                  <a:pt x="2792" y="2750"/>
                </a:cubicBezTo>
                <a:cubicBezTo>
                  <a:pt x="208" y="2750"/>
                  <a:pt x="208" y="2750"/>
                  <a:pt x="208" y="2750"/>
                </a:cubicBezTo>
                <a:cubicBezTo>
                  <a:pt x="93" y="2750"/>
                  <a:pt x="0" y="2843"/>
                  <a:pt x="0" y="2958"/>
                </a:cubicBezTo>
                <a:cubicBezTo>
                  <a:pt x="0" y="3875"/>
                  <a:pt x="0" y="3875"/>
                  <a:pt x="0" y="3875"/>
                </a:cubicBezTo>
                <a:moveTo>
                  <a:pt x="1000" y="2250"/>
                </a:moveTo>
                <a:cubicBezTo>
                  <a:pt x="1000" y="2750"/>
                  <a:pt x="1000" y="2750"/>
                  <a:pt x="1000" y="2750"/>
                </a:cubicBezTo>
                <a:moveTo>
                  <a:pt x="1500" y="500"/>
                </a:moveTo>
                <a:cubicBezTo>
                  <a:pt x="1500" y="1000"/>
                  <a:pt x="1500" y="1000"/>
                  <a:pt x="1500" y="1000"/>
                </a:cubicBezTo>
                <a:moveTo>
                  <a:pt x="2000" y="2250"/>
                </a:moveTo>
                <a:cubicBezTo>
                  <a:pt x="2000" y="2750"/>
                  <a:pt x="2000" y="2750"/>
                  <a:pt x="2000" y="2750"/>
                </a:cubicBezTo>
                <a:moveTo>
                  <a:pt x="875" y="1500"/>
                </a:moveTo>
                <a:cubicBezTo>
                  <a:pt x="1125" y="1500"/>
                  <a:pt x="1125" y="1500"/>
                  <a:pt x="1125" y="1500"/>
                </a:cubicBezTo>
                <a:moveTo>
                  <a:pt x="1875" y="1500"/>
                </a:moveTo>
                <a:cubicBezTo>
                  <a:pt x="2125" y="1500"/>
                  <a:pt x="2125" y="1500"/>
                  <a:pt x="2125" y="1500"/>
                </a:cubicBezTo>
                <a:moveTo>
                  <a:pt x="381" y="1375"/>
                </a:moveTo>
                <a:cubicBezTo>
                  <a:pt x="381" y="1875"/>
                  <a:pt x="381" y="1875"/>
                  <a:pt x="381" y="1875"/>
                </a:cubicBezTo>
                <a:moveTo>
                  <a:pt x="2624" y="1375"/>
                </a:moveTo>
                <a:cubicBezTo>
                  <a:pt x="2624" y="1875"/>
                  <a:pt x="2624" y="1875"/>
                  <a:pt x="2624" y="1875"/>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1" name="Family_EBDA">
            <a:extLst>
              <a:ext uri="{FF2B5EF4-FFF2-40B4-BE49-F238E27FC236}">
                <a16:creationId xmlns:a16="http://schemas.microsoft.com/office/drawing/2014/main" id="{C12F5D83-4A08-CDC9-0DCC-FEA95390F686}"/>
              </a:ext>
              <a:ext uri="{C183D7F6-B498-43B3-948B-1728B52AA6E4}">
                <adec:decorative xmlns:adec="http://schemas.microsoft.com/office/drawing/2017/decorative" val="1"/>
              </a:ext>
            </a:extLst>
          </p:cNvPr>
          <p:cNvSpPr>
            <a:spLocks noChangeAspect="1" noEditPoints="1"/>
          </p:cNvSpPr>
          <p:nvPr/>
        </p:nvSpPr>
        <p:spPr bwMode="auto">
          <a:xfrm>
            <a:off x="5809806" y="2271565"/>
            <a:ext cx="572388" cy="516522"/>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5" name="arrow_24">
            <a:extLst>
              <a:ext uri="{FF2B5EF4-FFF2-40B4-BE49-F238E27FC236}">
                <a16:creationId xmlns:a16="http://schemas.microsoft.com/office/drawing/2014/main" id="{6B135037-0CA9-CCEB-E14F-3E686822ADCF}"/>
              </a:ext>
              <a:ext uri="{C183D7F6-B498-43B3-948B-1728B52AA6E4}">
                <adec:decorative xmlns:adec="http://schemas.microsoft.com/office/drawing/2017/decorative" val="1"/>
              </a:ext>
            </a:extLst>
          </p:cNvPr>
          <p:cNvSpPr>
            <a:spLocks noChangeAspect="1" noEditPoints="1"/>
          </p:cNvSpPr>
          <p:nvPr/>
        </p:nvSpPr>
        <p:spPr bwMode="auto">
          <a:xfrm>
            <a:off x="9496511" y="2356398"/>
            <a:ext cx="561890" cy="429122"/>
          </a:xfrm>
          <a:custGeom>
            <a:avLst/>
            <a:gdLst>
              <a:gd name="T0" fmla="*/ 55 w 237"/>
              <a:gd name="T1" fmla="*/ 91 h 181"/>
              <a:gd name="T2" fmla="*/ 237 w 237"/>
              <a:gd name="T3" fmla="*/ 91 h 181"/>
              <a:gd name="T4" fmla="*/ 201 w 237"/>
              <a:gd name="T5" fmla="*/ 134 h 181"/>
              <a:gd name="T6" fmla="*/ 237 w 237"/>
              <a:gd name="T7" fmla="*/ 91 h 181"/>
              <a:gd name="T8" fmla="*/ 201 w 237"/>
              <a:gd name="T9" fmla="*/ 47 h 181"/>
              <a:gd name="T10" fmla="*/ 0 w 237"/>
              <a:gd name="T11" fmla="*/ 0 h 181"/>
              <a:gd name="T12" fmla="*/ 0 w 237"/>
              <a:gd name="T13" fmla="*/ 181 h 181"/>
              <a:gd name="T14" fmla="*/ 149 w 237"/>
              <a:gd name="T15" fmla="*/ 181 h 181"/>
              <a:gd name="T16" fmla="*/ 149 w 237"/>
              <a:gd name="T17" fmla="*/ 0 h 181"/>
              <a:gd name="T18" fmla="*/ 0 w 237"/>
              <a:gd name="T19" fmla="*/ 0 h 181"/>
              <a:gd name="T20" fmla="*/ 0 w 237"/>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81">
                <a:moveTo>
                  <a:pt x="55" y="91"/>
                </a:moveTo>
                <a:lnTo>
                  <a:pt x="237" y="91"/>
                </a:lnTo>
                <a:moveTo>
                  <a:pt x="201" y="134"/>
                </a:moveTo>
                <a:lnTo>
                  <a:pt x="237" y="91"/>
                </a:lnTo>
                <a:lnTo>
                  <a:pt x="201" y="47"/>
                </a:lnTo>
                <a:moveTo>
                  <a:pt x="0" y="0"/>
                </a:moveTo>
                <a:lnTo>
                  <a:pt x="0" y="181"/>
                </a:lnTo>
                <a:lnTo>
                  <a:pt x="149" y="181"/>
                </a:lnTo>
                <a:lnTo>
                  <a:pt x="149" y="0"/>
                </a:lnTo>
                <a:lnTo>
                  <a:pt x="0" y="0"/>
                </a:lnTo>
                <a:lnTo>
                  <a:pt x="0" y="0"/>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5" name="TextBox 24">
            <a:extLst>
              <a:ext uri="{FF2B5EF4-FFF2-40B4-BE49-F238E27FC236}">
                <a16:creationId xmlns:a16="http://schemas.microsoft.com/office/drawing/2014/main" id="{C00C3442-619E-7D68-9F82-295AD2D6D271}"/>
              </a:ext>
            </a:extLst>
          </p:cNvPr>
          <p:cNvSpPr txBox="1"/>
          <p:nvPr/>
        </p:nvSpPr>
        <p:spPr>
          <a:xfrm>
            <a:off x="588263" y="6425814"/>
            <a:ext cx="9088851" cy="1384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rPr>
              <a:t>Sources: </a:t>
            </a: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IDC </a:t>
            </a:r>
            <a:r>
              <a:rPr kumimoji="0" lang="en-US" sz="900" b="0" i="0" u="none" strike="noStrike" kern="1200" cap="none" spc="0" normalizeH="0" baseline="0" noProof="0" err="1">
                <a:ln>
                  <a:noFill/>
                </a:ln>
                <a:solidFill>
                  <a:srgbClr val="FFFFFF">
                    <a:lumMod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FutureScape</a:t>
            </a:r>
            <a:r>
              <a:rPr kumimoji="0" lang="en-US" sz="900" b="0" i="0" u="none" strike="noStrike" kern="1200" cap="none" spc="0" normalizeH="0" baseline="0" noProof="0">
                <a:ln>
                  <a:noFill/>
                </a:ln>
                <a:solidFill>
                  <a:srgbClr val="FFFFFF">
                    <a:lumMod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 Webcast: Worldwide Digital Transformation 2022 Predictions</a:t>
            </a:r>
            <a:endParaRPr kumimoji="0" lang="en-US" sz="900" b="0" i="0" u="none" strike="noStrike" kern="1200" cap="none" spc="0" normalizeH="0" baseline="0" noProof="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19539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D8EA9CAB-B202-FB83-82E6-E5094FE8E76A}"/>
              </a:ext>
              <a:ext uri="{C183D7F6-B498-43B3-948B-1728B52AA6E4}">
                <adec:decorative xmlns:adec="http://schemas.microsoft.com/office/drawing/2017/decorative" val="1"/>
              </a:ext>
            </a:extLst>
          </p:cNvPr>
          <p:cNvSpPr/>
          <p:nvPr/>
        </p:nvSpPr>
        <p:spPr bwMode="auto">
          <a:xfrm>
            <a:off x="0" y="2823587"/>
            <a:ext cx="5029200" cy="87988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D533F05B-F821-498B-B2C7-AA02E8507F11}"/>
              </a:ext>
            </a:extLst>
          </p:cNvPr>
          <p:cNvSpPr>
            <a:spLocks noGrp="1"/>
          </p:cNvSpPr>
          <p:nvPr>
            <p:ph type="title"/>
          </p:nvPr>
        </p:nvSpPr>
        <p:spPr/>
        <p:txBody>
          <a:bodyPr/>
          <a:lstStyle/>
          <a:p>
            <a:r>
              <a:rPr lang="en-US"/>
              <a:t>Let’s get started</a:t>
            </a:r>
          </a:p>
        </p:txBody>
      </p:sp>
      <p:sp>
        <p:nvSpPr>
          <p:cNvPr id="4" name="Rectangle 3">
            <a:extLst>
              <a:ext uri="{FF2B5EF4-FFF2-40B4-BE49-F238E27FC236}">
                <a16:creationId xmlns:a16="http://schemas.microsoft.com/office/drawing/2014/main" id="{5D881E4A-0D97-B0BA-965F-82DEDE3A8ECC}"/>
              </a:ext>
              <a:ext uri="{C183D7F6-B498-43B3-948B-1728B52AA6E4}">
                <adec:decorative xmlns:adec="http://schemas.microsoft.com/office/drawing/2017/decorative" val="1"/>
              </a:ext>
            </a:extLst>
          </p:cNvPr>
          <p:cNvSpPr/>
          <p:nvPr/>
        </p:nvSpPr>
        <p:spPr bwMode="auto">
          <a:xfrm rot="16200000" flipH="1">
            <a:off x="2467102" y="1236374"/>
            <a:ext cx="94996" cy="502920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678AFD79-594C-91C9-9B64-BD59B4CE6656}"/>
              </a:ext>
              <a:ext uri="{C183D7F6-B498-43B3-948B-1728B52AA6E4}">
                <adec:decorative xmlns:adec="http://schemas.microsoft.com/office/drawing/2017/decorative" val="1"/>
              </a:ext>
            </a:extLst>
          </p:cNvPr>
          <p:cNvGrpSpPr/>
          <p:nvPr/>
        </p:nvGrpSpPr>
        <p:grpSpPr>
          <a:xfrm>
            <a:off x="7403690" y="292317"/>
            <a:ext cx="4788314" cy="6273370"/>
            <a:chOff x="6721896" y="581300"/>
            <a:chExt cx="5470108" cy="5524564"/>
          </a:xfrm>
        </p:grpSpPr>
        <p:grpSp>
          <p:nvGrpSpPr>
            <p:cNvPr id="2" name="Group 1">
              <a:extLst>
                <a:ext uri="{FF2B5EF4-FFF2-40B4-BE49-F238E27FC236}">
                  <a16:creationId xmlns:a16="http://schemas.microsoft.com/office/drawing/2014/main" id="{22B057A7-DE68-8DD3-88F0-C11BC0F22E08}"/>
                </a:ext>
              </a:extLst>
            </p:cNvPr>
            <p:cNvGrpSpPr/>
            <p:nvPr/>
          </p:nvGrpSpPr>
          <p:grpSpPr>
            <a:xfrm>
              <a:off x="6721896" y="962951"/>
              <a:ext cx="5470104" cy="5142913"/>
              <a:chOff x="7345680" y="0"/>
              <a:chExt cx="4846320" cy="1030503"/>
            </a:xfrm>
          </p:grpSpPr>
          <p:sp>
            <p:nvSpPr>
              <p:cNvPr id="7" name="Rectangle 6">
                <a:extLst>
                  <a:ext uri="{FF2B5EF4-FFF2-40B4-BE49-F238E27FC236}">
                    <a16:creationId xmlns:a16="http://schemas.microsoft.com/office/drawing/2014/main" id="{C89EDBB8-5751-00F8-5C83-89EE341B903D}"/>
                  </a:ext>
                </a:extLst>
              </p:cNvPr>
              <p:cNvSpPr/>
              <p:nvPr/>
            </p:nvSpPr>
            <p:spPr bwMode="auto">
              <a:xfrm rot="16200000" flipH="1">
                <a:off x="9719788" y="-2141008"/>
                <a:ext cx="98104" cy="484632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A95E767E-20AB-64F0-B4C7-B8809161F7B4}"/>
                  </a:ext>
                </a:extLst>
              </p:cNvPr>
              <p:cNvSpPr/>
              <p:nvPr/>
            </p:nvSpPr>
            <p:spPr bwMode="auto">
              <a:xfrm rot="16200000" flipH="1">
                <a:off x="9860280" y="-1767417"/>
                <a:ext cx="91440" cy="457200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723A8A83-FB4C-D35F-077E-BB53DCAEE361}"/>
                  </a:ext>
                </a:extLst>
              </p:cNvPr>
              <p:cNvSpPr/>
              <p:nvPr/>
            </p:nvSpPr>
            <p:spPr bwMode="auto">
              <a:xfrm rot="16200000" flipH="1">
                <a:off x="10085548" y="-1309049"/>
                <a:ext cx="98104" cy="411480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BD9ABACF-E13B-3EDD-A51C-466782967E9D}"/>
                  </a:ext>
                </a:extLst>
              </p:cNvPr>
              <p:cNvSpPr/>
              <p:nvPr/>
            </p:nvSpPr>
            <p:spPr bwMode="auto">
              <a:xfrm rot="16200000" flipH="1">
                <a:off x="9948388" y="-1213109"/>
                <a:ext cx="98104" cy="438912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ectangle 40">
                <a:extLst>
                  <a:ext uri="{FF2B5EF4-FFF2-40B4-BE49-F238E27FC236}">
                    <a16:creationId xmlns:a16="http://schemas.microsoft.com/office/drawing/2014/main" id="{F68F5CB4-50CC-BEE3-2399-2FB62048CE45}"/>
                  </a:ext>
                </a:extLst>
              </p:cNvPr>
              <p:cNvSpPr/>
              <p:nvPr/>
            </p:nvSpPr>
            <p:spPr bwMode="auto">
              <a:xfrm rot="16200000" flipH="1">
                <a:off x="10131268" y="-1962628"/>
                <a:ext cx="98104" cy="4023360"/>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2" name="Group 41">
              <a:extLst>
                <a:ext uri="{FF2B5EF4-FFF2-40B4-BE49-F238E27FC236}">
                  <a16:creationId xmlns:a16="http://schemas.microsoft.com/office/drawing/2014/main" id="{92DD6186-1E7C-82D1-D596-FA85C71694AB}"/>
                </a:ext>
              </a:extLst>
            </p:cNvPr>
            <p:cNvGrpSpPr/>
            <p:nvPr/>
          </p:nvGrpSpPr>
          <p:grpSpPr>
            <a:xfrm>
              <a:off x="7086602" y="581300"/>
              <a:ext cx="5105402" cy="5142913"/>
              <a:chOff x="7056246" y="0"/>
              <a:chExt cx="5135756" cy="1030503"/>
            </a:xfrm>
            <a:solidFill>
              <a:schemeClr val="tx1"/>
            </a:solidFill>
          </p:grpSpPr>
          <p:sp>
            <p:nvSpPr>
              <p:cNvPr id="44" name="Rectangle 43">
                <a:extLst>
                  <a:ext uri="{FF2B5EF4-FFF2-40B4-BE49-F238E27FC236}">
                    <a16:creationId xmlns:a16="http://schemas.microsoft.com/office/drawing/2014/main" id="{F276F43C-4B64-ACB3-E4EB-2286632DE21C}"/>
                  </a:ext>
                </a:extLst>
              </p:cNvPr>
              <p:cNvSpPr/>
              <p:nvPr/>
            </p:nvSpPr>
            <p:spPr bwMode="auto">
              <a:xfrm rot="16200000" flipH="1">
                <a:off x="10491200" y="-1369597"/>
                <a:ext cx="98104" cy="330349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44">
                <a:extLst>
                  <a:ext uri="{FF2B5EF4-FFF2-40B4-BE49-F238E27FC236}">
                    <a16:creationId xmlns:a16="http://schemas.microsoft.com/office/drawing/2014/main" id="{5F65FBCA-355B-E134-1618-CC928A4ECB06}"/>
                  </a:ext>
                </a:extLst>
              </p:cNvPr>
              <p:cNvSpPr/>
              <p:nvPr/>
            </p:nvSpPr>
            <p:spPr bwMode="auto">
              <a:xfrm rot="16200000" flipH="1">
                <a:off x="10088879" y="-1538817"/>
                <a:ext cx="91440" cy="411480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52C2C4CB-DC90-B598-8C2B-B8B652F066A4}"/>
                  </a:ext>
                </a:extLst>
              </p:cNvPr>
              <p:cNvSpPr/>
              <p:nvPr/>
            </p:nvSpPr>
            <p:spPr bwMode="auto">
              <a:xfrm rot="16200000" flipH="1">
                <a:off x="10710032" y="-684566"/>
                <a:ext cx="98104" cy="2865834"/>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7A7163E8-B110-6740-0B39-416C51A50CB3}"/>
                  </a:ext>
                </a:extLst>
              </p:cNvPr>
              <p:cNvSpPr/>
              <p:nvPr/>
            </p:nvSpPr>
            <p:spPr bwMode="auto">
              <a:xfrm rot="16200000" flipH="1">
                <a:off x="10168516" y="-992983"/>
                <a:ext cx="98104" cy="3948868"/>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CC448F05-063D-0E73-9011-9BC86C119EC5}"/>
                  </a:ext>
                </a:extLst>
              </p:cNvPr>
              <p:cNvSpPr/>
              <p:nvPr/>
            </p:nvSpPr>
            <p:spPr bwMode="auto">
              <a:xfrm rot="16200000" flipH="1">
                <a:off x="9575072" y="-2518826"/>
                <a:ext cx="98104" cy="5135756"/>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38511538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29A4B3F-E5FD-3038-5D74-D6C26A49E4DC}"/>
              </a:ext>
            </a:extLst>
          </p:cNvPr>
          <p:cNvSpPr>
            <a:spLocks noGrp="1"/>
          </p:cNvSpPr>
          <p:nvPr>
            <p:ph type="title"/>
          </p:nvPr>
        </p:nvSpPr>
        <p:spPr>
          <a:xfrm>
            <a:off x="588263" y="457200"/>
            <a:ext cx="11018520" cy="553998"/>
          </a:xfrm>
        </p:spPr>
        <p:txBody>
          <a:bodyPr/>
          <a:lstStyle/>
          <a:p>
            <a:r>
              <a:rPr lang="en-US"/>
              <a:t>An unparalleled opportunity with Power Platform</a:t>
            </a:r>
          </a:p>
        </p:txBody>
      </p:sp>
      <p:sp>
        <p:nvSpPr>
          <p:cNvPr id="10" name="Rectangle 9">
            <a:extLst>
              <a:ext uri="{FF2B5EF4-FFF2-40B4-BE49-F238E27FC236}">
                <a16:creationId xmlns:a16="http://schemas.microsoft.com/office/drawing/2014/main" id="{055EE642-B844-3D46-F8F1-B7D0A7A97B90}"/>
              </a:ext>
              <a:ext uri="{C183D7F6-B498-43B3-948B-1728B52AA6E4}">
                <adec:decorative xmlns:adec="http://schemas.microsoft.com/office/drawing/2017/decorative" val="1"/>
              </a:ext>
            </a:extLst>
          </p:cNvPr>
          <p:cNvSpPr/>
          <p:nvPr/>
        </p:nvSpPr>
        <p:spPr bwMode="auto">
          <a:xfrm>
            <a:off x="744975" y="1811343"/>
            <a:ext cx="5350215" cy="3524864"/>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6" name="Title 4">
            <a:extLst>
              <a:ext uri="{FF2B5EF4-FFF2-40B4-BE49-F238E27FC236}">
                <a16:creationId xmlns:a16="http://schemas.microsoft.com/office/drawing/2014/main" id="{C6D508EA-17BF-A9A3-3EB4-4A71C85D3603}"/>
              </a:ext>
              <a:ext uri="{C183D7F6-B498-43B3-948B-1728B52AA6E4}">
                <adec:decorative xmlns:adec="http://schemas.microsoft.com/office/drawing/2017/decorative" val="1"/>
              </a:ext>
            </a:extLst>
          </p:cNvPr>
          <p:cNvSpPr txBox="1">
            <a:spLocks/>
          </p:cNvSpPr>
          <p:nvPr/>
        </p:nvSpPr>
        <p:spPr>
          <a:xfrm>
            <a:off x="5968701" y="1450562"/>
            <a:ext cx="5535041" cy="4689988"/>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kern="0" cap="none" spc="0" normalizeH="0" baseline="0">
                <a:ln>
                  <a:noFill/>
                </a:ln>
                <a:solidFill>
                  <a:srgbClr val="FFFFFF"/>
                </a:solidFill>
                <a:effectLst/>
                <a:uLnTx/>
                <a:uFillTx/>
                <a:latin typeface="Segoe UI"/>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30" name="Rectangle: Rounded Corners 29">
            <a:extLst>
              <a:ext uri="{FF2B5EF4-FFF2-40B4-BE49-F238E27FC236}">
                <a16:creationId xmlns:a16="http://schemas.microsoft.com/office/drawing/2014/main" id="{BB627184-D663-70A7-59E2-7AE8158F6917}"/>
              </a:ext>
            </a:extLst>
          </p:cNvPr>
          <p:cNvSpPr/>
          <p:nvPr/>
        </p:nvSpPr>
        <p:spPr bwMode="auto">
          <a:xfrm>
            <a:off x="1537197" y="2557148"/>
            <a:ext cx="3765770" cy="1502321"/>
          </a:xfrm>
          <a:prstGeom prst="roundRect">
            <a:avLst/>
          </a:prstGeom>
          <a:noFill/>
          <a:ln w="149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lang="en-US" sz="6600" b="1" spc="-50" dirty="0">
                <a:ln w="3175">
                  <a:noFill/>
                </a:ln>
                <a:solidFill>
                  <a:schemeClr val="accent1"/>
                </a:solidFill>
                <a:latin typeface="Segoe UI" panose="020B0502040204020203" pitchFamily="34" charset="0"/>
                <a:ea typeface="Segoe UI Black"/>
                <a:cs typeface="Segoe UI" panose="020B0502040204020203" pitchFamily="34" charset="0"/>
              </a:rPr>
              <a:t>$18.5 B</a:t>
            </a:r>
            <a:endParaRPr lang="en-US" sz="2400" b="1" baseline="30000" dirty="0">
              <a:solidFill>
                <a:schemeClr val="tx1"/>
              </a:solidFill>
              <a:latin typeface="+mj-lt"/>
              <a:cs typeface="Segoe UI Semibold" panose="020B0502040204020203" pitchFamily="34" charset="0"/>
            </a:endParaRPr>
          </a:p>
          <a:p>
            <a:pPr marL="0" marR="0" lvl="0" indent="0" algn="ctr" defTabSz="914192"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mj-lt"/>
                <a:cs typeface="Segoe UI Semibold" panose="020B0502040204020203" pitchFamily="34" charset="0"/>
              </a:rPr>
              <a:t>low-code TAM</a:t>
            </a:r>
            <a:r>
              <a:rPr lang="en-US" sz="2800" b="1" baseline="30000" dirty="0">
                <a:solidFill>
                  <a:schemeClr val="tx1"/>
                </a:solidFill>
                <a:latin typeface="+mj-lt"/>
                <a:cs typeface="Segoe UI Semibold" panose="020B0502040204020203" pitchFamily="34" charset="0"/>
              </a:rPr>
              <a:t>1</a:t>
            </a:r>
            <a:endParaRPr lang="en-US" sz="2800" baseline="30000" dirty="0">
              <a:solidFill>
                <a:schemeClr val="tx1"/>
              </a:solidFill>
              <a:cs typeface="Segoe UI Semibold" panose="020B0502040204020203" pitchFamily="34" charset="0"/>
            </a:endParaRPr>
          </a:p>
        </p:txBody>
      </p:sp>
      <p:grpSp>
        <p:nvGrpSpPr>
          <p:cNvPr id="3" name="Group 2" descr="21% CAGR">
            <a:extLst>
              <a:ext uri="{FF2B5EF4-FFF2-40B4-BE49-F238E27FC236}">
                <a16:creationId xmlns:a16="http://schemas.microsoft.com/office/drawing/2014/main" id="{1C03D7C9-73F2-A7E0-FF67-332FFC774AA8}"/>
              </a:ext>
            </a:extLst>
          </p:cNvPr>
          <p:cNvGrpSpPr/>
          <p:nvPr/>
        </p:nvGrpSpPr>
        <p:grpSpPr>
          <a:xfrm>
            <a:off x="2670515" y="4442759"/>
            <a:ext cx="1499134" cy="1502321"/>
            <a:chOff x="3842946" y="4492783"/>
            <a:chExt cx="1499134" cy="1502321"/>
          </a:xfrm>
        </p:grpSpPr>
        <p:sp>
          <p:nvSpPr>
            <p:cNvPr id="5" name="Oval 4">
              <a:extLst>
                <a:ext uri="{FF2B5EF4-FFF2-40B4-BE49-F238E27FC236}">
                  <a16:creationId xmlns:a16="http://schemas.microsoft.com/office/drawing/2014/main" id="{A7D268BF-DC4A-41C5-3D17-C649FB645747}"/>
                </a:ext>
              </a:extLst>
            </p:cNvPr>
            <p:cNvSpPr/>
            <p:nvPr/>
          </p:nvSpPr>
          <p:spPr bwMode="auto">
            <a:xfrm>
              <a:off x="3842946" y="4492783"/>
              <a:ext cx="1499134" cy="1502321"/>
            </a:xfrm>
            <a:prstGeom prst="ellipse">
              <a:avLst/>
            </a:prstGeom>
            <a:solidFill>
              <a:schemeClr val="tx1"/>
            </a:solidFill>
            <a:ln>
              <a:noFill/>
              <a:headEnd type="none" w="med" len="med"/>
              <a:tailEnd type="none" w="med" len="med"/>
            </a:ln>
            <a:effectLst>
              <a:outerShdw blurRad="228427" dist="29089" dir="3180000" algn="tl" rotWithShape="0">
                <a:prstClr val="black">
                  <a:alpha val="19688"/>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0078D4"/>
                    </a:gs>
                    <a:gs pos="100000">
                      <a:srgbClr val="8661C5"/>
                    </a:gs>
                  </a:gsLst>
                  <a:lin ang="27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63496EAA-BC74-6609-E86F-D8102BCBDE63}"/>
                </a:ext>
              </a:extLst>
            </p:cNvPr>
            <p:cNvSpPr txBox="1"/>
            <p:nvPr/>
          </p:nvSpPr>
          <p:spPr>
            <a:xfrm>
              <a:off x="4022032" y="4828445"/>
              <a:ext cx="1140962" cy="830997"/>
            </a:xfrm>
            <a:prstGeom prst="rect">
              <a:avLst/>
            </a:prstGeom>
            <a:noFill/>
          </p:spPr>
          <p:txBody>
            <a:bodyPr wrap="square">
              <a:spAutoFit/>
            </a:bodyPr>
            <a:lstStyle/>
            <a:p>
              <a:pPr algn="ctr"/>
              <a:r>
                <a:rPr lang="en-US" sz="2400" b="1" spc="-50" dirty="0">
                  <a:ln w="3175">
                    <a:noFill/>
                  </a:ln>
                  <a:gradFill>
                    <a:gsLst>
                      <a:gs pos="0">
                        <a:srgbClr val="50E6FF"/>
                      </a:gs>
                      <a:gs pos="100000">
                        <a:srgbClr val="D59DFF"/>
                      </a:gs>
                    </a:gsLst>
                    <a:lin ang="2700000" scaled="0"/>
                  </a:gradFill>
                  <a:latin typeface="Segoe UI" panose="020B0502040204020203" pitchFamily="34" charset="0"/>
                  <a:ea typeface="Segoe UI Black"/>
                  <a:cs typeface="Segoe UI" panose="020B0502040204020203" pitchFamily="34" charset="0"/>
                </a:rPr>
                <a:t>21% CAGR</a:t>
              </a:r>
              <a:r>
                <a:rPr lang="en-US" sz="2400" b="1" spc="-50" baseline="30000" dirty="0">
                  <a:ln w="3175">
                    <a:noFill/>
                  </a:ln>
                  <a:gradFill>
                    <a:gsLst>
                      <a:gs pos="0">
                        <a:srgbClr val="50E6FF"/>
                      </a:gs>
                      <a:gs pos="100000">
                        <a:srgbClr val="D59DFF"/>
                      </a:gs>
                    </a:gsLst>
                    <a:lin ang="2700000" scaled="0"/>
                  </a:gradFill>
                  <a:latin typeface="Segoe UI" panose="020B0502040204020203" pitchFamily="34" charset="0"/>
                  <a:ea typeface="Segoe UI Black"/>
                  <a:cs typeface="Segoe UI" panose="020B0502040204020203" pitchFamily="34" charset="0"/>
                </a:rPr>
                <a:t>1</a:t>
              </a:r>
              <a:endParaRPr kumimoji="0" lang="en-US" sz="1000" u="none" strike="noStrike" kern="1200" cap="none" spc="0" normalizeH="0" baseline="30000" noProof="0" dirty="0">
                <a:ln>
                  <a:noFill/>
                </a:ln>
                <a:gradFill>
                  <a:gsLst>
                    <a:gs pos="0">
                      <a:srgbClr val="50E6FF"/>
                    </a:gs>
                    <a:gs pos="100000">
                      <a:srgbClr val="D59DFF"/>
                    </a:gs>
                  </a:gsLst>
                  <a:lin ang="2700000" scaled="0"/>
                </a:gradFill>
                <a:effectLst/>
                <a:uLnTx/>
                <a:uFillTx/>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2EF122A6-4099-E2B9-2081-CCF6448A1164}"/>
              </a:ext>
            </a:extLst>
          </p:cNvPr>
          <p:cNvSpPr txBox="1"/>
          <p:nvPr/>
        </p:nvSpPr>
        <p:spPr>
          <a:xfrm>
            <a:off x="6382292" y="1702676"/>
            <a:ext cx="4834348" cy="4185761"/>
          </a:xfrm>
          <a:prstGeom prst="rect">
            <a:avLst/>
          </a:prstGeom>
          <a:noFill/>
          <a:ln w="57150">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3200" b="1" spc="-50" dirty="0">
                <a:ln w="3175">
                  <a:noFill/>
                </a:ln>
                <a:solidFill>
                  <a:schemeClr val="accent1"/>
                </a:solidFill>
                <a:latin typeface="Segoe UI"/>
                <a:ea typeface="Segoe UI Black"/>
                <a:cs typeface="Segoe UI"/>
              </a:rPr>
              <a:t>No. 1 </a:t>
            </a:r>
            <a:br>
              <a:rPr lang="en-US" sz="5400" b="1" spc="-50" dirty="0">
                <a:ln w="3175">
                  <a:noFill/>
                </a:ln>
                <a:latin typeface="Segoe UI Semibold"/>
                <a:ea typeface="Segoe UI Black"/>
                <a:cs typeface="Segoe UI" pitchFamily="34" charset="0"/>
              </a:rPr>
            </a:br>
            <a:r>
              <a:rPr lang="en-US" dirty="0">
                <a:ln w="3175">
                  <a:noFill/>
                </a:ln>
                <a:solidFill>
                  <a:srgbClr val="000000"/>
                </a:solidFill>
                <a:latin typeface="Segoe UI Semibold"/>
                <a:cs typeface="Segoe UI"/>
              </a:rPr>
              <a:t>adopted low-code platform</a:t>
            </a:r>
            <a:r>
              <a:rPr lang="en-US" baseline="30000" dirty="0">
                <a:ln w="3175">
                  <a:noFill/>
                </a:ln>
                <a:solidFill>
                  <a:srgbClr val="000000"/>
                </a:solidFill>
                <a:latin typeface="Segoe UI Semibold"/>
                <a:cs typeface="Segoe UI"/>
              </a:rPr>
              <a:t>2</a:t>
            </a:r>
          </a:p>
          <a:p>
            <a:endParaRPr lang="en-US" dirty="0">
              <a:ln w="3175">
                <a:noFill/>
              </a:ln>
              <a:solidFill>
                <a:srgbClr val="000000"/>
              </a:solidFill>
              <a:latin typeface="Segoe UI Semibold"/>
              <a:cs typeface="Segoe UI"/>
            </a:endParaRPr>
          </a:p>
          <a:p>
            <a:r>
              <a:rPr lang="en-US" sz="3200" b="1" spc="-50" dirty="0">
                <a:ln w="3175">
                  <a:noFill/>
                </a:ln>
                <a:solidFill>
                  <a:schemeClr val="accent1"/>
                </a:solidFill>
                <a:latin typeface="Segoe UI"/>
                <a:ea typeface="Segoe UI Black"/>
                <a:cs typeface="Segoe UI"/>
              </a:rPr>
              <a:t>33 M </a:t>
            </a:r>
            <a:br>
              <a:rPr lang="en-US" sz="5400" b="1" spc="-50" dirty="0">
                <a:ln w="3175">
                  <a:noFill/>
                </a:ln>
                <a:latin typeface="Segoe UI Semibold"/>
                <a:ea typeface="Segoe UI Black"/>
                <a:cs typeface="Segoe UI" pitchFamily="34" charset="0"/>
              </a:rPr>
            </a:br>
            <a:r>
              <a:rPr kumimoji="0" lang="en-US" sz="1800" b="0" i="0" u="none" strike="noStrike" kern="1200" cap="none" spc="0" normalizeH="0" baseline="0" noProof="0" dirty="0">
                <a:ln w="3175">
                  <a:noFill/>
                </a:ln>
                <a:solidFill>
                  <a:srgbClr val="000000"/>
                </a:solidFill>
                <a:effectLst/>
                <a:uLnTx/>
                <a:uFillTx/>
                <a:latin typeface="Segoe UI Semibold"/>
                <a:ea typeface="+mn-ea"/>
                <a:cs typeface="Segoe UI"/>
              </a:rPr>
              <a:t>monthly active Power Platform users</a:t>
            </a:r>
            <a:r>
              <a:rPr lang="en-US" baseline="30000" dirty="0">
                <a:ln w="3175">
                  <a:noFill/>
                </a:ln>
                <a:solidFill>
                  <a:srgbClr val="000000"/>
                </a:solidFill>
                <a:latin typeface="Segoe UI Semibold"/>
                <a:cs typeface="Segoe UI"/>
              </a:rPr>
              <a:t>3</a:t>
            </a:r>
            <a:endParaRPr lang="en-US" sz="1800" b="0" i="0" u="none" strike="noStrike" kern="1200" cap="none" spc="0" normalizeH="0" baseline="0" noProof="0" dirty="0">
              <a:ln w="3175">
                <a:noFill/>
              </a:ln>
              <a:solidFill>
                <a:srgbClr val="000000"/>
              </a:solidFill>
              <a:effectLst/>
              <a:uLnTx/>
              <a:uFillTx/>
              <a:latin typeface="Segoe UI Semibold"/>
              <a:cs typeface="Segoe UI"/>
            </a:endParaRPr>
          </a:p>
          <a:p>
            <a:r>
              <a:rPr lang="en-US" dirty="0">
                <a:ln w="3175">
                  <a:noFill/>
                </a:ln>
                <a:solidFill>
                  <a:srgbClr val="000000"/>
                </a:solidFill>
                <a:latin typeface="Segoe UI Semibold"/>
                <a:cs typeface="Segoe UI"/>
              </a:rPr>
              <a:t> </a:t>
            </a:r>
            <a:br>
              <a:rPr lang="en-US" sz="5400" b="1" spc="-50" dirty="0">
                <a:ln w="3175">
                  <a:noFill/>
                </a:ln>
                <a:latin typeface="Segoe UI Semibold"/>
                <a:ea typeface="Segoe UI Black"/>
                <a:cs typeface="Segoe UI"/>
              </a:rPr>
            </a:br>
            <a:r>
              <a:rPr lang="en-US" sz="3200" b="1" spc="-50" dirty="0">
                <a:ln w="3175">
                  <a:noFill/>
                </a:ln>
                <a:solidFill>
                  <a:schemeClr val="accent1"/>
                </a:solidFill>
                <a:latin typeface="Segoe UI"/>
                <a:ea typeface="Segoe UI Black"/>
                <a:cs typeface="Segoe UI"/>
              </a:rPr>
              <a:t>36,000 organizations</a:t>
            </a:r>
            <a:br>
              <a:rPr lang="en-US" sz="5400" b="1" spc="-50" dirty="0">
                <a:ln w="3175">
                  <a:noFill/>
                </a:ln>
                <a:latin typeface="Segoe UI Semibold"/>
                <a:ea typeface="Segoe UI Black"/>
                <a:cs typeface="Segoe UI" pitchFamily="34" charset="0"/>
              </a:rPr>
            </a:br>
            <a:r>
              <a:rPr lang="en-US" dirty="0">
                <a:ln w="3175">
                  <a:noFill/>
                </a:ln>
                <a:solidFill>
                  <a:srgbClr val="000000"/>
                </a:solidFill>
                <a:latin typeface="Segoe UI Semibold"/>
                <a:cs typeface="Segoe UI"/>
              </a:rPr>
              <a:t>already using AI-powered capabilities in Power </a:t>
            </a:r>
            <a:r>
              <a:rPr lang="en-US">
                <a:ln w="3175">
                  <a:noFill/>
                </a:ln>
                <a:solidFill>
                  <a:srgbClr val="000000"/>
                </a:solidFill>
                <a:latin typeface="Segoe UI Semibold"/>
                <a:cs typeface="Segoe UI"/>
              </a:rPr>
              <a:t>Platform</a:t>
            </a:r>
            <a:r>
              <a:rPr lang="en-US" baseline="30000">
                <a:ln w="3175">
                  <a:noFill/>
                </a:ln>
                <a:solidFill>
                  <a:srgbClr val="000000"/>
                </a:solidFill>
                <a:latin typeface="Segoe UI Semibold"/>
                <a:cs typeface="Segoe UI"/>
              </a:rPr>
              <a:t>4</a:t>
            </a:r>
            <a:endParaRPr lang="en-US" dirty="0">
              <a:ln w="3175">
                <a:noFill/>
              </a:ln>
              <a:solidFill>
                <a:srgbClr val="000000"/>
              </a:solidFill>
              <a:latin typeface="Segoe UI Semibold"/>
              <a:cs typeface="Segoe UI"/>
            </a:endParaRPr>
          </a:p>
          <a:p>
            <a:endParaRPr lang="en-US" dirty="0">
              <a:ln w="3175">
                <a:noFill/>
              </a:ln>
              <a:solidFill>
                <a:srgbClr val="000000"/>
              </a:solidFill>
              <a:latin typeface="Segoe UI Semibold"/>
              <a:cs typeface="Segoe UI"/>
            </a:endParaRPr>
          </a:p>
          <a:p>
            <a:r>
              <a:rPr lang="en-US" sz="3200" b="1" spc="-50" dirty="0">
                <a:ln w="3175">
                  <a:noFill/>
                </a:ln>
                <a:solidFill>
                  <a:schemeClr val="accent1"/>
                </a:solidFill>
                <a:latin typeface="Segoe UI"/>
                <a:ea typeface="Segoe UI Black"/>
                <a:cs typeface="Segoe UI"/>
              </a:rPr>
              <a:t>140% ROI </a:t>
            </a:r>
            <a:br>
              <a:rPr lang="en-US" sz="5400" b="1" spc="-50" dirty="0">
                <a:ln w="3175">
                  <a:noFill/>
                </a:ln>
                <a:latin typeface="Segoe UI Semibold"/>
                <a:ea typeface="Segoe UI Black"/>
                <a:cs typeface="Segoe UI" pitchFamily="34" charset="0"/>
              </a:rPr>
            </a:br>
            <a:r>
              <a:rPr lang="en-US" dirty="0">
                <a:ln w="3175">
                  <a:noFill/>
                </a:ln>
                <a:solidFill>
                  <a:srgbClr val="000000"/>
                </a:solidFill>
                <a:latin typeface="Segoe UI Semibold"/>
                <a:cs typeface="Segoe UI"/>
              </a:rPr>
              <a:t>with Power Platform premium </a:t>
            </a:r>
            <a:r>
              <a:rPr lang="en-US">
                <a:ln w="3175">
                  <a:noFill/>
                </a:ln>
                <a:solidFill>
                  <a:srgbClr val="000000"/>
                </a:solidFill>
                <a:latin typeface="Segoe UI Semibold"/>
                <a:cs typeface="Segoe UI"/>
              </a:rPr>
              <a:t>capabilities</a:t>
            </a:r>
            <a:r>
              <a:rPr lang="en-US" baseline="30000">
                <a:ln w="3175">
                  <a:noFill/>
                </a:ln>
                <a:solidFill>
                  <a:srgbClr val="000000"/>
                </a:solidFill>
                <a:latin typeface="Segoe UI Semibold"/>
                <a:cs typeface="Segoe UI"/>
              </a:rPr>
              <a:t>5</a:t>
            </a:r>
            <a:endParaRPr lang="en-US" dirty="0">
              <a:ln w="3175">
                <a:noFill/>
              </a:ln>
              <a:solidFill>
                <a:srgbClr val="000000"/>
              </a:solidFill>
              <a:latin typeface="Segoe UI Semibold"/>
              <a:cs typeface="Segoe UI"/>
            </a:endParaRPr>
          </a:p>
        </p:txBody>
      </p:sp>
      <p:sp>
        <p:nvSpPr>
          <p:cNvPr id="8" name="Rectangle 7">
            <a:extLst>
              <a:ext uri="{FF2B5EF4-FFF2-40B4-BE49-F238E27FC236}">
                <a16:creationId xmlns:a16="http://schemas.microsoft.com/office/drawing/2014/main" id="{B8AECBE8-C23B-124F-B86D-C8BF4145DA41}"/>
              </a:ext>
              <a:ext uri="{C183D7F6-B498-43B3-948B-1728B52AA6E4}">
                <adec:decorative xmlns:adec="http://schemas.microsoft.com/office/drawing/2017/decorative" val="1"/>
              </a:ext>
            </a:extLst>
          </p:cNvPr>
          <p:cNvSpPr/>
          <p:nvPr/>
        </p:nvSpPr>
        <p:spPr bwMode="auto">
          <a:xfrm>
            <a:off x="5968702" y="1450082"/>
            <a:ext cx="80885" cy="4689987"/>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3054D133-B00A-848D-01AE-F52D61BDD966}"/>
              </a:ext>
            </a:extLst>
          </p:cNvPr>
          <p:cNvSpPr txBox="1"/>
          <p:nvPr/>
        </p:nvSpPr>
        <p:spPr>
          <a:xfrm>
            <a:off x="744975" y="6280742"/>
            <a:ext cx="4606433" cy="461665"/>
          </a:xfrm>
          <a:prstGeom prst="rect">
            <a:avLst/>
          </a:prstGeom>
          <a:noFill/>
        </p:spPr>
        <p:txBody>
          <a:bodyPr wrap="square" lIns="0" tIns="45720" rIns="91440" bIns="45720" rtlCol="0" anchor="t" anchorCtr="0">
            <a:spAutoFit/>
          </a:bodyPr>
          <a:lstStyle/>
          <a:p>
            <a:pPr>
              <a:defRPr/>
            </a:pPr>
            <a:r>
              <a:rPr lang="en-US" sz="800" dirty="0">
                <a:solidFill>
                  <a:schemeClr val="bg1">
                    <a:lumMod val="65000"/>
                  </a:schemeClr>
                </a:solidFill>
                <a:latin typeface="Segoe UI" panose="020B0502040204020203" pitchFamily="34" charset="0"/>
              </a:rPr>
              <a:t>1.</a:t>
            </a:r>
            <a:r>
              <a:rPr kumimoji="0" lang="en-US" sz="800" b="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lang="en-US" sz="800" dirty="0">
                <a:solidFill>
                  <a:schemeClr val="bg1">
                    <a:lumMod val="65000"/>
                  </a:schemeClr>
                </a:solidFill>
                <a:latin typeface="Segoe UI" panose="020B0502040204020203" pitchFamily="34" charset="0"/>
              </a:rPr>
              <a:t>Gartner Research Commissioned by Microsoft, 2023</a:t>
            </a:r>
          </a:p>
          <a:p>
            <a:pPr>
              <a:defRPr/>
            </a:pPr>
            <a:r>
              <a:rPr lang="en-US" sz="800" dirty="0">
                <a:solidFill>
                  <a:schemeClr val="bg1">
                    <a:lumMod val="65000"/>
                  </a:schemeClr>
                </a:solidFill>
                <a:latin typeface="Segoe UI" panose="020B0502040204020203" pitchFamily="34" charset="0"/>
              </a:rPr>
              <a:t>2.</a:t>
            </a:r>
            <a:r>
              <a:rPr lang="en-US" sz="800" dirty="0">
                <a:effectLst/>
                <a:hlinkClick r:id="rId3" tooltip="https://reprints2.forrester.com/#/assets/2/108/res178497/report"/>
              </a:rPr>
              <a:t> The Forrester Wave™: Low-Code Development Platforms For Professional Developers, Q2 2023</a:t>
            </a:r>
            <a:endParaRPr lang="en-US" sz="800" dirty="0">
              <a:effectLst/>
            </a:endParaRPr>
          </a:p>
          <a:p>
            <a:pPr>
              <a:defRPr/>
            </a:pPr>
            <a:r>
              <a:rPr lang="en-US" sz="800" dirty="0">
                <a:solidFill>
                  <a:schemeClr val="bg1">
                    <a:lumMod val="65000"/>
                  </a:schemeClr>
                </a:solidFill>
                <a:latin typeface="Segoe UI" panose="020B0502040204020203" pitchFamily="34" charset="0"/>
              </a:rPr>
              <a:t>3. </a:t>
            </a:r>
            <a:r>
              <a:rPr lang="en-US" sz="800" dirty="0">
                <a:solidFill>
                  <a:srgbClr val="0070C0"/>
                </a:solidFill>
                <a:hlinkClick r:id="rId4">
                  <a:extLst>
                    <a:ext uri="{A12FA001-AC4F-418D-AE19-62706E023703}">
                      <ahyp:hlinkClr xmlns:ahyp="http://schemas.microsoft.com/office/drawing/2018/hyperlinkcolor" val="tx"/>
                    </a:ext>
                  </a:extLst>
                </a:hlinkClick>
              </a:rPr>
              <a:t>FY23 Q3 Earnings Release link</a:t>
            </a:r>
          </a:p>
        </p:txBody>
      </p:sp>
      <p:sp>
        <p:nvSpPr>
          <p:cNvPr id="9" name="TextBox 8">
            <a:extLst>
              <a:ext uri="{FF2B5EF4-FFF2-40B4-BE49-F238E27FC236}">
                <a16:creationId xmlns:a16="http://schemas.microsoft.com/office/drawing/2014/main" id="{68ED99FE-4417-1706-8302-FB1CED6AC2EC}"/>
              </a:ext>
            </a:extLst>
          </p:cNvPr>
          <p:cNvSpPr txBox="1"/>
          <p:nvPr/>
        </p:nvSpPr>
        <p:spPr>
          <a:xfrm>
            <a:off x="6009144" y="6275228"/>
            <a:ext cx="553504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FFFFFF">
                    <a:lumMod val="65000"/>
                  </a:srgbClr>
                </a:solidFill>
                <a:effectLst/>
                <a:uLnTx/>
                <a:uFillTx/>
                <a:latin typeface="Segoe UI" panose="020B0502040204020203" pitchFamily="34" charset="0"/>
                <a:ea typeface="+mn-ea"/>
                <a:cs typeface="+mn-cs"/>
              </a:rPr>
              <a:t>4. Microsoft Internal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FFFFFF">
                    <a:lumMod val="65000"/>
                  </a:srgbClr>
                </a:solidFill>
                <a:effectLst/>
                <a:uLnTx/>
                <a:uFillTx/>
                <a:latin typeface="Segoe UI" panose="020B0502040204020203" pitchFamily="34" charset="0"/>
                <a:ea typeface="+mn-ea"/>
                <a:cs typeface="+mn-cs"/>
              </a:rPr>
              <a:t>5. A Forrester TEI Study Commissioned By Microsoft, August 2022</a:t>
            </a:r>
            <a:endParaRPr kumimoji="0" lang="en-US" sz="800" b="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16569288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EDFF7BA0-318D-189C-593E-542DD4DD61E0}"/>
              </a:ext>
            </a:extLst>
          </p:cNvPr>
          <p:cNvSpPr txBox="1">
            <a:spLocks noGrp="1"/>
          </p:cNvSpPr>
          <p:nvPr>
            <p:ph type="title"/>
          </p:nvPr>
        </p:nvSpPr>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IN" noProof="0"/>
              <a:t>Microsoft is a leader and a trusted brand</a:t>
            </a:r>
          </a:p>
        </p:txBody>
      </p:sp>
      <p:sp>
        <p:nvSpPr>
          <p:cNvPr id="26" name="Rectangle 25">
            <a:extLst>
              <a:ext uri="{FF2B5EF4-FFF2-40B4-BE49-F238E27FC236}">
                <a16:creationId xmlns:a16="http://schemas.microsoft.com/office/drawing/2014/main" id="{C0D5F3EC-8940-E1FC-D24A-7A00CCEA5466}"/>
              </a:ext>
              <a:ext uri="{C183D7F6-B498-43B3-948B-1728B52AA6E4}">
                <adec:decorative xmlns:adec="http://schemas.microsoft.com/office/drawing/2017/decorative" val="1"/>
              </a:ext>
            </a:extLst>
          </p:cNvPr>
          <p:cNvSpPr/>
          <p:nvPr/>
        </p:nvSpPr>
        <p:spPr bwMode="auto">
          <a:xfrm>
            <a:off x="585658" y="1257300"/>
            <a:ext cx="11023730" cy="5011737"/>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solidFill>
                <a:srgbClr val="FFFFFF"/>
              </a:solidFill>
              <a:latin typeface="Segoe UI"/>
              <a:cs typeface="Segoe UI" pitchFamily="34" charset="0"/>
            </a:endParaRPr>
          </a:p>
        </p:txBody>
      </p:sp>
      <p:grpSp>
        <p:nvGrpSpPr>
          <p:cNvPr id="24" name="Group 23">
            <a:extLst>
              <a:ext uri="{FF2B5EF4-FFF2-40B4-BE49-F238E27FC236}">
                <a16:creationId xmlns:a16="http://schemas.microsoft.com/office/drawing/2014/main" id="{7CA2C2A9-C2A1-AF1B-3C1F-204B5E2AA3DC}"/>
              </a:ext>
              <a:ext uri="{C183D7F6-B498-43B3-948B-1728B52AA6E4}">
                <adec:decorative xmlns:adec="http://schemas.microsoft.com/office/drawing/2017/decorative" val="1"/>
              </a:ext>
            </a:extLst>
          </p:cNvPr>
          <p:cNvGrpSpPr/>
          <p:nvPr/>
        </p:nvGrpSpPr>
        <p:grpSpPr>
          <a:xfrm>
            <a:off x="3342565" y="1598989"/>
            <a:ext cx="5512520" cy="4506536"/>
            <a:chOff x="3342565" y="1758462"/>
            <a:chExt cx="5512520" cy="3768717"/>
          </a:xfrm>
        </p:grpSpPr>
        <p:cxnSp>
          <p:nvCxnSpPr>
            <p:cNvPr id="20" name="Straight Connector 19">
              <a:extLst>
                <a:ext uri="{FF2B5EF4-FFF2-40B4-BE49-F238E27FC236}">
                  <a16:creationId xmlns:a16="http://schemas.microsoft.com/office/drawing/2014/main" id="{54838CF6-57D0-DC92-EE60-3DC22806527C}"/>
                </a:ext>
                <a:ext uri="{C183D7F6-B498-43B3-948B-1728B52AA6E4}">
                  <adec:decorative xmlns:adec="http://schemas.microsoft.com/office/drawing/2017/decorative" val="1"/>
                </a:ext>
              </a:extLst>
            </p:cNvPr>
            <p:cNvCxnSpPr>
              <a:cxnSpLocks/>
            </p:cNvCxnSpPr>
            <p:nvPr/>
          </p:nvCxnSpPr>
          <p:spPr>
            <a:xfrm>
              <a:off x="3342565" y="1758462"/>
              <a:ext cx="0" cy="3768717"/>
            </a:xfrm>
            <a:prstGeom prst="line">
              <a:avLst/>
            </a:prstGeom>
            <a:noFill/>
            <a:ln w="19050" cap="flat" cmpd="sng" algn="ctr">
              <a:solidFill>
                <a:srgbClr val="FFFFFF">
                  <a:lumMod val="85000"/>
                  <a:alpha val="50000"/>
                </a:srgbClr>
              </a:solidFill>
              <a:prstDash val="solid"/>
              <a:headEnd type="none" w="lg" len="med"/>
              <a:tailEnd type="none" w="lg" len="med"/>
            </a:ln>
            <a:effectLst/>
          </p:spPr>
        </p:cxnSp>
        <p:cxnSp>
          <p:nvCxnSpPr>
            <p:cNvPr id="25" name="Straight Connector 24">
              <a:extLst>
                <a:ext uri="{FF2B5EF4-FFF2-40B4-BE49-F238E27FC236}">
                  <a16:creationId xmlns:a16="http://schemas.microsoft.com/office/drawing/2014/main" id="{1E98CF7B-7CE9-2911-1F66-E01858A67706}"/>
                </a:ext>
                <a:ext uri="{C183D7F6-B498-43B3-948B-1728B52AA6E4}">
                  <adec:decorative xmlns:adec="http://schemas.microsoft.com/office/drawing/2017/decorative" val="1"/>
                </a:ext>
              </a:extLst>
            </p:cNvPr>
            <p:cNvCxnSpPr>
              <a:cxnSpLocks/>
            </p:cNvCxnSpPr>
            <p:nvPr/>
          </p:nvCxnSpPr>
          <p:spPr>
            <a:xfrm>
              <a:off x="6098825" y="1758462"/>
              <a:ext cx="0" cy="3768717"/>
            </a:xfrm>
            <a:prstGeom prst="line">
              <a:avLst/>
            </a:prstGeom>
            <a:noFill/>
            <a:ln w="19050" cap="flat" cmpd="sng" algn="ctr">
              <a:solidFill>
                <a:srgbClr val="FFFFFF">
                  <a:lumMod val="85000"/>
                  <a:alpha val="50000"/>
                </a:srgbClr>
              </a:solidFill>
              <a:prstDash val="solid"/>
              <a:headEnd type="none" w="lg" len="med"/>
              <a:tailEnd type="none" w="lg" len="med"/>
            </a:ln>
            <a:effectLst/>
          </p:spPr>
        </p:cxnSp>
        <p:cxnSp>
          <p:nvCxnSpPr>
            <p:cNvPr id="27" name="Straight Connector 26">
              <a:extLst>
                <a:ext uri="{FF2B5EF4-FFF2-40B4-BE49-F238E27FC236}">
                  <a16:creationId xmlns:a16="http://schemas.microsoft.com/office/drawing/2014/main" id="{85915B68-038A-FC5E-9CFC-22BE14529506}"/>
                </a:ext>
                <a:ext uri="{C183D7F6-B498-43B3-948B-1728B52AA6E4}">
                  <adec:decorative xmlns:adec="http://schemas.microsoft.com/office/drawing/2017/decorative" val="1"/>
                </a:ext>
              </a:extLst>
            </p:cNvPr>
            <p:cNvCxnSpPr>
              <a:cxnSpLocks/>
            </p:cNvCxnSpPr>
            <p:nvPr/>
          </p:nvCxnSpPr>
          <p:spPr>
            <a:xfrm>
              <a:off x="8855085" y="1758462"/>
              <a:ext cx="0" cy="3768717"/>
            </a:xfrm>
            <a:prstGeom prst="line">
              <a:avLst/>
            </a:prstGeom>
            <a:noFill/>
            <a:ln w="19050" cap="flat" cmpd="sng" algn="ctr">
              <a:solidFill>
                <a:srgbClr val="FFFFFF">
                  <a:lumMod val="85000"/>
                  <a:alpha val="50000"/>
                </a:srgbClr>
              </a:solidFill>
              <a:prstDash val="solid"/>
              <a:headEnd type="none" w="lg" len="med"/>
              <a:tailEnd type="none" w="lg" len="med"/>
            </a:ln>
            <a:effectLst/>
          </p:spPr>
        </p:cxnSp>
      </p:grpSp>
      <p:sp>
        <p:nvSpPr>
          <p:cNvPr id="6" name="Text Placeholder 5">
            <a:extLst>
              <a:ext uri="{FF2B5EF4-FFF2-40B4-BE49-F238E27FC236}">
                <a16:creationId xmlns:a16="http://schemas.microsoft.com/office/drawing/2014/main" id="{9AB3EB24-8A2C-F197-3694-6FB829B8C2AA}"/>
              </a:ext>
            </a:extLst>
          </p:cNvPr>
          <p:cNvSpPr>
            <a:spLocks noGrp="1"/>
          </p:cNvSpPr>
          <p:nvPr>
            <p:ph type="body" sz="quarter" idx="16"/>
          </p:nvPr>
        </p:nvSpPr>
        <p:spPr>
          <a:xfrm>
            <a:off x="821435" y="1522038"/>
            <a:ext cx="2286000" cy="246221"/>
          </a:xfrm>
        </p:spPr>
        <p:txBody>
          <a:bodyPr anchor="ctr" anchorCtr="0"/>
          <a:lstStyle/>
          <a:p>
            <a:pPr algn="ctr"/>
            <a:r>
              <a:rPr lang="en-GB">
                <a:solidFill>
                  <a:schemeClr val="accent2"/>
                </a:solidFill>
              </a:rPr>
              <a:t>Platform</a:t>
            </a:r>
          </a:p>
        </p:txBody>
      </p:sp>
      <p:pic>
        <p:nvPicPr>
          <p:cNvPr id="34" name="Picture 33" descr="Dot graph">
            <a:extLst>
              <a:ext uri="{FF2B5EF4-FFF2-40B4-BE49-F238E27FC236}">
                <a16:creationId xmlns:a16="http://schemas.microsoft.com/office/drawing/2014/main" id="{4070D107-0971-0AD5-4939-DA7CE4A56EEC}"/>
              </a:ext>
            </a:extLst>
          </p:cNvPr>
          <p:cNvPicPr>
            <a:picLocks noChangeAspect="1"/>
          </p:cNvPicPr>
          <p:nvPr/>
        </p:nvPicPr>
        <p:blipFill>
          <a:blip r:embed="rId3"/>
          <a:stretch>
            <a:fillRect/>
          </a:stretch>
        </p:blipFill>
        <p:spPr>
          <a:xfrm>
            <a:off x="821435" y="1968920"/>
            <a:ext cx="2237981" cy="2231568"/>
          </a:xfrm>
          <a:prstGeom prst="rect">
            <a:avLst/>
          </a:prstGeom>
        </p:spPr>
      </p:pic>
      <p:sp>
        <p:nvSpPr>
          <p:cNvPr id="2" name="Text Placeholder 1">
            <a:extLst>
              <a:ext uri="{FF2B5EF4-FFF2-40B4-BE49-F238E27FC236}">
                <a16:creationId xmlns:a16="http://schemas.microsoft.com/office/drawing/2014/main" id="{372B2ADA-F076-09C5-8C45-71A48C51F8DD}"/>
              </a:ext>
            </a:extLst>
          </p:cNvPr>
          <p:cNvSpPr>
            <a:spLocks noGrp="1"/>
          </p:cNvSpPr>
          <p:nvPr>
            <p:ph type="body" sz="quarter" idx="14"/>
          </p:nvPr>
        </p:nvSpPr>
        <p:spPr>
          <a:xfrm>
            <a:off x="740435" y="4408441"/>
            <a:ext cx="2448000" cy="1261884"/>
          </a:xfrm>
        </p:spPr>
        <p:txBody>
          <a:bodyPr/>
          <a:lstStyle/>
          <a:p>
            <a:pPr marL="0" marR="0" lvl="0" indent="0" algn="ctr" defTabSz="913993" rtl="0" eaLnBrk="1" fontAlgn="auto" latinLnBrk="0" hangingPunct="1">
              <a:lnSpc>
                <a:spcPct val="100000"/>
              </a:lnSpc>
              <a:spcBef>
                <a:spcPts val="0"/>
              </a:spcBef>
              <a:spcAft>
                <a:spcPts val="1200"/>
              </a:spcAft>
              <a:buClrTx/>
              <a:buSzPct val="90000"/>
              <a:buFontTx/>
              <a:buNone/>
              <a:tabLst/>
              <a:defRPr/>
            </a:pPr>
            <a:r>
              <a:rPr kumimoji="0" lang="en-US" sz="1200" b="1" i="0" u="none" strike="noStrike" kern="0" cap="none" spc="0" normalizeH="0" baseline="0" noProof="0">
                <a:ln w="3175">
                  <a:noFill/>
                </a:ln>
                <a:solidFill>
                  <a:schemeClr val="accent2"/>
                </a:solidFill>
                <a:effectLst/>
                <a:uLnTx/>
                <a:uFillTx/>
                <a:latin typeface="Segoe UI Semibold" panose="020B0702040204020203" pitchFamily="34" charset="0"/>
                <a:ea typeface="+mj-ea"/>
                <a:cs typeface="Segoe UI Semibold" panose="020B0702040204020203" pitchFamily="34" charset="0"/>
                <a:sym typeface="Helvetica Light"/>
              </a:rPr>
              <a:t>Leader</a:t>
            </a:r>
            <a:r>
              <a:rPr kumimoji="0" lang="en-US" sz="1200" b="0" i="0" u="none" strike="noStrike" kern="0" cap="none" spc="0" normalizeH="0" baseline="0" noProof="0">
                <a:ln w="3175">
                  <a:noFill/>
                </a:ln>
                <a:solidFill>
                  <a:schemeClr val="accent2"/>
                </a:solidFill>
                <a:effectLst/>
                <a:uLnTx/>
                <a:uFillTx/>
                <a:latin typeface="Segoe UI Semibold" panose="020B0702040204020203" pitchFamily="34" charset="0"/>
                <a:ea typeface="+mj-ea"/>
                <a:cs typeface="Segoe UI Semibold" panose="020B0702040204020203" pitchFamily="34" charset="0"/>
                <a:sym typeface="Helvetica Light"/>
              </a:rPr>
              <a:t> | </a:t>
            </a:r>
            <a:r>
              <a:rPr kumimoji="0" lang="en-US" sz="1200" b="1" i="0" u="none" strike="noStrike" kern="1200" cap="none" spc="0" normalizeH="0" baseline="0" noProof="0">
                <a:ln>
                  <a:noFill/>
                </a:ln>
                <a:solidFill>
                  <a:schemeClr val="accent2"/>
                </a:solidFill>
                <a:effectLst/>
                <a:uLnTx/>
                <a:uFillTx/>
                <a:latin typeface="Segoe UI Semibold" panose="020B0702040204020203" pitchFamily="34" charset="0"/>
                <a:ea typeface="+mj-ea"/>
                <a:cs typeface="Segoe UI Semibold" panose="020B0702040204020203" pitchFamily="34" charset="0"/>
                <a:sym typeface="Helvetica Light"/>
              </a:rPr>
              <a:t>Gartner</a:t>
            </a:r>
            <a:br>
              <a:rPr kumimoji="0" lang="en-US" sz="1200" b="1" i="0" u="none" strike="noStrike" kern="1200" cap="none" spc="0" normalizeH="0" baseline="0" noProof="0">
                <a:ln>
                  <a:noFill/>
                </a:ln>
                <a:solidFill>
                  <a:srgbClr val="F3F3F5"/>
                </a:solidFill>
                <a:effectLst/>
                <a:uLnTx/>
                <a:uFillTx/>
                <a:latin typeface="Segoe UI"/>
                <a:ea typeface="+mj-ea"/>
                <a:cs typeface="+mj-cs"/>
                <a:sym typeface="Helvetica Light"/>
              </a:rPr>
            </a:br>
            <a:r>
              <a:rPr kumimoji="0" lang="en-US" sz="1200" b="0" i="0" u="none" strike="noStrike" kern="1200" cap="none" spc="0" normalizeH="0" baseline="0" noProof="0">
                <a:ln>
                  <a:noFill/>
                </a:ln>
                <a:solidFill>
                  <a:srgbClr val="000000"/>
                </a:solidFill>
                <a:effectLst/>
                <a:uLnTx/>
                <a:uFillTx/>
                <a:latin typeface="Segoe UI"/>
                <a:ea typeface="+mj-ea"/>
                <a:cs typeface="+mj-cs"/>
                <a:sym typeface="Helvetica Light"/>
              </a:rPr>
              <a:t>Low Code Applications Platform, 2022</a:t>
            </a:r>
            <a:endParaRPr kumimoji="0" lang="en-US" sz="400" b="1" i="0" u="none" strike="noStrike" kern="1200" cap="none" spc="0" normalizeH="0" baseline="0" noProof="0">
              <a:ln>
                <a:noFill/>
              </a:ln>
              <a:solidFill>
                <a:srgbClr val="000000"/>
              </a:solidFill>
              <a:effectLst/>
              <a:uLnTx/>
              <a:uFillTx/>
              <a:latin typeface="Segoe UI"/>
              <a:ea typeface="+mj-ea"/>
              <a:cs typeface="+mj-cs"/>
              <a:sym typeface="Helvetica Light"/>
            </a:endParaRPr>
          </a:p>
          <a:p>
            <a:pPr marL="0" marR="0" lvl="0" indent="0" algn="ctr" defTabSz="913993" rtl="0" eaLnBrk="1" fontAlgn="auto" latinLnBrk="0" hangingPunct="1">
              <a:lnSpc>
                <a:spcPct val="100000"/>
              </a:lnSpc>
              <a:spcBef>
                <a:spcPts val="0"/>
              </a:spcBef>
              <a:spcAft>
                <a:spcPts val="1200"/>
              </a:spcAft>
              <a:buClrTx/>
              <a:buSzPct val="90000"/>
              <a:buFontTx/>
              <a:buNone/>
              <a:tabLst/>
              <a:defRPr/>
            </a:pPr>
            <a:r>
              <a:rPr lang="en-US" sz="1200" b="1" kern="0">
                <a:ln w="3175">
                  <a:noFill/>
                </a:ln>
                <a:solidFill>
                  <a:schemeClr val="accent2"/>
                </a:solidFill>
                <a:latin typeface="Segoe UI Semibold" panose="020B0702040204020203" pitchFamily="34" charset="0"/>
                <a:ea typeface="+mj-ea"/>
                <a:cs typeface="Segoe UI Semibold" panose="020B0702040204020203" pitchFamily="34" charset="0"/>
              </a:rPr>
              <a:t>Leader | Forrester Wave</a:t>
            </a:r>
            <a:br>
              <a:rPr kumimoji="0" lang="en-US" sz="1200" b="0" i="0" u="none" strike="noStrike" kern="1200" cap="none" spc="0" normalizeH="0" baseline="0" noProof="0">
                <a:ln>
                  <a:noFill/>
                </a:ln>
                <a:solidFill>
                  <a:schemeClr val="tx2"/>
                </a:solidFill>
                <a:effectLst/>
                <a:uLnTx/>
                <a:uFillTx/>
                <a:latin typeface="Segoe UI"/>
                <a:ea typeface="+mj-ea"/>
                <a:cs typeface="Segoe UI"/>
              </a:rPr>
            </a:br>
            <a:r>
              <a:rPr kumimoji="0" lang="en-US" sz="1200" b="0" i="0" u="none" strike="noStrike" kern="1200" cap="none" spc="0" normalizeH="0" baseline="0" noProof="0">
                <a:ln>
                  <a:noFill/>
                </a:ln>
                <a:solidFill>
                  <a:srgbClr val="000000"/>
                </a:solidFill>
                <a:effectLst/>
                <a:uLnTx/>
                <a:uFillTx/>
                <a:latin typeface="Segoe UI"/>
                <a:ea typeface="+mj-ea"/>
                <a:cs typeface="Segoe UI"/>
              </a:rPr>
              <a:t>Low-Code Development Platforms for Professional Developers, 2021</a:t>
            </a:r>
            <a:endParaRPr kumimoji="0" lang="en-US" sz="1200" b="0" i="0" u="none" strike="noStrike" kern="1200" cap="none" spc="0" normalizeH="0" baseline="0" noProof="0">
              <a:ln>
                <a:noFill/>
              </a:ln>
              <a:solidFill>
                <a:srgbClr val="000000"/>
              </a:solidFill>
              <a:effectLst/>
              <a:uLnTx/>
              <a:uFillTx/>
              <a:latin typeface="Segoe UI Semibold"/>
              <a:ea typeface="+mj-ea"/>
              <a:cs typeface="Segoe UI Semibold"/>
            </a:endParaRPr>
          </a:p>
        </p:txBody>
      </p:sp>
      <p:sp>
        <p:nvSpPr>
          <p:cNvPr id="8" name="Text Placeholder 7">
            <a:extLst>
              <a:ext uri="{FF2B5EF4-FFF2-40B4-BE49-F238E27FC236}">
                <a16:creationId xmlns:a16="http://schemas.microsoft.com/office/drawing/2014/main" id="{961EE399-0D95-51D1-2C09-3806983CA82F}"/>
              </a:ext>
            </a:extLst>
          </p:cNvPr>
          <p:cNvSpPr>
            <a:spLocks noGrp="1"/>
          </p:cNvSpPr>
          <p:nvPr>
            <p:ph type="body" sz="quarter" idx="17"/>
          </p:nvPr>
        </p:nvSpPr>
        <p:spPr>
          <a:xfrm>
            <a:off x="3577695" y="1525411"/>
            <a:ext cx="2286000" cy="246221"/>
          </a:xfrm>
        </p:spPr>
        <p:txBody>
          <a:bodyPr anchor="ctr" anchorCtr="0"/>
          <a:lstStyle/>
          <a:p>
            <a:pPr algn="ctr"/>
            <a:r>
              <a:rPr lang="en-GB">
                <a:solidFill>
                  <a:schemeClr val="tx2"/>
                </a:solidFill>
              </a:rPr>
              <a:t>Automation</a:t>
            </a:r>
          </a:p>
        </p:txBody>
      </p:sp>
      <p:pic>
        <p:nvPicPr>
          <p:cNvPr id="7" name="Picture 6" descr="Dot graph">
            <a:extLst>
              <a:ext uri="{FF2B5EF4-FFF2-40B4-BE49-F238E27FC236}">
                <a16:creationId xmlns:a16="http://schemas.microsoft.com/office/drawing/2014/main" id="{0FC55102-BA39-1C88-18A7-CC7D5AFB9072}"/>
              </a:ext>
            </a:extLst>
          </p:cNvPr>
          <p:cNvPicPr>
            <a:picLocks noChangeAspect="1"/>
          </p:cNvPicPr>
          <p:nvPr/>
        </p:nvPicPr>
        <p:blipFill>
          <a:blip r:embed="rId4"/>
          <a:stretch>
            <a:fillRect/>
          </a:stretch>
        </p:blipFill>
        <p:spPr>
          <a:xfrm>
            <a:off x="3591783" y="1968920"/>
            <a:ext cx="2257824" cy="2301017"/>
          </a:xfrm>
          <a:prstGeom prst="rect">
            <a:avLst/>
          </a:prstGeom>
        </p:spPr>
      </p:pic>
      <p:sp>
        <p:nvSpPr>
          <p:cNvPr id="3" name="Text Placeholder 2">
            <a:extLst>
              <a:ext uri="{FF2B5EF4-FFF2-40B4-BE49-F238E27FC236}">
                <a16:creationId xmlns:a16="http://schemas.microsoft.com/office/drawing/2014/main" id="{6F79631B-3BB3-EB38-98FA-AB4E7D590BF9}"/>
              </a:ext>
            </a:extLst>
          </p:cNvPr>
          <p:cNvSpPr>
            <a:spLocks noGrp="1"/>
          </p:cNvSpPr>
          <p:nvPr>
            <p:ph type="body" sz="quarter" idx="15"/>
          </p:nvPr>
        </p:nvSpPr>
        <p:spPr>
          <a:xfrm>
            <a:off x="3496695" y="4408441"/>
            <a:ext cx="2448000" cy="1600438"/>
          </a:xfrm>
        </p:spPr>
        <p:txBody>
          <a:bodyPr vert="horz" wrap="square" lIns="0" tIns="0" rIns="0" bIns="0" rtlCol="0" anchor="t">
            <a:spAutoFit/>
          </a:bodyPr>
          <a:lstStyle/>
          <a:p>
            <a:pPr marL="0" marR="0" lvl="0" indent="0" algn="ctr" defTabSz="913993" rtl="0" eaLnBrk="1" fontAlgn="auto" latinLnBrk="0" hangingPunct="1">
              <a:lnSpc>
                <a:spcPct val="100000"/>
              </a:lnSpc>
              <a:spcBef>
                <a:spcPts val="0"/>
              </a:spcBef>
              <a:spcAft>
                <a:spcPts val="1200"/>
              </a:spcAft>
              <a:buClrTx/>
              <a:buSzPct val="90000"/>
              <a:buFontTx/>
              <a:buNone/>
              <a:tabLst/>
              <a:defRPr/>
            </a:pPr>
            <a:r>
              <a:rPr kumimoji="0" lang="en-US" sz="1200" b="1" i="0" u="none" strike="noStrike" kern="0" cap="none" spc="0" normalizeH="0" baseline="0" noProof="0">
                <a:ln w="3175">
                  <a:noFill/>
                </a:ln>
                <a:solidFill>
                  <a:schemeClr val="tx2"/>
                </a:solidFill>
                <a:effectLst/>
                <a:uLnTx/>
                <a:uFillTx/>
                <a:latin typeface="Segoe UI Semibold"/>
                <a:ea typeface="+mj-ea"/>
                <a:cs typeface="Segoe UI Semibold"/>
                <a:sym typeface="Helvetica Light"/>
              </a:rPr>
              <a:t>Leader</a:t>
            </a:r>
            <a:r>
              <a:rPr kumimoji="0" lang="en-US" sz="1200" b="0" i="0" u="none" strike="noStrike" kern="0" cap="none" spc="0" normalizeH="0" baseline="0" noProof="0">
                <a:ln w="3175">
                  <a:noFill/>
                </a:ln>
                <a:solidFill>
                  <a:schemeClr val="tx2"/>
                </a:solidFill>
                <a:effectLst/>
                <a:uLnTx/>
                <a:uFillTx/>
                <a:latin typeface="Segoe UI Semibold"/>
                <a:ea typeface="+mj-ea"/>
                <a:cs typeface="Segoe UI Semibold"/>
                <a:sym typeface="Helvetica Light"/>
              </a:rPr>
              <a:t> | </a:t>
            </a:r>
            <a:r>
              <a:rPr kumimoji="0" lang="en-US" sz="1200" b="1" i="0" u="none" strike="noStrike" kern="1200" cap="none" spc="0" normalizeH="0" baseline="0" noProof="0">
                <a:ln>
                  <a:noFill/>
                </a:ln>
                <a:solidFill>
                  <a:schemeClr val="tx2"/>
                </a:solidFill>
                <a:effectLst/>
                <a:uLnTx/>
                <a:uFillTx/>
                <a:latin typeface="Segoe UI Semibold"/>
                <a:ea typeface="+mj-ea"/>
                <a:cs typeface="Segoe UI Semibold"/>
                <a:sym typeface="Helvetica Light"/>
              </a:rPr>
              <a:t>Gartner</a:t>
            </a:r>
            <a:br>
              <a:rPr lang="en-US" sz="1200" b="1" i="0" u="none" strike="noStrike" kern="1200" cap="none" spc="0" normalizeH="0" baseline="0" noProof="0">
                <a:ln>
                  <a:noFill/>
                </a:ln>
                <a:solidFill>
                  <a:schemeClr val="tx2"/>
                </a:solidFill>
                <a:effectLst/>
                <a:uLnTx/>
                <a:uFillTx/>
                <a:latin typeface="Segoe UI"/>
                <a:ea typeface="+mj-ea"/>
                <a:cs typeface="+mj-cs"/>
              </a:rPr>
            </a:br>
            <a:r>
              <a:rPr kumimoji="0" lang="en-US" sz="1200" b="0" i="0" u="none" strike="noStrike" kern="1200" cap="none" spc="0" normalizeH="0" baseline="0" noProof="0">
                <a:ln>
                  <a:noFill/>
                </a:ln>
                <a:solidFill>
                  <a:srgbClr val="000000"/>
                </a:solidFill>
                <a:effectLst/>
                <a:uLnTx/>
                <a:uFillTx/>
                <a:latin typeface="Segoe UI"/>
                <a:ea typeface="+mj-ea"/>
                <a:cs typeface="Segoe UI"/>
                <a:sym typeface="Helvetica Light"/>
              </a:rPr>
              <a:t>Robotic Process Automation Attended &amp; Unattended</a:t>
            </a:r>
            <a:r>
              <a:rPr kumimoji="0" lang="en-US" sz="1200" b="0" i="0" u="none" strike="noStrike" kern="0" cap="none" spc="0" normalizeH="0" baseline="0" noProof="0">
                <a:ln w="3175">
                  <a:noFill/>
                </a:ln>
                <a:solidFill>
                  <a:srgbClr val="000000"/>
                </a:solidFill>
                <a:effectLst/>
                <a:uLnTx/>
                <a:uFillTx/>
                <a:latin typeface="Segoe UI"/>
                <a:ea typeface="+mj-ea"/>
                <a:cs typeface="Segoe UI"/>
                <a:sym typeface="Helvetica Light"/>
              </a:rPr>
              <a:t>, 2022</a:t>
            </a:r>
          </a:p>
          <a:p>
            <a:pPr marL="0" indent="0" algn="ctr" defTabSz="913993">
              <a:spcBef>
                <a:spcPts val="0"/>
              </a:spcBef>
              <a:spcAft>
                <a:spcPts val="1200"/>
              </a:spcAft>
              <a:buNone/>
              <a:defRPr/>
            </a:pPr>
            <a:r>
              <a:rPr kumimoji="0" lang="en-US" sz="1200" b="1" i="0" u="none" strike="noStrike" kern="0" cap="none" spc="0" normalizeH="0" baseline="0" noProof="0">
                <a:ln w="3175">
                  <a:noFill/>
                </a:ln>
                <a:solidFill>
                  <a:schemeClr val="tx2"/>
                </a:solidFill>
                <a:effectLst/>
                <a:uLnTx/>
                <a:uFillTx/>
                <a:latin typeface="Segoe UI Semibold"/>
                <a:ea typeface="+mj-ea"/>
                <a:cs typeface="Segoe UI Semibold"/>
                <a:sym typeface="Helvetica Light"/>
              </a:rPr>
              <a:t>Leader</a:t>
            </a:r>
            <a:r>
              <a:rPr kumimoji="0" lang="en-US" sz="1200" b="0" i="0" u="none" strike="noStrike" kern="0" cap="none" spc="0" normalizeH="0" baseline="0" noProof="0">
                <a:ln w="3175">
                  <a:noFill/>
                </a:ln>
                <a:solidFill>
                  <a:schemeClr val="tx2"/>
                </a:solidFill>
                <a:effectLst/>
                <a:uLnTx/>
                <a:uFillTx/>
                <a:latin typeface="Segoe UI Semibold"/>
                <a:ea typeface="+mj-ea"/>
                <a:cs typeface="Segoe UI Semibold"/>
                <a:sym typeface="Helvetica Light"/>
              </a:rPr>
              <a:t> | </a:t>
            </a:r>
            <a:r>
              <a:rPr lang="en-US" sz="1200" b="1">
                <a:solidFill>
                  <a:schemeClr val="tx2"/>
                </a:solidFill>
                <a:latin typeface="Segoe UI Semibold"/>
                <a:ea typeface="+mj-ea"/>
                <a:cs typeface="Segoe UI Semibold"/>
                <a:sym typeface="Helvetica Light"/>
              </a:rPr>
              <a:t>Forrester Wave</a:t>
            </a:r>
            <a:br>
              <a:rPr lang="en-US" sz="1200" b="1" i="0" u="none" strike="noStrike" kern="1200" cap="none" spc="0" normalizeH="0" baseline="0" noProof="0">
                <a:ln>
                  <a:noFill/>
                </a:ln>
                <a:solidFill>
                  <a:schemeClr val="tx2"/>
                </a:solidFill>
                <a:effectLst/>
                <a:uLnTx/>
                <a:uFillTx/>
                <a:latin typeface="Segoe UI"/>
                <a:ea typeface="+mj-ea"/>
                <a:cs typeface="+mj-cs"/>
              </a:rPr>
            </a:br>
            <a:r>
              <a:rPr kumimoji="0" lang="en-US" sz="1200" b="0" i="0" u="none" strike="noStrike" kern="0" cap="none" spc="0" normalizeH="0" baseline="0" noProof="0">
                <a:ln w="3175">
                  <a:noFill/>
                </a:ln>
                <a:solidFill>
                  <a:srgbClr val="000000"/>
                </a:solidFill>
                <a:effectLst/>
                <a:uLnTx/>
                <a:uFillTx/>
                <a:latin typeface="Segoe UI"/>
                <a:ea typeface="+mj-ea"/>
                <a:cs typeface="+mj-cs"/>
                <a:sym typeface="Helvetica Light"/>
              </a:rPr>
              <a:t>Robotic Process Automation</a:t>
            </a:r>
            <a:r>
              <a:rPr kumimoji="0" lang="en-US" sz="1200" b="0" i="0" u="none" strike="noStrike" kern="0" cap="none" spc="0" normalizeH="0" baseline="0" noProof="0">
                <a:ln w="3175">
                  <a:noFill/>
                </a:ln>
                <a:solidFill>
                  <a:srgbClr val="000000"/>
                </a:solidFill>
                <a:effectLst/>
                <a:uLnTx/>
                <a:uFillTx/>
                <a:latin typeface="Segoe UI"/>
                <a:ea typeface="+mj-ea"/>
                <a:cs typeface="Segoe UI"/>
                <a:sym typeface="Helvetica Light"/>
              </a:rPr>
              <a:t>, 2022</a:t>
            </a:r>
            <a:endParaRPr kumimoji="0" lang="en-US" sz="1200" b="1" i="0" u="none" strike="noStrike" kern="0" cap="none" spc="0" normalizeH="0" baseline="0" noProof="0">
              <a:ln w="3175">
                <a:noFill/>
              </a:ln>
              <a:solidFill>
                <a:srgbClr val="000000"/>
              </a:solidFill>
              <a:effectLst/>
              <a:uLnTx/>
              <a:uFillTx/>
              <a:latin typeface="Segoe UI"/>
              <a:ea typeface="+mj-ea"/>
              <a:cs typeface="Segoe UI"/>
              <a:sym typeface="Helvetica Light"/>
            </a:endParaRPr>
          </a:p>
          <a:p>
            <a:pPr marL="0" marR="0" lvl="0" indent="0" algn="ctr" defTabSz="913993" rtl="0" eaLnBrk="1" fontAlgn="auto" latinLnBrk="0" hangingPunct="1">
              <a:lnSpc>
                <a:spcPct val="100000"/>
              </a:lnSpc>
              <a:spcBef>
                <a:spcPts val="0"/>
              </a:spcBef>
              <a:spcAft>
                <a:spcPts val="1200"/>
              </a:spcAft>
              <a:buClrTx/>
              <a:buSzPct val="90000"/>
              <a:buFontTx/>
              <a:buNone/>
              <a:tabLst/>
              <a:defRPr/>
            </a:pPr>
            <a:r>
              <a:rPr kumimoji="0" lang="en-US" sz="1200" b="1" i="0" u="none" strike="noStrike" kern="0" cap="none" spc="0" normalizeH="0" baseline="0" noProof="0">
                <a:ln w="3175">
                  <a:noFill/>
                </a:ln>
                <a:solidFill>
                  <a:schemeClr val="tx2"/>
                </a:solidFill>
                <a:effectLst/>
                <a:uLnTx/>
                <a:uFillTx/>
                <a:latin typeface="Segoe UI Semibold"/>
                <a:ea typeface="+mj-ea"/>
                <a:cs typeface="Segoe UI Semibold"/>
                <a:sym typeface="Helvetica Light"/>
              </a:rPr>
              <a:t>Leader</a:t>
            </a:r>
            <a:r>
              <a:rPr kumimoji="0" lang="en-US" sz="1200" b="0" i="0" u="none" strike="noStrike" kern="0" cap="none" spc="0" normalizeH="0" baseline="0" noProof="0">
                <a:ln w="3175">
                  <a:noFill/>
                </a:ln>
                <a:solidFill>
                  <a:schemeClr val="tx2"/>
                </a:solidFill>
                <a:effectLst/>
                <a:uLnTx/>
                <a:uFillTx/>
                <a:latin typeface="Segoe UI Semibold"/>
                <a:ea typeface="+mj-ea"/>
                <a:cs typeface="Segoe UI Semibold"/>
                <a:sym typeface="Helvetica Light"/>
              </a:rPr>
              <a:t> | </a:t>
            </a:r>
            <a:r>
              <a:rPr kumimoji="0" lang="en-US" sz="1200" b="1" i="0" u="none" strike="noStrike" kern="1200" cap="none" spc="0" normalizeH="0" baseline="0" noProof="0">
                <a:ln>
                  <a:noFill/>
                </a:ln>
                <a:solidFill>
                  <a:schemeClr val="tx2"/>
                </a:solidFill>
                <a:effectLst/>
                <a:uLnTx/>
                <a:uFillTx/>
                <a:latin typeface="Segoe UI Semibold"/>
                <a:ea typeface="+mj-ea"/>
                <a:cs typeface="Segoe UI Semibold"/>
                <a:sym typeface="Helvetica Light"/>
              </a:rPr>
              <a:t>Forrester Wave</a:t>
            </a:r>
            <a:br>
              <a:rPr lang="en-US" sz="1200" b="1" i="0" u="none" strike="noStrike" kern="1200" cap="none" spc="0" normalizeH="0" baseline="0" noProof="0">
                <a:ln>
                  <a:noFill/>
                </a:ln>
                <a:solidFill>
                  <a:schemeClr val="tx2"/>
                </a:solidFill>
                <a:effectLst/>
                <a:uLnTx/>
                <a:uFillTx/>
                <a:latin typeface="Segoe UI"/>
                <a:ea typeface="+mj-ea"/>
                <a:cs typeface="+mj-cs"/>
              </a:rPr>
            </a:br>
            <a:r>
              <a:rPr kumimoji="0" lang="en-US" sz="1200" b="0" i="0" u="none" strike="noStrike" kern="0" cap="none" spc="0" normalizeH="0" baseline="0" noProof="0">
                <a:ln w="3175">
                  <a:noFill/>
                </a:ln>
                <a:solidFill>
                  <a:srgbClr val="000000"/>
                </a:solidFill>
                <a:effectLst/>
                <a:uLnTx/>
                <a:uFillTx/>
                <a:latin typeface="Segoe UI"/>
                <a:ea typeface="+mj-ea"/>
                <a:cs typeface="Segoe UI"/>
                <a:sym typeface="Helvetica Light"/>
              </a:rPr>
              <a:t>Digital Process Automation , 2022</a:t>
            </a:r>
            <a:endParaRPr kumimoji="0" lang="en-US" sz="1200" b="0" i="0" u="none" strike="noStrike" kern="0" cap="none" spc="0" normalizeH="0" baseline="0" noProof="0">
              <a:ln w="3175">
                <a:noFill/>
              </a:ln>
              <a:solidFill>
                <a:srgbClr val="000000"/>
              </a:solidFill>
              <a:effectLst/>
              <a:uLnTx/>
              <a:uFillTx/>
              <a:latin typeface="Segoe UI"/>
              <a:ea typeface="+mj-ea"/>
              <a:cs typeface="Segoe UI"/>
            </a:endParaRPr>
          </a:p>
        </p:txBody>
      </p:sp>
      <p:sp>
        <p:nvSpPr>
          <p:cNvPr id="10" name="Text Placeholder 9">
            <a:extLst>
              <a:ext uri="{FF2B5EF4-FFF2-40B4-BE49-F238E27FC236}">
                <a16:creationId xmlns:a16="http://schemas.microsoft.com/office/drawing/2014/main" id="{2C3A6432-8866-23FE-C48A-2683FF540749}"/>
              </a:ext>
            </a:extLst>
          </p:cNvPr>
          <p:cNvSpPr>
            <a:spLocks noGrp="1"/>
          </p:cNvSpPr>
          <p:nvPr>
            <p:ph type="body" sz="quarter" idx="18"/>
          </p:nvPr>
        </p:nvSpPr>
        <p:spPr>
          <a:xfrm>
            <a:off x="6333955" y="1522038"/>
            <a:ext cx="2286000" cy="246221"/>
          </a:xfrm>
        </p:spPr>
        <p:txBody>
          <a:bodyPr anchor="ctr" anchorCtr="0"/>
          <a:lstStyle/>
          <a:p>
            <a:pPr algn="ctr"/>
            <a:r>
              <a:rPr lang="en-GB">
                <a:solidFill>
                  <a:schemeClr val="accent1"/>
                </a:solidFill>
              </a:rPr>
              <a:t>Conversational AI</a:t>
            </a:r>
          </a:p>
        </p:txBody>
      </p:sp>
      <p:pic>
        <p:nvPicPr>
          <p:cNvPr id="1029" name="Picture 5" descr="A visual representation of the Conversational AI vendors placed across “Participants, “Contenders”, “Major Players” and “Leaders” categories. This includes Microsoft positioned as a leader. ">
            <a:extLst>
              <a:ext uri="{FF2B5EF4-FFF2-40B4-BE49-F238E27FC236}">
                <a16:creationId xmlns:a16="http://schemas.microsoft.com/office/drawing/2014/main" id="{0B4B9146-C1FC-6543-7775-DE4A50E11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8721" y="1811041"/>
            <a:ext cx="2436468" cy="24124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24CCF174-9E9A-F482-0849-35DD7127CD91}"/>
              </a:ext>
            </a:extLst>
          </p:cNvPr>
          <p:cNvSpPr>
            <a:spLocks noGrp="1"/>
          </p:cNvSpPr>
          <p:nvPr>
            <p:ph type="body" sz="quarter" idx="19"/>
          </p:nvPr>
        </p:nvSpPr>
        <p:spPr>
          <a:xfrm>
            <a:off x="6252955" y="4408441"/>
            <a:ext cx="2448000" cy="1631216"/>
          </a:xfrm>
        </p:spPr>
        <p:txBody>
          <a:bodyPr/>
          <a:lstStyle/>
          <a:p>
            <a:pPr marL="0" indent="0" algn="ctr">
              <a:spcBef>
                <a:spcPts val="0"/>
              </a:spcBef>
              <a:spcAft>
                <a:spcPts val="1200"/>
              </a:spcAft>
              <a:buNone/>
            </a:pPr>
            <a:r>
              <a:rPr kumimoji="0" lang="en-US" sz="1200" b="1" i="0" u="none" strike="noStrike" kern="0" cap="none" spc="0" normalizeH="0" baseline="0" noProof="0">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Leader</a:t>
            </a:r>
            <a:r>
              <a:rPr kumimoji="0" lang="en-US" sz="1200" b="0" i="0" u="none" strike="noStrike" kern="0" cap="none" spc="0" normalizeH="0" baseline="0" noProof="0">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 | </a:t>
            </a:r>
            <a:r>
              <a:rPr kumimoji="0" lang="en-US" sz="1200" b="1" i="0" u="none" strike="noStrike" kern="0" cap="none" spc="0" normalizeH="0" baseline="0" noProof="0">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IDC </a:t>
            </a:r>
            <a:r>
              <a:rPr kumimoji="0" lang="en-US" sz="1200" b="1" i="0" u="none" strike="noStrike" kern="0" cap="none" spc="0" normalizeH="0" baseline="0" noProof="0" err="1">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MarketScape</a:t>
            </a:r>
            <a:br>
              <a:rPr kumimoji="0" lang="en-US" sz="1200" b="0" i="0" u="none" strike="noStrike" kern="0" cap="none" spc="0" normalizeH="0" baseline="0" noProof="0">
                <a:ln w="3175">
                  <a:noFill/>
                </a:ln>
                <a:solidFill>
                  <a:schemeClr val="accent1"/>
                </a:solidFill>
                <a:effectLst/>
                <a:uLnTx/>
                <a:uFillTx/>
                <a:latin typeface="Segoe UI"/>
                <a:ea typeface="+mj-ea"/>
                <a:cs typeface="+mj-cs"/>
                <a:sym typeface="Helvetica Light"/>
              </a:rPr>
            </a:br>
            <a:r>
              <a:rPr kumimoji="0" lang="en-US" sz="1200" b="0" i="0" u="none" strike="noStrike" kern="1200" cap="none" spc="0" normalizeH="0" baseline="0" noProof="0">
                <a:ln>
                  <a:noFill/>
                </a:ln>
                <a:solidFill>
                  <a:srgbClr val="000000"/>
                </a:solidFill>
                <a:effectLst/>
                <a:uLnTx/>
                <a:uFillTx/>
                <a:latin typeface="Segoe UI"/>
                <a:ea typeface="+mj-ea"/>
                <a:cs typeface="+mj-cs"/>
                <a:sym typeface="Helvetica Light"/>
              </a:rPr>
              <a:t>Worldwide General-Purpose</a:t>
            </a:r>
            <a:r>
              <a:rPr kumimoji="0" lang="en-US" sz="1200" b="1" i="0" u="none" strike="noStrike" kern="1200" cap="none" spc="0" normalizeH="0" baseline="0" noProof="0">
                <a:ln>
                  <a:noFill/>
                </a:ln>
                <a:solidFill>
                  <a:srgbClr val="000000"/>
                </a:solidFill>
                <a:effectLst/>
                <a:uLnTx/>
                <a:uFillTx/>
                <a:latin typeface="Segoe UI"/>
                <a:ea typeface="+mj-ea"/>
                <a:cs typeface="+mj-cs"/>
                <a:sym typeface="Helvetica Light"/>
              </a:rPr>
              <a:t> </a:t>
            </a:r>
            <a:r>
              <a:rPr kumimoji="0" lang="en-US" sz="1200" b="0" i="0" u="none" strike="noStrike" kern="0" cap="none" spc="0" normalizeH="0" baseline="0" noProof="0">
                <a:ln w="3175">
                  <a:noFill/>
                </a:ln>
                <a:solidFill>
                  <a:srgbClr val="000000"/>
                </a:solidFill>
                <a:effectLst/>
                <a:uLnTx/>
                <a:uFillTx/>
                <a:latin typeface="Segoe UI"/>
                <a:ea typeface="+mj-ea"/>
                <a:cs typeface="Segoe UI"/>
                <a:sym typeface="Helvetica Light"/>
              </a:rPr>
              <a:t>Conversational AI &amp; Bots, 2022</a:t>
            </a:r>
            <a:endParaRPr lang="en-GB" sz="1200"/>
          </a:p>
          <a:p>
            <a:pPr marL="0" indent="0" algn="ctr">
              <a:spcBef>
                <a:spcPts val="0"/>
              </a:spcBef>
              <a:spcAft>
                <a:spcPts val="1200"/>
              </a:spcAft>
              <a:buNone/>
            </a:pPr>
            <a:r>
              <a:rPr kumimoji="0" lang="en-US" sz="1200" b="1" i="0" u="none" strike="noStrike" kern="0" cap="none" spc="0" normalizeH="0" baseline="0" noProof="0">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Leader</a:t>
            </a:r>
            <a:r>
              <a:rPr kumimoji="0" lang="en-US" sz="1200" b="0" i="0" u="none" strike="noStrike" kern="0" cap="none" spc="0" normalizeH="0" baseline="0" noProof="0">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 | </a:t>
            </a:r>
            <a:r>
              <a:rPr kumimoji="0" lang="en-US" sz="1200" b="1" i="0" u="none" strike="noStrike" kern="0" cap="none" spc="0" normalizeH="0" baseline="0" noProof="0">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IDC </a:t>
            </a:r>
            <a:r>
              <a:rPr kumimoji="0" lang="en-US" sz="1200" b="1" i="0" u="none" strike="noStrike" kern="0" cap="none" spc="0" normalizeH="0" baseline="0" noProof="0" err="1">
                <a:ln w="3175">
                  <a:noFill/>
                </a:ln>
                <a:solidFill>
                  <a:schemeClr val="accent1"/>
                </a:solidFill>
                <a:effectLst/>
                <a:uLnTx/>
                <a:uFillTx/>
                <a:latin typeface="Segoe UI Semibold" panose="020B0702040204020203" pitchFamily="34" charset="0"/>
                <a:ea typeface="+mj-ea"/>
                <a:cs typeface="Segoe UI Semibold" panose="020B0702040204020203" pitchFamily="34" charset="0"/>
                <a:sym typeface="Helvetica Light"/>
              </a:rPr>
              <a:t>MarketScape</a:t>
            </a:r>
            <a:br>
              <a:rPr kumimoji="0" lang="en-US" sz="1200" b="0" i="0" u="none" strike="noStrike" kern="0" cap="none" spc="0" normalizeH="0" baseline="0" noProof="0">
                <a:ln w="3175">
                  <a:noFill/>
                </a:ln>
                <a:solidFill>
                  <a:srgbClr val="0078D4"/>
                </a:solidFill>
                <a:effectLst/>
                <a:uLnTx/>
                <a:uFillTx/>
                <a:latin typeface="Segoe UI"/>
                <a:ea typeface="+mj-ea"/>
                <a:cs typeface="+mj-cs"/>
                <a:sym typeface="Helvetica Light"/>
              </a:rPr>
            </a:br>
            <a:r>
              <a:rPr kumimoji="0" lang="en-US" sz="1200" b="0" i="0" u="none" strike="noStrike" kern="1200" cap="none" spc="0" normalizeH="0" baseline="0" noProof="0">
                <a:ln>
                  <a:noFill/>
                </a:ln>
                <a:solidFill>
                  <a:srgbClr val="000000"/>
                </a:solidFill>
                <a:effectLst/>
                <a:uLnTx/>
                <a:uFillTx/>
                <a:latin typeface="Segoe UI"/>
                <a:ea typeface="+mj-ea"/>
                <a:cs typeface="+mj-cs"/>
                <a:sym typeface="Helvetica Light"/>
              </a:rPr>
              <a:t>Conversational AI Software Platforms for Customer Service, 2021</a:t>
            </a:r>
            <a:endParaRPr kumimoji="0" lang="en-US" sz="1200" b="0" i="0" u="none" strike="noStrike" kern="0" cap="none" spc="0" normalizeH="0" baseline="0" noProof="0">
              <a:ln w="3175">
                <a:noFill/>
              </a:ln>
              <a:solidFill>
                <a:srgbClr val="000000"/>
              </a:solidFill>
              <a:effectLst/>
              <a:uLnTx/>
              <a:uFillTx/>
              <a:latin typeface="Segoe UI"/>
              <a:ea typeface="+mj-ea"/>
              <a:cs typeface="Segoe UI"/>
            </a:endParaRPr>
          </a:p>
        </p:txBody>
      </p:sp>
      <p:sp>
        <p:nvSpPr>
          <p:cNvPr id="13" name="Text Placeholder 12">
            <a:extLst>
              <a:ext uri="{FF2B5EF4-FFF2-40B4-BE49-F238E27FC236}">
                <a16:creationId xmlns:a16="http://schemas.microsoft.com/office/drawing/2014/main" id="{21D9E2A7-E492-BC14-6AD2-192D078759F4}"/>
              </a:ext>
            </a:extLst>
          </p:cNvPr>
          <p:cNvSpPr>
            <a:spLocks noGrp="1"/>
          </p:cNvSpPr>
          <p:nvPr>
            <p:ph type="body" sz="quarter" idx="20"/>
          </p:nvPr>
        </p:nvSpPr>
        <p:spPr>
          <a:xfrm>
            <a:off x="9090216" y="1522037"/>
            <a:ext cx="2286000" cy="246221"/>
          </a:xfrm>
        </p:spPr>
        <p:txBody>
          <a:bodyPr anchor="ctr" anchorCtr="0"/>
          <a:lstStyle/>
          <a:p>
            <a:pPr algn="ctr"/>
            <a:r>
              <a:rPr lang="en-US">
                <a:solidFill>
                  <a:schemeClr val="accent3"/>
                </a:solidFill>
              </a:rPr>
              <a:t>BI &amp; Analytics</a:t>
            </a:r>
            <a:endParaRPr lang="en-GB">
              <a:solidFill>
                <a:schemeClr val="accent3"/>
              </a:solidFill>
            </a:endParaRPr>
          </a:p>
        </p:txBody>
      </p:sp>
      <p:pic>
        <p:nvPicPr>
          <p:cNvPr id="9" name="Picture 6" descr="2022 Gartner® Magic Quadrant™ for Analytics and Business Intelligence  Platforms">
            <a:extLst>
              <a:ext uri="{FF2B5EF4-FFF2-40B4-BE49-F238E27FC236}">
                <a16:creationId xmlns:a16="http://schemas.microsoft.com/office/drawing/2014/main" id="{E206822B-CEBD-27A0-26C5-52CDD6DC77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32" t="9179" r="7260" b="2393"/>
          <a:stretch/>
        </p:blipFill>
        <p:spPr bwMode="auto">
          <a:xfrm>
            <a:off x="9111665" y="1994645"/>
            <a:ext cx="2243102" cy="22955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CB2BB20-B969-C3AC-8D7D-EF2CA85203AF}"/>
              </a:ext>
            </a:extLst>
          </p:cNvPr>
          <p:cNvSpPr>
            <a:spLocks noGrp="1"/>
          </p:cNvSpPr>
          <p:nvPr>
            <p:ph type="body" sz="quarter" idx="21"/>
          </p:nvPr>
        </p:nvSpPr>
        <p:spPr>
          <a:xfrm>
            <a:off x="9009216" y="4408441"/>
            <a:ext cx="2448000" cy="1415772"/>
          </a:xfrm>
        </p:spPr>
        <p:txBody>
          <a:bodyPr/>
          <a:lstStyle/>
          <a:p>
            <a:pPr marL="0" marR="0" lvl="0" indent="0" algn="ctr" defTabSz="913993" rtl="0" eaLnBrk="1" fontAlgn="auto" latinLnBrk="0" hangingPunct="1">
              <a:lnSpc>
                <a:spcPct val="100000"/>
              </a:lnSpc>
              <a:spcBef>
                <a:spcPts val="0"/>
              </a:spcBef>
              <a:spcAft>
                <a:spcPts val="1200"/>
              </a:spcAft>
              <a:buClrTx/>
              <a:buSzPct val="90000"/>
              <a:buFontTx/>
              <a:buNone/>
              <a:tabLst/>
              <a:defRPr/>
            </a:pPr>
            <a:r>
              <a:rPr kumimoji="0" lang="en-US" sz="1200" b="1" i="0" u="none" strike="noStrike" kern="0" cap="none" spc="0" normalizeH="0" baseline="0" noProof="0">
                <a:ln w="3175">
                  <a:noFill/>
                </a:ln>
                <a:solidFill>
                  <a:schemeClr val="accent3"/>
                </a:solidFill>
                <a:effectLst/>
                <a:uLnTx/>
                <a:uFillTx/>
                <a:latin typeface="Segoe UI Semibold" panose="020B0702040204020203" pitchFamily="34" charset="0"/>
                <a:ea typeface="+mj-ea"/>
                <a:cs typeface="Segoe UI Semibold" panose="020B0702040204020203" pitchFamily="34" charset="0"/>
                <a:sym typeface="Helvetica Light"/>
              </a:rPr>
              <a:t>Top Vendor </a:t>
            </a:r>
            <a:r>
              <a:rPr kumimoji="0" lang="en-US" sz="1200" b="0" i="0" u="none" strike="noStrike" kern="0" cap="none" spc="0" normalizeH="0" baseline="0" noProof="0">
                <a:ln w="3175">
                  <a:noFill/>
                </a:ln>
                <a:solidFill>
                  <a:schemeClr val="accent3"/>
                </a:solidFill>
                <a:effectLst/>
                <a:uLnTx/>
                <a:uFillTx/>
                <a:latin typeface="Segoe UI Semibold" panose="020B0702040204020203" pitchFamily="34" charset="0"/>
                <a:ea typeface="+mj-ea"/>
                <a:cs typeface="Segoe UI Semibold" panose="020B0702040204020203" pitchFamily="34" charset="0"/>
                <a:sym typeface="Helvetica Light"/>
              </a:rPr>
              <a:t>| </a:t>
            </a:r>
            <a:r>
              <a:rPr kumimoji="0" lang="en-US" sz="1200" b="1" i="0" u="none" strike="noStrike" kern="1200" cap="none" spc="0" normalizeH="0" baseline="0" noProof="0">
                <a:ln>
                  <a:noFill/>
                </a:ln>
                <a:solidFill>
                  <a:schemeClr val="accent3"/>
                </a:solidFill>
                <a:effectLst/>
                <a:uLnTx/>
                <a:uFillTx/>
                <a:latin typeface="Segoe UI Semibold" panose="020B0702040204020203" pitchFamily="34" charset="0"/>
                <a:ea typeface="+mj-ea"/>
                <a:cs typeface="Segoe UI Semibold" panose="020B0702040204020203" pitchFamily="34" charset="0"/>
                <a:sym typeface="Helvetica Light"/>
              </a:rPr>
              <a:t>Gartner</a:t>
            </a:r>
            <a:br>
              <a:rPr kumimoji="0" lang="en-US" sz="1200" b="1" i="0" u="none" strike="noStrike" kern="1200" cap="none" spc="0" normalizeH="0" baseline="0" noProof="0">
                <a:ln>
                  <a:noFill/>
                </a:ln>
                <a:solidFill>
                  <a:schemeClr val="accent3"/>
                </a:solidFill>
                <a:effectLst/>
                <a:uLnTx/>
                <a:uFillTx/>
                <a:latin typeface="Segoe UI"/>
                <a:ea typeface="+mj-ea"/>
                <a:cs typeface="Segoe UI"/>
                <a:sym typeface="Helvetica Light"/>
              </a:rPr>
            </a:br>
            <a:r>
              <a:rPr kumimoji="0" lang="en-US" sz="1200" b="0" i="0" u="none" strike="noStrike" kern="1200" cap="none" spc="0" normalizeH="0" baseline="0" noProof="0">
                <a:ln>
                  <a:noFill/>
                </a:ln>
                <a:solidFill>
                  <a:srgbClr val="000000"/>
                </a:solidFill>
                <a:effectLst/>
                <a:uLnTx/>
                <a:uFillTx/>
                <a:latin typeface="Segoe UI"/>
                <a:ea typeface="+mj-ea"/>
                <a:cs typeface="Segoe UI"/>
                <a:sym typeface="Helvetica Light"/>
              </a:rPr>
              <a:t>Analytics &amp; Business Intelligence Platforms, 2022</a:t>
            </a:r>
            <a:r>
              <a:rPr kumimoji="0" lang="en-US" sz="1200" b="1" i="0" u="none" strike="noStrike" kern="1200" cap="none" spc="0" normalizeH="0" baseline="0" noProof="0">
                <a:ln>
                  <a:noFill/>
                </a:ln>
                <a:solidFill>
                  <a:srgbClr val="000000"/>
                </a:solidFill>
                <a:effectLst/>
                <a:uLnTx/>
                <a:uFillTx/>
                <a:latin typeface="Segoe UI"/>
                <a:ea typeface="+mj-ea"/>
                <a:cs typeface="Segoe UI"/>
                <a:sym typeface="Helvetica Light"/>
              </a:rPr>
              <a:t> </a:t>
            </a:r>
            <a:endParaRPr kumimoji="0" lang="en-US" sz="1200" b="0" i="0" u="none" strike="noStrike" kern="0" cap="none" spc="0" normalizeH="0" baseline="0" noProof="0">
              <a:ln w="3175">
                <a:noFill/>
              </a:ln>
              <a:solidFill>
                <a:srgbClr val="000000"/>
              </a:solidFill>
              <a:effectLst/>
              <a:uLnTx/>
              <a:uFillTx/>
              <a:latin typeface="Segoe UI"/>
              <a:ea typeface="+mj-ea"/>
              <a:cs typeface="Segoe UI" pitchFamily="34" charset="0"/>
            </a:endParaRPr>
          </a:p>
          <a:p>
            <a:pPr marL="0" marR="0" lvl="0" indent="0" algn="ctr" defTabSz="913993" rtl="0" eaLnBrk="1" fontAlgn="auto" latinLnBrk="0" hangingPunct="1">
              <a:lnSpc>
                <a:spcPct val="100000"/>
              </a:lnSpc>
              <a:spcBef>
                <a:spcPts val="0"/>
              </a:spcBef>
              <a:spcAft>
                <a:spcPts val="1200"/>
              </a:spcAft>
              <a:buClrTx/>
              <a:buSzPct val="90000"/>
              <a:buFontTx/>
              <a:buNone/>
              <a:tabLst/>
              <a:defRPr/>
            </a:pPr>
            <a:r>
              <a:rPr kumimoji="0" lang="en-US" sz="1200" b="1" i="0" u="none" strike="noStrike" kern="0" cap="none" spc="0" normalizeH="0" baseline="0" noProof="0">
                <a:ln w="3175">
                  <a:noFill/>
                </a:ln>
                <a:solidFill>
                  <a:schemeClr val="accent3"/>
                </a:solidFill>
                <a:effectLst/>
                <a:uLnTx/>
                <a:uFillTx/>
                <a:latin typeface="Segoe UI Semibold" panose="020B0702040204020203" pitchFamily="34" charset="0"/>
                <a:ea typeface="+mj-ea"/>
                <a:cs typeface="Segoe UI Semibold" panose="020B0702040204020203" pitchFamily="34" charset="0"/>
                <a:sym typeface="Helvetica Light"/>
              </a:rPr>
              <a:t>Leader</a:t>
            </a:r>
            <a:r>
              <a:rPr kumimoji="0" lang="en-US" sz="1200" b="0" i="0" u="none" strike="noStrike" kern="0" cap="none" spc="0" normalizeH="0" baseline="0" noProof="0">
                <a:ln w="3175">
                  <a:noFill/>
                </a:ln>
                <a:solidFill>
                  <a:schemeClr val="accent3"/>
                </a:solidFill>
                <a:effectLst/>
                <a:uLnTx/>
                <a:uFillTx/>
                <a:latin typeface="Segoe UI Semibold" panose="020B0702040204020203" pitchFamily="34" charset="0"/>
                <a:ea typeface="+mj-ea"/>
                <a:cs typeface="Segoe UI Semibold" panose="020B0702040204020203" pitchFamily="34" charset="0"/>
                <a:sym typeface="Helvetica Light"/>
              </a:rPr>
              <a:t> | </a:t>
            </a:r>
            <a:r>
              <a:rPr kumimoji="0" lang="en-US" sz="1200" b="1" i="0" u="none" strike="noStrike" kern="1200" cap="none" spc="0" normalizeH="0" baseline="0" noProof="0">
                <a:ln>
                  <a:noFill/>
                </a:ln>
                <a:solidFill>
                  <a:schemeClr val="accent3"/>
                </a:solidFill>
                <a:effectLst/>
                <a:uLnTx/>
                <a:uFillTx/>
                <a:latin typeface="Segoe UI Semibold" panose="020B0702040204020203" pitchFamily="34" charset="0"/>
                <a:ea typeface="+mj-ea"/>
                <a:cs typeface="Segoe UI Semibold" panose="020B0702040204020203" pitchFamily="34" charset="0"/>
                <a:sym typeface="Helvetica Light"/>
              </a:rPr>
              <a:t>Forrester Wave</a:t>
            </a:r>
            <a:br>
              <a:rPr kumimoji="0" lang="en-US" sz="1200" b="1" i="0" u="none" strike="noStrike" kern="1200" cap="none" spc="0" normalizeH="0" baseline="0" noProof="0">
                <a:ln>
                  <a:noFill/>
                </a:ln>
                <a:solidFill>
                  <a:schemeClr val="accent3"/>
                </a:solidFill>
                <a:effectLst/>
                <a:uLnTx/>
                <a:uFillTx/>
                <a:latin typeface="Segoe UI"/>
                <a:ea typeface="+mj-ea"/>
                <a:cs typeface="+mj-cs"/>
                <a:sym typeface="Helvetica Light"/>
              </a:rPr>
            </a:br>
            <a:r>
              <a:rPr kumimoji="0" lang="en-US" sz="1200" b="0" i="0" u="none" strike="noStrike" kern="0" cap="none" spc="0" normalizeH="0" baseline="0" noProof="0">
                <a:ln w="3175">
                  <a:noFill/>
                </a:ln>
                <a:solidFill>
                  <a:srgbClr val="000000"/>
                </a:solidFill>
                <a:effectLst/>
                <a:uLnTx/>
                <a:uFillTx/>
                <a:latin typeface="Segoe UI"/>
                <a:ea typeface="+mj-ea"/>
                <a:cs typeface="Segoe UI"/>
                <a:sym typeface="Helvetica Light"/>
              </a:rPr>
              <a:t>Augmented BI Platforms, 2021</a:t>
            </a:r>
            <a:endParaRPr kumimoji="0" lang="en-US" sz="1200" b="0" i="0" u="none" strike="noStrike" kern="0" cap="none" spc="0" normalizeH="0" baseline="0" noProof="0">
              <a:ln w="3175">
                <a:noFill/>
              </a:ln>
              <a:solidFill>
                <a:srgbClr val="000000"/>
              </a:solidFill>
              <a:effectLst/>
              <a:uLnTx/>
              <a:uFillTx/>
              <a:latin typeface="Segoe UI"/>
              <a:ea typeface="+mj-ea"/>
              <a:cs typeface="Segoe UI"/>
            </a:endParaRPr>
          </a:p>
          <a:p>
            <a:pPr algn="ctr">
              <a:spcBef>
                <a:spcPts val="0"/>
              </a:spcBef>
              <a:spcAft>
                <a:spcPts val="1200"/>
              </a:spcAft>
            </a:pPr>
            <a:endParaRPr lang="en-GB" sz="1200"/>
          </a:p>
        </p:txBody>
      </p:sp>
      <p:sp>
        <p:nvSpPr>
          <p:cNvPr id="15" name="Oval 14">
            <a:extLst>
              <a:ext uri="{FF2B5EF4-FFF2-40B4-BE49-F238E27FC236}">
                <a16:creationId xmlns:a16="http://schemas.microsoft.com/office/drawing/2014/main" id="{0F7CB5F6-1F84-9B35-7540-E976745D153B}"/>
              </a:ext>
              <a:ext uri="{C183D7F6-B498-43B3-948B-1728B52AA6E4}">
                <adec:decorative xmlns:adec="http://schemas.microsoft.com/office/drawing/2017/decorative" val="1"/>
              </a:ext>
            </a:extLst>
          </p:cNvPr>
          <p:cNvSpPr/>
          <p:nvPr/>
        </p:nvSpPr>
        <p:spPr bwMode="auto">
          <a:xfrm>
            <a:off x="5062515" y="2760130"/>
            <a:ext cx="170121" cy="170121"/>
          </a:xfrm>
          <a:prstGeom prst="ellipse">
            <a:avLst/>
          </a:prstGeom>
          <a:noFill/>
          <a:ln w="28575">
            <a:solidFill>
              <a:srgbClr val="088E6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BE"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EBF8D16A-8E13-5988-788B-4A506AA88170}"/>
              </a:ext>
              <a:ext uri="{C183D7F6-B498-43B3-948B-1728B52AA6E4}">
                <adec:decorative xmlns:adec="http://schemas.microsoft.com/office/drawing/2017/decorative" val="1"/>
              </a:ext>
            </a:extLst>
          </p:cNvPr>
          <p:cNvSpPr/>
          <p:nvPr/>
        </p:nvSpPr>
        <p:spPr bwMode="auto">
          <a:xfrm>
            <a:off x="10800907" y="2346567"/>
            <a:ext cx="170121" cy="170121"/>
          </a:xfrm>
          <a:prstGeom prst="ellipse">
            <a:avLst/>
          </a:prstGeom>
          <a:noFill/>
          <a:ln w="28575">
            <a:solidFill>
              <a:srgbClr val="088E6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BE"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86F5D5BB-7016-1625-D035-59E852FECD99}"/>
              </a:ext>
              <a:ext uri="{C183D7F6-B498-43B3-948B-1728B52AA6E4}">
                <adec:decorative xmlns:adec="http://schemas.microsoft.com/office/drawing/2017/decorative" val="1"/>
              </a:ext>
            </a:extLst>
          </p:cNvPr>
          <p:cNvSpPr/>
          <p:nvPr/>
        </p:nvSpPr>
        <p:spPr bwMode="auto">
          <a:xfrm>
            <a:off x="8104793" y="2324817"/>
            <a:ext cx="170121" cy="170121"/>
          </a:xfrm>
          <a:prstGeom prst="ellipse">
            <a:avLst/>
          </a:prstGeom>
          <a:noFill/>
          <a:ln w="28575">
            <a:solidFill>
              <a:srgbClr val="088E6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BE"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057A8589-2ADF-062F-A21F-B2B4D1B54C60}"/>
              </a:ext>
              <a:ext uri="{C183D7F6-B498-43B3-948B-1728B52AA6E4}">
                <adec:decorative xmlns:adec="http://schemas.microsoft.com/office/drawing/2017/decorative" val="1"/>
              </a:ext>
            </a:extLst>
          </p:cNvPr>
          <p:cNvSpPr/>
          <p:nvPr/>
        </p:nvSpPr>
        <p:spPr bwMode="auto">
          <a:xfrm rot="5400000">
            <a:off x="6040215" y="-4201191"/>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0152DB80-95CB-76E9-861F-BB7DCA798116}"/>
              </a:ext>
              <a:ext uri="{C183D7F6-B498-43B3-948B-1728B52AA6E4}">
                <adec:decorative xmlns:adec="http://schemas.microsoft.com/office/drawing/2017/decorative" val="1"/>
              </a:ext>
            </a:extLst>
          </p:cNvPr>
          <p:cNvSpPr/>
          <p:nvPr/>
        </p:nvSpPr>
        <p:spPr bwMode="auto">
          <a:xfrm>
            <a:off x="2465139" y="2276246"/>
            <a:ext cx="170121" cy="170121"/>
          </a:xfrm>
          <a:prstGeom prst="ellipse">
            <a:avLst/>
          </a:prstGeom>
          <a:noFill/>
          <a:ln w="28575">
            <a:solidFill>
              <a:srgbClr val="088E6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BE"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721133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84A9B-2EB7-3EFE-2F88-D57C86F69018}"/>
              </a:ext>
            </a:extLst>
          </p:cNvPr>
          <p:cNvSpPr>
            <a:spLocks noGrp="1"/>
          </p:cNvSpPr>
          <p:nvPr>
            <p:ph type="title"/>
          </p:nvPr>
        </p:nvSpPr>
        <p:spPr/>
        <p:txBody>
          <a:bodyPr/>
          <a:lstStyle/>
          <a:p>
            <a:r>
              <a:rPr lang="en-US"/>
              <a:t>Bring AI into every conversation </a:t>
            </a:r>
          </a:p>
        </p:txBody>
      </p:sp>
      <p:sp>
        <p:nvSpPr>
          <p:cNvPr id="10" name="Rectangle 9">
            <a:extLst>
              <a:ext uri="{FF2B5EF4-FFF2-40B4-BE49-F238E27FC236}">
                <a16:creationId xmlns:a16="http://schemas.microsoft.com/office/drawing/2014/main" id="{A8551E3E-3903-676D-2FE3-D807BDA0F22D}"/>
              </a:ext>
              <a:ext uri="{C183D7F6-B498-43B3-948B-1728B52AA6E4}">
                <adec:decorative xmlns:adec="http://schemas.microsoft.com/office/drawing/2017/decorative" val="1"/>
              </a:ext>
            </a:extLst>
          </p:cNvPr>
          <p:cNvSpPr/>
          <p:nvPr/>
        </p:nvSpPr>
        <p:spPr bwMode="auto">
          <a:xfrm>
            <a:off x="6338020" y="1436688"/>
            <a:ext cx="5281579" cy="483235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Align the company’s revenue strategy across Marketing, Sales, and Customer Success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Elevate the customer experience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Discover new ways to generate leads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Define the company value proposition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Outline the GTM strategy</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Expanding into new markets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Seller recruitment, coaching, and retention</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Choosing and deploying CRM and associated sales tools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Enhancing ability to forecast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Driving more opportunities into the pipeline</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0127904-781F-9BEC-90B0-18735E4E1ECB}"/>
              </a:ext>
              <a:ext uri="{C183D7F6-B498-43B3-948B-1728B52AA6E4}">
                <adec:decorative xmlns:adec="http://schemas.microsoft.com/office/drawing/2017/decorative" val="1"/>
              </a:ext>
            </a:extLst>
          </p:cNvPr>
          <p:cNvSpPr/>
          <p:nvPr/>
        </p:nvSpPr>
        <p:spPr bwMode="auto">
          <a:xfrm rot="5400000">
            <a:off x="8923103" y="-1150587"/>
            <a:ext cx="110682" cy="5285232"/>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 name="Group 6">
            <a:extLst>
              <a:ext uri="{FF2B5EF4-FFF2-40B4-BE49-F238E27FC236}">
                <a16:creationId xmlns:a16="http://schemas.microsoft.com/office/drawing/2014/main" id="{79E4884C-D595-7A46-C310-1679A9616663}"/>
              </a:ext>
              <a:ext uri="{C183D7F6-B498-43B3-948B-1728B52AA6E4}">
                <adec:decorative xmlns:adec="http://schemas.microsoft.com/office/drawing/2017/decorative" val="1"/>
              </a:ext>
            </a:extLst>
          </p:cNvPr>
          <p:cNvGrpSpPr/>
          <p:nvPr/>
        </p:nvGrpSpPr>
        <p:grpSpPr>
          <a:xfrm>
            <a:off x="582168" y="1436688"/>
            <a:ext cx="5285232" cy="4832350"/>
            <a:chOff x="582168" y="1436688"/>
            <a:chExt cx="11027664" cy="4832350"/>
          </a:xfrm>
        </p:grpSpPr>
        <p:sp>
          <p:nvSpPr>
            <p:cNvPr id="12" name="Rectangle 11">
              <a:extLst>
                <a:ext uri="{FF2B5EF4-FFF2-40B4-BE49-F238E27FC236}">
                  <a16:creationId xmlns:a16="http://schemas.microsoft.com/office/drawing/2014/main" id="{DC8EFC57-36E4-FE73-B16A-774F7C663598}"/>
                </a:ext>
                <a:ext uri="{C183D7F6-B498-43B3-948B-1728B52AA6E4}">
                  <adec:decorative xmlns:adec="http://schemas.microsoft.com/office/drawing/2017/decorative" val="1"/>
                </a:ext>
              </a:extLst>
            </p:cNvPr>
            <p:cNvSpPr/>
            <p:nvPr/>
          </p:nvSpPr>
          <p:spPr bwMode="auto">
            <a:xfrm>
              <a:off x="586741" y="1436688"/>
              <a:ext cx="11020042" cy="4832350"/>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Align the company’s revenue strategy across Marketing, Sales, and Customer Success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Elevate the customer experience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Discover new ways to generate leads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Define the company value proposition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Outline the GTM strategy</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Expanding into new markets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Seller recruitment, coaching, and retention</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Choosing and deploying CRM and associated sales tools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Enhancing ability to forecast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Driving more opportunities into the pipeline</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28FC81B-8115-0CCE-09BA-85DCBFFB0F32}"/>
                </a:ext>
              </a:extLst>
            </p:cNvPr>
            <p:cNvSpPr/>
            <p:nvPr/>
          </p:nvSpPr>
          <p:spPr bwMode="auto">
            <a:xfrm rot="5400000">
              <a:off x="6040659" y="-4021803"/>
              <a:ext cx="110682" cy="11027664"/>
            </a:xfrm>
            <a:prstGeom prst="rect">
              <a:avLst/>
            </a:prstGeom>
            <a:gradFill>
              <a:gsLst>
                <a:gs pos="0">
                  <a:srgbClr val="50E6FF"/>
                </a:gs>
                <a:gs pos="100000">
                  <a:srgbClr val="D59DFF"/>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22" name="Straight Connector 21">
            <a:extLst>
              <a:ext uri="{FF2B5EF4-FFF2-40B4-BE49-F238E27FC236}">
                <a16:creationId xmlns:a16="http://schemas.microsoft.com/office/drawing/2014/main" id="{A07EB31D-660B-3099-6B3E-258756CF407C}"/>
              </a:ext>
              <a:ext uri="{C183D7F6-B498-43B3-948B-1728B52AA6E4}">
                <adec:decorative xmlns:adec="http://schemas.microsoft.com/office/drawing/2017/decorative" val="1"/>
              </a:ext>
            </a:extLst>
          </p:cNvPr>
          <p:cNvCxnSpPr>
            <a:cxnSpLocks/>
          </p:cNvCxnSpPr>
          <p:nvPr/>
        </p:nvCxnSpPr>
        <p:spPr>
          <a:xfrm>
            <a:off x="6663646" y="3324688"/>
            <a:ext cx="4594904"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714095-BE76-3338-75DC-9CC2255190D9}"/>
              </a:ext>
              <a:ext uri="{C183D7F6-B498-43B3-948B-1728B52AA6E4}">
                <adec:decorative xmlns:adec="http://schemas.microsoft.com/office/drawing/2017/decorative" val="1"/>
              </a:ext>
            </a:extLst>
          </p:cNvPr>
          <p:cNvCxnSpPr>
            <a:cxnSpLocks/>
          </p:cNvCxnSpPr>
          <p:nvPr/>
        </p:nvCxnSpPr>
        <p:spPr>
          <a:xfrm>
            <a:off x="6663646" y="4399197"/>
            <a:ext cx="4594904"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people_2">
            <a:extLst>
              <a:ext uri="{FF2B5EF4-FFF2-40B4-BE49-F238E27FC236}">
                <a16:creationId xmlns:a16="http://schemas.microsoft.com/office/drawing/2014/main" id="{B542678B-C161-333C-1B9C-F1DBD322542B}"/>
              </a:ext>
              <a:ext uri="{C183D7F6-B498-43B3-948B-1728B52AA6E4}">
                <adec:decorative xmlns:adec="http://schemas.microsoft.com/office/drawing/2017/decorative" val="1"/>
              </a:ext>
            </a:extLst>
          </p:cNvPr>
          <p:cNvSpPr>
            <a:spLocks noChangeAspect="1" noEditPoints="1"/>
          </p:cNvSpPr>
          <p:nvPr/>
        </p:nvSpPr>
        <p:spPr bwMode="auto">
          <a:xfrm>
            <a:off x="6938096" y="2517624"/>
            <a:ext cx="491404" cy="539618"/>
          </a:xfrm>
          <a:custGeom>
            <a:avLst/>
            <a:gdLst>
              <a:gd name="T0" fmla="*/ 95 w 298"/>
              <a:gd name="T1" fmla="*/ 198 h 328"/>
              <a:gd name="T2" fmla="*/ 149 w 298"/>
              <a:gd name="T3" fmla="*/ 143 h 328"/>
              <a:gd name="T4" fmla="*/ 203 w 298"/>
              <a:gd name="T5" fmla="*/ 198 h 328"/>
              <a:gd name="T6" fmla="*/ 149 w 298"/>
              <a:gd name="T7" fmla="*/ 252 h 328"/>
              <a:gd name="T8" fmla="*/ 95 w 298"/>
              <a:gd name="T9" fmla="*/ 198 h 328"/>
              <a:gd name="T10" fmla="*/ 225 w 298"/>
              <a:gd name="T11" fmla="*/ 328 h 328"/>
              <a:gd name="T12" fmla="*/ 149 w 298"/>
              <a:gd name="T13" fmla="*/ 252 h 328"/>
              <a:gd name="T14" fmla="*/ 73 w 298"/>
              <a:gd name="T15" fmla="*/ 328 h 328"/>
              <a:gd name="T16" fmla="*/ 47 w 298"/>
              <a:gd name="T17" fmla="*/ 146 h 328"/>
              <a:gd name="T18" fmla="*/ 81 w 298"/>
              <a:gd name="T19" fmla="*/ 112 h 328"/>
              <a:gd name="T20" fmla="*/ 47 w 298"/>
              <a:gd name="T21" fmla="*/ 78 h 328"/>
              <a:gd name="T22" fmla="*/ 13 w 298"/>
              <a:gd name="T23" fmla="*/ 112 h 328"/>
              <a:gd name="T24" fmla="*/ 47 w 298"/>
              <a:gd name="T25" fmla="*/ 146 h 328"/>
              <a:gd name="T26" fmla="*/ 95 w 298"/>
              <a:gd name="T27" fmla="*/ 193 h 328"/>
              <a:gd name="T28" fmla="*/ 47 w 298"/>
              <a:gd name="T29" fmla="*/ 146 h 328"/>
              <a:gd name="T30" fmla="*/ 0 w 298"/>
              <a:gd name="T31" fmla="*/ 193 h 328"/>
              <a:gd name="T32" fmla="*/ 251 w 298"/>
              <a:gd name="T33" fmla="*/ 146 h 328"/>
              <a:gd name="T34" fmla="*/ 285 w 298"/>
              <a:gd name="T35" fmla="*/ 112 h 328"/>
              <a:gd name="T36" fmla="*/ 251 w 298"/>
              <a:gd name="T37" fmla="*/ 78 h 328"/>
              <a:gd name="T38" fmla="*/ 217 w 298"/>
              <a:gd name="T39" fmla="*/ 112 h 328"/>
              <a:gd name="T40" fmla="*/ 251 w 298"/>
              <a:gd name="T41" fmla="*/ 146 h 328"/>
              <a:gd name="T42" fmla="*/ 298 w 298"/>
              <a:gd name="T43" fmla="*/ 193 h 328"/>
              <a:gd name="T44" fmla="*/ 251 w 298"/>
              <a:gd name="T45" fmla="*/ 146 h 328"/>
              <a:gd name="T46" fmla="*/ 203 w 298"/>
              <a:gd name="T47" fmla="*/ 193 h 328"/>
              <a:gd name="T48" fmla="*/ 149 w 298"/>
              <a:gd name="T49" fmla="*/ 0 h 328"/>
              <a:gd name="T50" fmla="*/ 149 w 298"/>
              <a:gd name="T51" fmla="*/ 80 h 328"/>
              <a:gd name="T52" fmla="*/ 104 w 298"/>
              <a:gd name="T53" fmla="*/ 35 h 328"/>
              <a:gd name="T54" fmla="*/ 149 w 298"/>
              <a:gd name="T55" fmla="*/ 80 h 328"/>
              <a:gd name="T56" fmla="*/ 194 w 298"/>
              <a:gd name="T57" fmla="*/ 3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8" h="328">
                <a:moveTo>
                  <a:pt x="95" y="198"/>
                </a:moveTo>
                <a:cubicBezTo>
                  <a:pt x="95" y="168"/>
                  <a:pt x="119" y="143"/>
                  <a:pt x="149" y="143"/>
                </a:cubicBezTo>
                <a:cubicBezTo>
                  <a:pt x="179" y="143"/>
                  <a:pt x="203" y="168"/>
                  <a:pt x="203" y="198"/>
                </a:cubicBezTo>
                <a:cubicBezTo>
                  <a:pt x="203" y="228"/>
                  <a:pt x="179" y="252"/>
                  <a:pt x="149" y="252"/>
                </a:cubicBezTo>
                <a:cubicBezTo>
                  <a:pt x="119" y="252"/>
                  <a:pt x="95" y="228"/>
                  <a:pt x="95" y="198"/>
                </a:cubicBezTo>
                <a:close/>
                <a:moveTo>
                  <a:pt x="225" y="328"/>
                </a:moveTo>
                <a:cubicBezTo>
                  <a:pt x="225" y="286"/>
                  <a:pt x="191" y="252"/>
                  <a:pt x="149" y="252"/>
                </a:cubicBezTo>
                <a:cubicBezTo>
                  <a:pt x="107" y="252"/>
                  <a:pt x="73" y="286"/>
                  <a:pt x="73" y="328"/>
                </a:cubicBezTo>
                <a:moveTo>
                  <a:pt x="47" y="146"/>
                </a:moveTo>
                <a:cubicBezTo>
                  <a:pt x="66" y="146"/>
                  <a:pt x="81" y="131"/>
                  <a:pt x="81" y="112"/>
                </a:cubicBezTo>
                <a:cubicBezTo>
                  <a:pt x="81" y="93"/>
                  <a:pt x="66" y="78"/>
                  <a:pt x="47" y="78"/>
                </a:cubicBezTo>
                <a:cubicBezTo>
                  <a:pt x="28" y="78"/>
                  <a:pt x="13" y="93"/>
                  <a:pt x="13" y="112"/>
                </a:cubicBezTo>
                <a:cubicBezTo>
                  <a:pt x="13" y="131"/>
                  <a:pt x="28" y="146"/>
                  <a:pt x="47" y="146"/>
                </a:cubicBezTo>
                <a:close/>
                <a:moveTo>
                  <a:pt x="95" y="193"/>
                </a:moveTo>
                <a:cubicBezTo>
                  <a:pt x="95" y="167"/>
                  <a:pt x="73" y="146"/>
                  <a:pt x="47" y="146"/>
                </a:cubicBezTo>
                <a:cubicBezTo>
                  <a:pt x="21" y="146"/>
                  <a:pt x="0" y="167"/>
                  <a:pt x="0" y="193"/>
                </a:cubicBezTo>
                <a:moveTo>
                  <a:pt x="251" y="146"/>
                </a:moveTo>
                <a:cubicBezTo>
                  <a:pt x="270" y="146"/>
                  <a:pt x="285" y="131"/>
                  <a:pt x="285" y="112"/>
                </a:cubicBezTo>
                <a:cubicBezTo>
                  <a:pt x="285" y="93"/>
                  <a:pt x="270" y="78"/>
                  <a:pt x="251" y="78"/>
                </a:cubicBezTo>
                <a:cubicBezTo>
                  <a:pt x="232" y="78"/>
                  <a:pt x="217" y="93"/>
                  <a:pt x="217" y="112"/>
                </a:cubicBezTo>
                <a:cubicBezTo>
                  <a:pt x="217" y="131"/>
                  <a:pt x="232" y="146"/>
                  <a:pt x="251" y="146"/>
                </a:cubicBezTo>
                <a:close/>
                <a:moveTo>
                  <a:pt x="298" y="193"/>
                </a:moveTo>
                <a:cubicBezTo>
                  <a:pt x="298" y="167"/>
                  <a:pt x="277" y="146"/>
                  <a:pt x="251" y="146"/>
                </a:cubicBezTo>
                <a:cubicBezTo>
                  <a:pt x="225" y="146"/>
                  <a:pt x="203" y="167"/>
                  <a:pt x="203" y="193"/>
                </a:cubicBezTo>
                <a:moveTo>
                  <a:pt x="149" y="0"/>
                </a:moveTo>
                <a:cubicBezTo>
                  <a:pt x="149" y="80"/>
                  <a:pt x="149" y="80"/>
                  <a:pt x="149" y="80"/>
                </a:cubicBezTo>
                <a:moveTo>
                  <a:pt x="104" y="35"/>
                </a:moveTo>
                <a:cubicBezTo>
                  <a:pt x="149" y="80"/>
                  <a:pt x="149" y="80"/>
                  <a:pt x="149" y="80"/>
                </a:cubicBezTo>
                <a:cubicBezTo>
                  <a:pt x="194" y="35"/>
                  <a:pt x="194" y="35"/>
                  <a:pt x="194" y="3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2" name="light">
            <a:extLst>
              <a:ext uri="{FF2B5EF4-FFF2-40B4-BE49-F238E27FC236}">
                <a16:creationId xmlns:a16="http://schemas.microsoft.com/office/drawing/2014/main" id="{F47D847F-F603-323D-1F57-4DC0CDE2EB16}"/>
              </a:ext>
              <a:ext uri="{C183D7F6-B498-43B3-948B-1728B52AA6E4}">
                <adec:decorative xmlns:adec="http://schemas.microsoft.com/office/drawing/2017/decorative" val="1"/>
              </a:ext>
            </a:extLst>
          </p:cNvPr>
          <p:cNvSpPr>
            <a:spLocks noChangeAspect="1" noEditPoints="1"/>
          </p:cNvSpPr>
          <p:nvPr/>
        </p:nvSpPr>
        <p:spPr bwMode="auto">
          <a:xfrm>
            <a:off x="7014296" y="4684797"/>
            <a:ext cx="339004" cy="503306"/>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gradFill>
                <a:gsLst>
                  <a:gs pos="0">
                    <a:srgbClr val="505050"/>
                  </a:gs>
                  <a:gs pos="100000">
                    <a:srgbClr val="505050"/>
                  </a:gs>
                </a:gsLst>
              </a:gradFill>
              <a:latin typeface="Segoe UI"/>
            </a:endParaRPr>
          </a:p>
        </p:txBody>
      </p:sp>
      <p:sp>
        <p:nvSpPr>
          <p:cNvPr id="33" name="3D">
            <a:extLst>
              <a:ext uri="{FF2B5EF4-FFF2-40B4-BE49-F238E27FC236}">
                <a16:creationId xmlns:a16="http://schemas.microsoft.com/office/drawing/2014/main" id="{60423C03-E9C2-5241-E3EA-792CC746DEAE}"/>
              </a:ext>
              <a:ext uri="{C183D7F6-B498-43B3-948B-1728B52AA6E4}">
                <adec:decorative xmlns:adec="http://schemas.microsoft.com/office/drawing/2017/decorative" val="1"/>
              </a:ext>
            </a:extLst>
          </p:cNvPr>
          <p:cNvSpPr>
            <a:spLocks noChangeAspect="1" noEditPoints="1"/>
          </p:cNvSpPr>
          <p:nvPr/>
        </p:nvSpPr>
        <p:spPr bwMode="auto">
          <a:xfrm>
            <a:off x="6924902" y="3582189"/>
            <a:ext cx="514124" cy="549746"/>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5" name="TextBox 4">
            <a:extLst>
              <a:ext uri="{FF2B5EF4-FFF2-40B4-BE49-F238E27FC236}">
                <a16:creationId xmlns:a16="http://schemas.microsoft.com/office/drawing/2014/main" id="{DB8AECA2-E8F3-A88D-D7F3-9CC4911944EB}"/>
              </a:ext>
            </a:extLst>
          </p:cNvPr>
          <p:cNvSpPr txBox="1"/>
          <p:nvPr/>
        </p:nvSpPr>
        <p:spPr>
          <a:xfrm>
            <a:off x="912967" y="1737444"/>
            <a:ext cx="4545094" cy="492443"/>
          </a:xfrm>
          <a:prstGeom prst="rect">
            <a:avLst/>
          </a:prstGeom>
          <a:noFill/>
        </p:spPr>
        <p:txBody>
          <a:bodyPr wrap="square" lIns="0" tIns="0" rIns="0" bIns="0">
            <a:spAutoFit/>
          </a:bodyPr>
          <a:lstStyle/>
          <a:p>
            <a:pPr>
              <a:spcAft>
                <a:spcPts val="600"/>
              </a:spcAft>
              <a:defRPr/>
            </a:pPr>
            <a:r>
              <a:rPr lang="en-US" sz="1600" b="1">
                <a:solidFill>
                  <a:srgbClr val="0078D4"/>
                </a:solidFill>
                <a:latin typeface="Segoe UI Semibold"/>
              </a:rPr>
              <a:t>Driving outcomes for Power Platform customers using Copilot</a:t>
            </a:r>
          </a:p>
        </p:txBody>
      </p:sp>
      <p:sp>
        <p:nvSpPr>
          <p:cNvPr id="16" name="TextBox 15">
            <a:extLst>
              <a:ext uri="{FF2B5EF4-FFF2-40B4-BE49-F238E27FC236}">
                <a16:creationId xmlns:a16="http://schemas.microsoft.com/office/drawing/2014/main" id="{0DF35D17-518E-0A62-442C-F97CFFC8A442}"/>
              </a:ext>
            </a:extLst>
          </p:cNvPr>
          <p:cNvSpPr txBox="1"/>
          <p:nvPr/>
        </p:nvSpPr>
        <p:spPr>
          <a:xfrm>
            <a:off x="915106" y="2410032"/>
            <a:ext cx="4696108" cy="1723549"/>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a:t>
            </a:r>
            <a:r>
              <a:rPr kumimoji="0" lang="en-US" sz="1400" b="0" i="0" u="none" strike="noStrike" kern="1200" cap="none" spc="0" normalizeH="0" baseline="0" noProof="0">
                <a:ln>
                  <a:noFill/>
                </a:ln>
                <a:solidFill>
                  <a:srgbClr val="000000"/>
                </a:solidFill>
                <a:effectLst/>
                <a:uLnTx/>
                <a:uFillTx/>
                <a:latin typeface="Segoe UI"/>
                <a:ea typeface="+mn-ea"/>
                <a:cs typeface="+mn-cs"/>
              </a:rPr>
              <a:t>Copilot in Power Platform is further democratizing development and enabling even more people to create innovative solutions through natural language. Now, if you can imagine your solution, you can simply describe it in everyday language and Copilot can create it for you through an intuitive and intelligent low-code experience. Copilot accelerates development for citizen and professional developers alike.</a:t>
            </a:r>
          </a:p>
        </p:txBody>
      </p:sp>
      <p:sp>
        <p:nvSpPr>
          <p:cNvPr id="17" name="TextBox 16">
            <a:extLst>
              <a:ext uri="{FF2B5EF4-FFF2-40B4-BE49-F238E27FC236}">
                <a16:creationId xmlns:a16="http://schemas.microsoft.com/office/drawing/2014/main" id="{F648BF9B-8B8B-2AB1-61EB-6361E90518F6}"/>
              </a:ext>
            </a:extLst>
          </p:cNvPr>
          <p:cNvSpPr txBox="1"/>
          <p:nvPr/>
        </p:nvSpPr>
        <p:spPr>
          <a:xfrm>
            <a:off x="912967" y="4331740"/>
            <a:ext cx="2449517" cy="1123384"/>
          </a:xfrm>
          <a:prstGeom prst="rect">
            <a:avLst/>
          </a:prstGeom>
          <a:noFill/>
        </p:spPr>
        <p:txBody>
          <a:bodyPr wrap="square" lIns="0" tIns="0" rIns="0" bIns="0" rtlCol="0" anchor="t" anchorCtr="0">
            <a:spAutoFit/>
          </a:bodyPr>
          <a:lstStyle/>
          <a:p>
            <a:pPr>
              <a:spcAft>
                <a:spcPts val="600"/>
              </a:spcAft>
              <a:defRPr/>
            </a:pPr>
            <a:r>
              <a:rPr lang="en-US" sz="1600" b="1">
                <a:latin typeface="Segoe UI Semibold"/>
              </a:rPr>
              <a:t>For developers</a:t>
            </a:r>
          </a:p>
          <a:p>
            <a:pPr marL="226695" marR="0" lvl="0" indent="-226695" fontAlgn="auto">
              <a:lnSpc>
                <a:spcPct val="100000"/>
              </a:lnSpc>
              <a:spcBef>
                <a:spcPts val="0"/>
              </a:spcBef>
              <a:spcAft>
                <a:spcPts val="600"/>
              </a:spcAft>
              <a:buClr>
                <a:schemeClr val="tx1"/>
              </a:buClr>
              <a:buSzTx/>
              <a:buFont typeface="Arial" panose="020B0604020202020204" pitchFamily="34" charset="0"/>
              <a:buChar char="•"/>
              <a:tabLst/>
              <a:defRPr/>
            </a:pPr>
            <a:r>
              <a:rPr lang="en-US" sz="1400">
                <a:solidFill>
                  <a:srgbClr val="000000"/>
                </a:solidFill>
                <a:latin typeface="Segoe UI"/>
              </a:rPr>
              <a:t>​Copilot in Power Platform</a:t>
            </a:r>
            <a:endParaRPr lang="en-US" sz="1400">
              <a:solidFill>
                <a:srgbClr val="000000"/>
              </a:solidFill>
              <a:latin typeface="Segoe UI"/>
              <a:cs typeface="Segoe UI"/>
            </a:endParaRPr>
          </a:p>
          <a:p>
            <a:pPr marL="226695" marR="0" lvl="0" indent="-226695" fontAlgn="auto">
              <a:lnSpc>
                <a:spcPct val="100000"/>
              </a:lnSpc>
              <a:spcBef>
                <a:spcPts val="0"/>
              </a:spcBef>
              <a:spcAft>
                <a:spcPts val="600"/>
              </a:spcAft>
              <a:buClr>
                <a:schemeClr val="tx1"/>
              </a:buClr>
              <a:buSzTx/>
              <a:buFont typeface="Arial" panose="020B0604020202020204" pitchFamily="34" charset="0"/>
              <a:buChar char="•"/>
              <a:tabLst/>
              <a:defRPr/>
            </a:pPr>
            <a:r>
              <a:rPr lang="en-US" sz="1400">
                <a:solidFill>
                  <a:srgbClr val="000000"/>
                </a:solidFill>
                <a:latin typeface="Segoe UI"/>
              </a:rPr>
              <a:t>Generative AI templates</a:t>
            </a:r>
            <a:endParaRPr lang="en-US" sz="1400">
              <a:solidFill>
                <a:srgbClr val="000000"/>
              </a:solidFill>
              <a:latin typeface="Segoe UI"/>
              <a:cs typeface="Segoe UI"/>
            </a:endParaRPr>
          </a:p>
          <a:p>
            <a:pPr marL="226695" marR="0" lvl="0" indent="-226695" fontAlgn="auto">
              <a:lnSpc>
                <a:spcPct val="100000"/>
              </a:lnSpc>
              <a:spcBef>
                <a:spcPts val="0"/>
              </a:spcBef>
              <a:spcAft>
                <a:spcPts val="600"/>
              </a:spcAft>
              <a:buClr>
                <a:schemeClr val="tx1"/>
              </a:buClr>
              <a:buSzTx/>
              <a:buFont typeface="Arial" panose="020B0604020202020204" pitchFamily="34" charset="0"/>
              <a:buChar char="•"/>
              <a:tabLst/>
              <a:defRPr/>
            </a:pPr>
            <a:r>
              <a:rPr lang="en-US" sz="1400">
                <a:solidFill>
                  <a:srgbClr val="000000"/>
                </a:solidFill>
                <a:latin typeface="Segoe UI"/>
              </a:rPr>
              <a:t>AI-assisted data integration</a:t>
            </a:r>
            <a:endParaRPr lang="en-US" sz="1400">
              <a:solidFill>
                <a:srgbClr val="000000"/>
              </a:solidFill>
              <a:latin typeface="Segoe UI"/>
              <a:cs typeface="Segoe UI"/>
            </a:endParaRPr>
          </a:p>
        </p:txBody>
      </p:sp>
      <p:sp>
        <p:nvSpPr>
          <p:cNvPr id="18" name="TextBox 17">
            <a:extLst>
              <a:ext uri="{FF2B5EF4-FFF2-40B4-BE49-F238E27FC236}">
                <a16:creationId xmlns:a16="http://schemas.microsoft.com/office/drawing/2014/main" id="{17F76A6E-905C-EF71-80C3-86C1E4EE758B}"/>
              </a:ext>
            </a:extLst>
          </p:cNvPr>
          <p:cNvSpPr txBox="1"/>
          <p:nvPr/>
        </p:nvSpPr>
        <p:spPr>
          <a:xfrm>
            <a:off x="3600234" y="4331740"/>
            <a:ext cx="2449517" cy="1123384"/>
          </a:xfrm>
          <a:prstGeom prst="rect">
            <a:avLst/>
          </a:prstGeom>
          <a:noFill/>
        </p:spPr>
        <p:txBody>
          <a:bodyPr wrap="square" lIns="0" tIns="0" rIns="0" bIns="0" rtlCol="0" anchor="t" anchorCtr="0">
            <a:spAutoFit/>
          </a:bodyPr>
          <a:lstStyle/>
          <a:p>
            <a:pPr>
              <a:spcAft>
                <a:spcPts val="600"/>
              </a:spcAft>
              <a:defRPr/>
            </a:pPr>
            <a:r>
              <a:rPr lang="en-US" sz="1600" b="1">
                <a:latin typeface="Segoe UI Semibold"/>
              </a:rPr>
              <a:t>For users</a:t>
            </a:r>
          </a:p>
          <a:p>
            <a:pPr marL="226695" marR="0" lvl="0" indent="-226695" fontAlgn="auto">
              <a:lnSpc>
                <a:spcPct val="100000"/>
              </a:lnSpc>
              <a:spcBef>
                <a:spcPts val="0"/>
              </a:spcBef>
              <a:spcAft>
                <a:spcPts val="600"/>
              </a:spcAft>
              <a:buClr>
                <a:schemeClr val="tx1"/>
              </a:buClr>
              <a:buSzTx/>
              <a:buFont typeface="Arial" panose="020B0604020202020204" pitchFamily="34" charset="0"/>
              <a:buChar char="•"/>
              <a:tabLst/>
              <a:defRPr/>
            </a:pPr>
            <a:r>
              <a:rPr lang="en-US" sz="1400">
                <a:solidFill>
                  <a:srgbClr val="000000"/>
                </a:solidFill>
                <a:latin typeface="Segoe UI"/>
              </a:rPr>
              <a:t>​AI-generated analytics</a:t>
            </a:r>
            <a:endParaRPr lang="en-US" sz="1400">
              <a:solidFill>
                <a:srgbClr val="000000"/>
              </a:solidFill>
              <a:latin typeface="Segoe UI"/>
              <a:cs typeface="Segoe UI"/>
            </a:endParaRPr>
          </a:p>
          <a:p>
            <a:pPr marL="226695" marR="0" lvl="0" indent="-226695" fontAlgn="auto">
              <a:lnSpc>
                <a:spcPct val="100000"/>
              </a:lnSpc>
              <a:spcBef>
                <a:spcPts val="0"/>
              </a:spcBef>
              <a:spcAft>
                <a:spcPts val="600"/>
              </a:spcAft>
              <a:buClr>
                <a:schemeClr val="tx1"/>
              </a:buClr>
              <a:buSzTx/>
              <a:buFont typeface="Arial" panose="020B0604020202020204" pitchFamily="34" charset="0"/>
              <a:buChar char="•"/>
              <a:tabLst/>
              <a:defRPr/>
            </a:pPr>
            <a:r>
              <a:rPr lang="en-US" sz="1400">
                <a:solidFill>
                  <a:srgbClr val="000000"/>
                </a:solidFill>
                <a:latin typeface="Segoe UI"/>
              </a:rPr>
              <a:t>Generative answers</a:t>
            </a:r>
            <a:endParaRPr lang="en-US" sz="1400">
              <a:solidFill>
                <a:srgbClr val="000000"/>
              </a:solidFill>
              <a:latin typeface="Segoe UI"/>
              <a:cs typeface="Segoe UI"/>
            </a:endParaRPr>
          </a:p>
          <a:p>
            <a:pPr marL="226695" marR="0" lvl="0" indent="-226695" fontAlgn="auto">
              <a:lnSpc>
                <a:spcPct val="100000"/>
              </a:lnSpc>
              <a:spcBef>
                <a:spcPts val="0"/>
              </a:spcBef>
              <a:spcAft>
                <a:spcPts val="600"/>
              </a:spcAft>
              <a:buClr>
                <a:schemeClr val="tx1"/>
              </a:buClr>
              <a:buSzTx/>
              <a:buFont typeface="Arial" panose="020B0604020202020204" pitchFamily="34" charset="0"/>
              <a:buChar char="•"/>
              <a:tabLst/>
              <a:defRPr/>
            </a:pPr>
            <a:r>
              <a:rPr lang="en-US" sz="1400">
                <a:solidFill>
                  <a:srgbClr val="000000"/>
                </a:solidFill>
                <a:latin typeface="Segoe UI"/>
              </a:rPr>
              <a:t>Generative actions</a:t>
            </a:r>
            <a:endParaRPr lang="en-US" sz="1400">
              <a:solidFill>
                <a:srgbClr val="000000"/>
              </a:solidFill>
              <a:latin typeface="Segoe UI"/>
              <a:cs typeface="Segoe UI"/>
            </a:endParaRPr>
          </a:p>
        </p:txBody>
      </p:sp>
      <p:sp>
        <p:nvSpPr>
          <p:cNvPr id="3" name="TextBox 2">
            <a:extLst>
              <a:ext uri="{FF2B5EF4-FFF2-40B4-BE49-F238E27FC236}">
                <a16:creationId xmlns:a16="http://schemas.microsoft.com/office/drawing/2014/main" id="{B1C30E9C-FE2B-8878-C51E-C3B4673C1D68}"/>
              </a:ext>
            </a:extLst>
          </p:cNvPr>
          <p:cNvSpPr txBox="1"/>
          <p:nvPr/>
        </p:nvSpPr>
        <p:spPr>
          <a:xfrm>
            <a:off x="912967" y="5740556"/>
            <a:ext cx="4937760" cy="215444"/>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rPr>
              <a:t>Learn more and access partner resources: </a:t>
            </a:r>
            <a:r>
              <a:rPr kumimoji="0" lang="en-US" sz="1400" b="0" i="0" u="sng" strike="noStrike" kern="1200" cap="none" spc="0" normalizeH="0" baseline="0" noProof="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hlinkClick r:id="rId2"/>
              </a:rPr>
              <a:t>aka.ms/</a:t>
            </a:r>
            <a:r>
              <a:rPr kumimoji="0" lang="en-US" sz="1400" b="0" i="0" u="sng" strike="noStrike" kern="1200" cap="none" spc="0" normalizeH="0" baseline="0" noProof="0" err="1">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hlinkClick r:id="rId2"/>
              </a:rPr>
              <a:t>BACopilot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5" name="TextBox 14">
            <a:extLst>
              <a:ext uri="{FF2B5EF4-FFF2-40B4-BE49-F238E27FC236}">
                <a16:creationId xmlns:a16="http://schemas.microsoft.com/office/drawing/2014/main" id="{35E07C25-4B58-CE30-2325-811B67CF0E45}"/>
              </a:ext>
            </a:extLst>
          </p:cNvPr>
          <p:cNvSpPr txBox="1"/>
          <p:nvPr/>
        </p:nvSpPr>
        <p:spPr>
          <a:xfrm>
            <a:off x="6663646" y="1737444"/>
            <a:ext cx="4723525" cy="246221"/>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The differentiated AI value from Microsoft </a:t>
            </a:r>
          </a:p>
        </p:txBody>
      </p:sp>
      <p:sp>
        <p:nvSpPr>
          <p:cNvPr id="8" name="TextBox 7">
            <a:extLst>
              <a:ext uri="{FF2B5EF4-FFF2-40B4-BE49-F238E27FC236}">
                <a16:creationId xmlns:a16="http://schemas.microsoft.com/office/drawing/2014/main" id="{C1D4A195-9CD8-D9E3-3117-F2302CAE5C84}"/>
              </a:ext>
            </a:extLst>
          </p:cNvPr>
          <p:cNvSpPr txBox="1"/>
          <p:nvPr/>
        </p:nvSpPr>
        <p:spPr>
          <a:xfrm>
            <a:off x="7755127" y="2571990"/>
            <a:ext cx="3247318" cy="430887"/>
          </a:xfrm>
          <a:prstGeom prst="rect">
            <a:avLst/>
          </a:prstGeom>
          <a:noFill/>
        </p:spPr>
        <p:txBody>
          <a:bodyPr wrap="square" lIns="0" tIns="0" rIns="0" bIns="0">
            <a:spAutoFit/>
          </a:bodyPr>
          <a:lstStyle/>
          <a:p>
            <a:r>
              <a:rPr lang="en-US" sz="1400"/>
              <a:t>Amplify human ingenuity with a copilot for everyone </a:t>
            </a:r>
          </a:p>
        </p:txBody>
      </p:sp>
      <p:sp>
        <p:nvSpPr>
          <p:cNvPr id="14" name="TextBox 13">
            <a:extLst>
              <a:ext uri="{FF2B5EF4-FFF2-40B4-BE49-F238E27FC236}">
                <a16:creationId xmlns:a16="http://schemas.microsoft.com/office/drawing/2014/main" id="{272A8DEA-5A9F-BC19-4916-9D13A27D24ED}"/>
              </a:ext>
            </a:extLst>
          </p:cNvPr>
          <p:cNvSpPr txBox="1"/>
          <p:nvPr/>
        </p:nvSpPr>
        <p:spPr>
          <a:xfrm>
            <a:off x="7755127" y="3646499"/>
            <a:ext cx="3234406" cy="430887"/>
          </a:xfrm>
          <a:prstGeom prst="rect">
            <a:avLst/>
          </a:prstGeom>
          <a:noFill/>
        </p:spPr>
        <p:txBody>
          <a:bodyPr wrap="square" lIns="0" tIns="0" rIns="0" bIns="0">
            <a:spAutoFit/>
          </a:bodyPr>
          <a:lstStyle/>
          <a:p>
            <a:r>
              <a:rPr lang="en-US" sz="1400"/>
              <a:t>Realize exponential value with the leading AI platform</a:t>
            </a:r>
          </a:p>
        </p:txBody>
      </p:sp>
      <p:sp>
        <p:nvSpPr>
          <p:cNvPr id="23" name="TextBox 22">
            <a:extLst>
              <a:ext uri="{FF2B5EF4-FFF2-40B4-BE49-F238E27FC236}">
                <a16:creationId xmlns:a16="http://schemas.microsoft.com/office/drawing/2014/main" id="{9A2E276C-688E-93AD-709C-EB4801291D9F}"/>
              </a:ext>
            </a:extLst>
          </p:cNvPr>
          <p:cNvSpPr txBox="1"/>
          <p:nvPr/>
        </p:nvSpPr>
        <p:spPr>
          <a:xfrm>
            <a:off x="7755126" y="4721007"/>
            <a:ext cx="3247318" cy="430887"/>
          </a:xfrm>
          <a:prstGeom prst="rect">
            <a:avLst/>
          </a:prstGeom>
          <a:noFill/>
        </p:spPr>
        <p:txBody>
          <a:bodyPr wrap="square" lIns="0" tIns="0" rIns="0" bIns="0">
            <a:spAutoFit/>
          </a:bodyPr>
          <a:lstStyle/>
          <a:p>
            <a:r>
              <a:rPr lang="en-US" sz="1400"/>
              <a:t>Innovate confidently with a responsible AI partner </a:t>
            </a:r>
          </a:p>
        </p:txBody>
      </p:sp>
    </p:spTree>
    <p:extLst>
      <p:ext uri="{BB962C8B-B14F-4D97-AF65-F5344CB8AC3E}">
        <p14:creationId xmlns:p14="http://schemas.microsoft.com/office/powerpoint/2010/main" val="25856389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2">
            <a:extLst>
              <a:ext uri="{FF2B5EF4-FFF2-40B4-BE49-F238E27FC236}">
                <a16:creationId xmlns:a16="http://schemas.microsoft.com/office/drawing/2014/main" id="{112D93AD-24B7-4EDC-A414-DDE967A932EF}"/>
              </a:ext>
            </a:extLst>
          </p:cNvPr>
          <p:cNvSpPr>
            <a:spLocks noGrp="1"/>
          </p:cNvSpPr>
          <p:nvPr>
            <p:ph type="title"/>
          </p:nvPr>
        </p:nvSpPr>
        <p:spPr>
          <a:xfrm>
            <a:off x="588263" y="457200"/>
            <a:ext cx="11018520" cy="553998"/>
          </a:xfrm>
        </p:spPr>
        <p:txBody>
          <a:bodyPr/>
          <a:lstStyle/>
          <a:p>
            <a:r>
              <a:rPr lang="en-US">
                <a:cs typeface="Segoe UI"/>
              </a:rPr>
              <a:t>Why Solution Plays and customer scenarios matter</a:t>
            </a:r>
          </a:p>
        </p:txBody>
      </p:sp>
      <p:sp>
        <p:nvSpPr>
          <p:cNvPr id="2" name="Freeform: Shape 1">
            <a:extLst>
              <a:ext uri="{FF2B5EF4-FFF2-40B4-BE49-F238E27FC236}">
                <a16:creationId xmlns:a16="http://schemas.microsoft.com/office/drawing/2014/main" id="{43260D58-194E-F964-B2BF-15775466B28A}"/>
              </a:ext>
              <a:ext uri="{C183D7F6-B498-43B3-948B-1728B52AA6E4}">
                <adec:decorative xmlns:adec="http://schemas.microsoft.com/office/drawing/2017/decorative" val="1"/>
              </a:ext>
            </a:extLst>
          </p:cNvPr>
          <p:cNvSpPr/>
          <p:nvPr/>
        </p:nvSpPr>
        <p:spPr bwMode="auto">
          <a:xfrm>
            <a:off x="1995397" y="1399713"/>
            <a:ext cx="9902916" cy="4867757"/>
          </a:xfrm>
          <a:custGeom>
            <a:avLst/>
            <a:gdLst>
              <a:gd name="connsiteX0" fmla="*/ 817656 w 9902916"/>
              <a:gd name="connsiteY0" fmla="*/ 0 h 5393201"/>
              <a:gd name="connsiteX1" fmla="*/ 9082178 w 9902916"/>
              <a:gd name="connsiteY1" fmla="*/ 0 h 5393201"/>
              <a:gd name="connsiteX2" fmla="*/ 9269117 w 9902916"/>
              <a:gd name="connsiteY2" fmla="*/ 0 h 5393201"/>
              <a:gd name="connsiteX3" fmla="*/ 9902916 w 9902916"/>
              <a:gd name="connsiteY3" fmla="*/ 0 h 5393201"/>
              <a:gd name="connsiteX4" fmla="*/ 9902916 w 9902916"/>
              <a:gd name="connsiteY4" fmla="*/ 5393201 h 5393201"/>
              <a:gd name="connsiteX5" fmla="*/ 9607322 w 9902916"/>
              <a:gd name="connsiteY5" fmla="*/ 5393201 h 5393201"/>
              <a:gd name="connsiteX6" fmla="*/ 9269117 w 9902916"/>
              <a:gd name="connsiteY6" fmla="*/ 5393201 h 5393201"/>
              <a:gd name="connsiteX7" fmla="*/ 9082178 w 9902916"/>
              <a:gd name="connsiteY7" fmla="*/ 5393201 h 5393201"/>
              <a:gd name="connsiteX8" fmla="*/ 817656 w 9902916"/>
              <a:gd name="connsiteY8" fmla="*/ 5393201 h 5393201"/>
              <a:gd name="connsiteX9" fmla="*/ 489325 w 9902916"/>
              <a:gd name="connsiteY9" fmla="*/ 5393201 h 5393201"/>
              <a:gd name="connsiteX10" fmla="*/ 483651 w 9902916"/>
              <a:gd name="connsiteY10" fmla="*/ 5393201 h 5393201"/>
              <a:gd name="connsiteX11" fmla="*/ 0 w 9902916"/>
              <a:gd name="connsiteY11" fmla="*/ 5393201 h 5393201"/>
              <a:gd name="connsiteX12" fmla="*/ 455384 w 9902916"/>
              <a:gd name="connsiteY12" fmla="*/ 5083299 h 5393201"/>
              <a:gd name="connsiteX13" fmla="*/ 471197 w 9902916"/>
              <a:gd name="connsiteY13" fmla="*/ 5030057 h 5393201"/>
              <a:gd name="connsiteX14" fmla="*/ 471197 w 9902916"/>
              <a:gd name="connsiteY14" fmla="*/ 346459 h 5393201"/>
              <a:gd name="connsiteX15" fmla="*/ 817656 w 9902916"/>
              <a:gd name="connsiteY15" fmla="*/ 0 h 539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2916" h="5393201">
                <a:moveTo>
                  <a:pt x="817656" y="0"/>
                </a:moveTo>
                <a:lnTo>
                  <a:pt x="9082178" y="0"/>
                </a:lnTo>
                <a:lnTo>
                  <a:pt x="9269117" y="0"/>
                </a:lnTo>
                <a:lnTo>
                  <a:pt x="9902916" y="0"/>
                </a:lnTo>
                <a:lnTo>
                  <a:pt x="9902916" y="5393201"/>
                </a:lnTo>
                <a:lnTo>
                  <a:pt x="9607322" y="5393201"/>
                </a:lnTo>
                <a:lnTo>
                  <a:pt x="9269117" y="5393201"/>
                </a:lnTo>
                <a:lnTo>
                  <a:pt x="9082178" y="5393201"/>
                </a:lnTo>
                <a:lnTo>
                  <a:pt x="817656" y="5393201"/>
                </a:lnTo>
                <a:lnTo>
                  <a:pt x="489325" y="5393201"/>
                </a:lnTo>
                <a:lnTo>
                  <a:pt x="483651" y="5393201"/>
                </a:lnTo>
                <a:lnTo>
                  <a:pt x="0" y="5393201"/>
                </a:lnTo>
                <a:cubicBezTo>
                  <a:pt x="206908" y="5393201"/>
                  <a:pt x="383822" y="5264782"/>
                  <a:pt x="455384" y="5083299"/>
                </a:cubicBezTo>
                <a:lnTo>
                  <a:pt x="471197" y="5030057"/>
                </a:lnTo>
                <a:lnTo>
                  <a:pt x="471197" y="346459"/>
                </a:lnTo>
                <a:cubicBezTo>
                  <a:pt x="471197" y="155115"/>
                  <a:pt x="626312" y="0"/>
                  <a:pt x="817656" y="0"/>
                </a:cubicBezTo>
                <a:close/>
              </a:path>
            </a:pathLst>
          </a:custGeom>
          <a:solidFill>
            <a:schemeClr val="bg1"/>
          </a:soli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err="1">
              <a:gradFill>
                <a:gsLst>
                  <a:gs pos="0">
                    <a:srgbClr val="FFFFFF"/>
                  </a:gs>
                  <a:gs pos="100000">
                    <a:srgbClr val="FFFFFF"/>
                  </a:gs>
                </a:gsLst>
                <a:lin ang="5400000" scaled="0"/>
              </a:gradFill>
              <a:latin typeface="Segoe UI"/>
              <a:cs typeface="Segoe UI" pitchFamily="34" charset="0"/>
            </a:endParaRPr>
          </a:p>
        </p:txBody>
      </p:sp>
      <p:sp>
        <p:nvSpPr>
          <p:cNvPr id="17" name="Rectangle 16">
            <a:extLst>
              <a:ext uri="{FF2B5EF4-FFF2-40B4-BE49-F238E27FC236}">
                <a16:creationId xmlns:a16="http://schemas.microsoft.com/office/drawing/2014/main" id="{BA26168C-557C-609E-285E-5C8F4A162CBA}"/>
              </a:ext>
            </a:extLst>
          </p:cNvPr>
          <p:cNvSpPr/>
          <p:nvPr/>
        </p:nvSpPr>
        <p:spPr>
          <a:xfrm>
            <a:off x="553961" y="1735618"/>
            <a:ext cx="1828800" cy="668056"/>
          </a:xfrm>
          <a:prstGeom prst="rect">
            <a:avLst/>
          </a:prstGeom>
        </p:spPr>
        <p:txBody>
          <a:bodyPr vert="horz" wrap="square" lIns="0" tIns="0" rIns="0" bIns="0" rtlCol="0" anchor="ctr" anchorCtr="0">
            <a:noAutofit/>
          </a:bodyPr>
          <a:lstStyle/>
          <a:p>
            <a:pPr algn="ctr" defTabSz="797999" fontAlgn="base">
              <a:lnSpc>
                <a:spcPct val="90000"/>
              </a:lnSpc>
              <a:spcBef>
                <a:spcPct val="0"/>
              </a:spcBef>
              <a:spcAft>
                <a:spcPct val="0"/>
              </a:spcAft>
              <a:tabLst>
                <a:tab pos="920876" algn="l"/>
              </a:tabLst>
              <a:defRPr/>
            </a:pPr>
            <a:r>
              <a:rPr lang="en-US" sz="1600" b="1" spc="-20">
                <a:ln w="3175">
                  <a:noFill/>
                </a:ln>
                <a:gradFill>
                  <a:gsLst>
                    <a:gs pos="0">
                      <a:srgbClr val="0078D4"/>
                    </a:gs>
                    <a:gs pos="100000">
                      <a:srgbClr val="8661C5"/>
                    </a:gs>
                  </a:gsLst>
                  <a:lin ang="0" scaled="0"/>
                </a:gradFill>
                <a:latin typeface="Segoe UI Semibold"/>
                <a:cs typeface="Segoe UI" pitchFamily="34" charset="0"/>
              </a:rPr>
              <a:t>FY24 </a:t>
            </a:r>
            <a:br>
              <a:rPr lang="en-US" sz="1600" b="1" spc="-20">
                <a:ln w="3175">
                  <a:noFill/>
                </a:ln>
                <a:gradFill>
                  <a:gsLst>
                    <a:gs pos="0">
                      <a:srgbClr val="0078D4"/>
                    </a:gs>
                    <a:gs pos="100000">
                      <a:srgbClr val="8661C5"/>
                    </a:gs>
                  </a:gsLst>
                  <a:lin ang="0" scaled="0"/>
                </a:gradFill>
                <a:latin typeface="Segoe UI Semibold"/>
                <a:cs typeface="Segoe UI" pitchFamily="34" charset="0"/>
              </a:rPr>
            </a:br>
            <a:r>
              <a:rPr lang="en-US" sz="1600" b="1" spc="-20">
                <a:ln w="3175">
                  <a:noFill/>
                </a:ln>
                <a:gradFill>
                  <a:gsLst>
                    <a:gs pos="0">
                      <a:srgbClr val="0078D4"/>
                    </a:gs>
                    <a:gs pos="100000">
                      <a:srgbClr val="8661C5"/>
                    </a:gs>
                  </a:gsLst>
                  <a:lin ang="0" scaled="0"/>
                </a:gradFill>
                <a:latin typeface="Segoe UI Semibold"/>
                <a:cs typeface="Segoe UI" pitchFamily="34" charset="0"/>
              </a:rPr>
              <a:t>Solution Plays</a:t>
            </a:r>
          </a:p>
        </p:txBody>
      </p:sp>
      <p:sp>
        <p:nvSpPr>
          <p:cNvPr id="24" name="TextBox 23">
            <a:extLst>
              <a:ext uri="{FF2B5EF4-FFF2-40B4-BE49-F238E27FC236}">
                <a16:creationId xmlns:a16="http://schemas.microsoft.com/office/drawing/2014/main" id="{8FFD5777-7C8D-48A8-119B-A8715C465061}"/>
              </a:ext>
            </a:extLst>
          </p:cNvPr>
          <p:cNvSpPr txBox="1"/>
          <p:nvPr/>
        </p:nvSpPr>
        <p:spPr>
          <a:xfrm>
            <a:off x="2758993" y="1858176"/>
            <a:ext cx="1463040" cy="36933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20">
                <a:ln w="3175">
                  <a:noFill/>
                </a:ln>
                <a:gradFill>
                  <a:gsLst>
                    <a:gs pos="0">
                      <a:srgbClr val="0078D4"/>
                    </a:gs>
                    <a:gs pos="100000">
                      <a:srgbClr val="8661C5"/>
                    </a:gs>
                  </a:gsLst>
                  <a:lin ang="0" scaled="0"/>
                </a:gradFill>
                <a:latin typeface="Segoe UI Semibold"/>
                <a:cs typeface="Segoe UI" pitchFamily="34" charset="0"/>
              </a:rPr>
              <a:t>Accelerate Innovation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20">
                <a:ln w="3175">
                  <a:noFill/>
                </a:ln>
                <a:gradFill>
                  <a:gsLst>
                    <a:gs pos="0">
                      <a:srgbClr val="0078D4"/>
                    </a:gs>
                    <a:gs pos="100000">
                      <a:srgbClr val="8661C5"/>
                    </a:gs>
                  </a:gsLst>
                  <a:lin ang="0" scaled="0"/>
                </a:gradFill>
                <a:latin typeface="Segoe UI Semibold"/>
                <a:cs typeface="Segoe UI" pitchFamily="34" charset="0"/>
              </a:rPr>
              <a:t>with Low Code</a:t>
            </a:r>
          </a:p>
        </p:txBody>
      </p:sp>
      <p:sp>
        <p:nvSpPr>
          <p:cNvPr id="21" name="TextBox 20" descr="Modernize the service experience">
            <a:extLst>
              <a:ext uri="{FF2B5EF4-FFF2-40B4-BE49-F238E27FC236}">
                <a16:creationId xmlns:a16="http://schemas.microsoft.com/office/drawing/2014/main" id="{E0858B97-050D-6CC9-B37E-D4BD6AB3166F}"/>
              </a:ext>
            </a:extLst>
          </p:cNvPr>
          <p:cNvSpPr txBox="1"/>
          <p:nvPr/>
        </p:nvSpPr>
        <p:spPr>
          <a:xfrm>
            <a:off x="4605831" y="1950509"/>
            <a:ext cx="1463040"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mn-ea"/>
                <a:cs typeface="+mn-cs"/>
              </a:rPr>
              <a:t>Modernize Service</a:t>
            </a:r>
          </a:p>
        </p:txBody>
      </p:sp>
      <p:sp>
        <p:nvSpPr>
          <p:cNvPr id="18" name="TextBox 17">
            <a:extLst>
              <a:ext uri="{FF2B5EF4-FFF2-40B4-BE49-F238E27FC236}">
                <a16:creationId xmlns:a16="http://schemas.microsoft.com/office/drawing/2014/main" id="{2ACF7D18-FAAD-63E0-0D39-3FCCB2D071D0}"/>
              </a:ext>
            </a:extLst>
          </p:cNvPr>
          <p:cNvSpPr txBox="1"/>
          <p:nvPr/>
        </p:nvSpPr>
        <p:spPr>
          <a:xfrm>
            <a:off x="6452669" y="1858176"/>
            <a:ext cx="1463040" cy="36933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mn-ea"/>
                <a:cs typeface="+mn-cs"/>
              </a:rPr>
              <a:t>Accelerate Revenue Generation</a:t>
            </a:r>
          </a:p>
        </p:txBody>
      </p:sp>
      <p:sp>
        <p:nvSpPr>
          <p:cNvPr id="25" name="TextBox 24">
            <a:extLst>
              <a:ext uri="{FF2B5EF4-FFF2-40B4-BE49-F238E27FC236}">
                <a16:creationId xmlns:a16="http://schemas.microsoft.com/office/drawing/2014/main" id="{F87F4291-7A19-3351-F7A1-FC93A721E547}"/>
              </a:ext>
            </a:extLst>
          </p:cNvPr>
          <p:cNvSpPr txBox="1"/>
          <p:nvPr/>
        </p:nvSpPr>
        <p:spPr>
          <a:xfrm>
            <a:off x="8299507" y="1858176"/>
            <a:ext cx="1463040" cy="36933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mn-ea"/>
                <a:cs typeface="+mn-cs"/>
              </a:rPr>
              <a:t>Scale Business </a:t>
            </a:r>
            <a:br>
              <a:rPr kumimoji="0" lang="en-US" sz="1200" b="0" i="0" u="none" strike="noStrike" kern="0" cap="none" spc="0" normalizeH="0" baseline="0" noProof="0">
                <a:ln>
                  <a:noFill/>
                </a:ln>
                <a:solidFill>
                  <a:srgbClr val="000000"/>
                </a:solidFill>
                <a:effectLst/>
                <a:uLnTx/>
                <a:uFillTx/>
                <a:ea typeface="+mn-ea"/>
                <a:cs typeface="+mn-cs"/>
              </a:rPr>
            </a:br>
            <a:r>
              <a:rPr kumimoji="0" lang="en-US" sz="1200" b="0" i="0" u="none" strike="noStrike" kern="0" cap="none" spc="0" normalizeH="0" baseline="0" noProof="0">
                <a:ln>
                  <a:noFill/>
                </a:ln>
                <a:solidFill>
                  <a:srgbClr val="000000"/>
                </a:solidFill>
                <a:effectLst/>
                <a:uLnTx/>
                <a:uFillTx/>
                <a:ea typeface="+mn-ea"/>
                <a:cs typeface="+mn-cs"/>
              </a:rPr>
              <a:t>Operations</a:t>
            </a:r>
          </a:p>
        </p:txBody>
      </p:sp>
      <p:sp>
        <p:nvSpPr>
          <p:cNvPr id="23" name="TextBox 22">
            <a:extLst>
              <a:ext uri="{FF2B5EF4-FFF2-40B4-BE49-F238E27FC236}">
                <a16:creationId xmlns:a16="http://schemas.microsoft.com/office/drawing/2014/main" id="{729BD840-FB94-3CB0-5145-6426C1B81CC0}"/>
              </a:ext>
            </a:extLst>
          </p:cNvPr>
          <p:cNvSpPr txBox="1"/>
          <p:nvPr/>
        </p:nvSpPr>
        <p:spPr>
          <a:xfrm>
            <a:off x="10146347" y="1858176"/>
            <a:ext cx="1463040" cy="36933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mn-ea"/>
                <a:cs typeface="+mn-cs"/>
              </a:rPr>
              <a:t>Optimize Finance </a:t>
            </a:r>
            <a:br>
              <a:rPr kumimoji="0" lang="en-US" sz="1200" b="0" i="0" u="none" strike="noStrike" kern="0" cap="none" spc="0" normalizeH="0" baseline="0" noProof="0">
                <a:ln>
                  <a:noFill/>
                </a:ln>
                <a:solidFill>
                  <a:srgbClr val="000000"/>
                </a:solidFill>
                <a:effectLst/>
                <a:uLnTx/>
                <a:uFillTx/>
                <a:ea typeface="+mn-ea"/>
                <a:cs typeface="+mn-cs"/>
              </a:rPr>
            </a:br>
            <a:r>
              <a:rPr kumimoji="0" lang="en-US" sz="1200" b="0" i="0" u="none" strike="noStrike" kern="0" cap="none" spc="0" normalizeH="0" baseline="0" noProof="0">
                <a:ln>
                  <a:noFill/>
                </a:ln>
                <a:solidFill>
                  <a:srgbClr val="000000"/>
                </a:solidFill>
                <a:effectLst/>
                <a:uLnTx/>
                <a:uFillTx/>
                <a:ea typeface="+mn-ea"/>
                <a:cs typeface="+mn-cs"/>
              </a:rPr>
              <a:t>and Supply Chain</a:t>
            </a:r>
          </a:p>
        </p:txBody>
      </p:sp>
      <p:sp>
        <p:nvSpPr>
          <p:cNvPr id="11" name="Rectangle 10">
            <a:extLst>
              <a:ext uri="{FF2B5EF4-FFF2-40B4-BE49-F238E27FC236}">
                <a16:creationId xmlns:a16="http://schemas.microsoft.com/office/drawing/2014/main" id="{A7CF44CC-702B-B266-672E-15E399D143A0}"/>
              </a:ext>
            </a:extLst>
          </p:cNvPr>
          <p:cNvSpPr/>
          <p:nvPr/>
        </p:nvSpPr>
        <p:spPr>
          <a:xfrm>
            <a:off x="553961" y="3003391"/>
            <a:ext cx="1828800" cy="443198"/>
          </a:xfrm>
          <a:prstGeom prst="rect">
            <a:avLst/>
          </a:prstGeom>
        </p:spPr>
        <p:txBody>
          <a:bodyPr vert="horz" wrap="square" lIns="0" tIns="0" rIns="0" bIns="0" rtlCol="0" anchor="ctr" anchorCtr="0">
            <a:spAutoFit/>
          </a:body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US" sz="1600" b="1" i="0" u="none" strike="noStrike" kern="1200" cap="none" spc="-20" normalizeH="0" noProof="0">
                <a:ln w="3175">
                  <a:noFill/>
                </a:ln>
                <a:gradFill>
                  <a:gsLst>
                    <a:gs pos="0">
                      <a:srgbClr val="0078D4"/>
                    </a:gs>
                    <a:gs pos="100000">
                      <a:srgbClr val="8661C5"/>
                    </a:gs>
                  </a:gsLst>
                  <a:lin ang="0" scaled="0"/>
                </a:gradFill>
                <a:effectLst/>
                <a:uLnTx/>
                <a:uFillTx/>
                <a:latin typeface="Segoe UI Semibold"/>
                <a:ea typeface="+mn-ea"/>
                <a:cs typeface="Segoe UI" pitchFamily="34" charset="0"/>
              </a:rPr>
              <a:t>Solution </a:t>
            </a:r>
            <a:br>
              <a:rPr kumimoji="0" lang="en-US" sz="1600" b="1" i="0" u="none" strike="noStrike" kern="1200" cap="none" spc="-20" normalizeH="0" noProof="0">
                <a:ln w="3175">
                  <a:noFill/>
                </a:ln>
                <a:gradFill>
                  <a:gsLst>
                    <a:gs pos="0">
                      <a:srgbClr val="0078D4"/>
                    </a:gs>
                    <a:gs pos="100000">
                      <a:srgbClr val="8661C5"/>
                    </a:gs>
                  </a:gsLst>
                  <a:lin ang="0" scaled="0"/>
                </a:gradFill>
                <a:effectLst/>
                <a:uLnTx/>
                <a:uFillTx/>
                <a:latin typeface="Segoe UI Semibold"/>
                <a:ea typeface="+mn-ea"/>
                <a:cs typeface="Segoe UI" pitchFamily="34" charset="0"/>
              </a:rPr>
            </a:br>
            <a:r>
              <a:rPr kumimoji="0" lang="en-US" sz="1600" b="1" i="0" u="none" strike="noStrike" kern="1200" cap="none" spc="-20" normalizeH="0" noProof="0">
                <a:ln w="3175">
                  <a:noFill/>
                </a:ln>
                <a:gradFill>
                  <a:gsLst>
                    <a:gs pos="0">
                      <a:srgbClr val="0078D4"/>
                    </a:gs>
                    <a:gs pos="100000">
                      <a:srgbClr val="8661C5"/>
                    </a:gs>
                  </a:gsLst>
                  <a:lin ang="0" scaled="0"/>
                </a:gradFill>
                <a:effectLst/>
                <a:uLnTx/>
                <a:uFillTx/>
                <a:latin typeface="Segoe UI Semibold"/>
                <a:ea typeface="+mn-ea"/>
                <a:cs typeface="Segoe UI" pitchFamily="34" charset="0"/>
              </a:rPr>
              <a:t>Play</a:t>
            </a:r>
          </a:p>
        </p:txBody>
      </p:sp>
      <p:sp>
        <p:nvSpPr>
          <p:cNvPr id="3" name="Rectangle 2">
            <a:extLst>
              <a:ext uri="{FF2B5EF4-FFF2-40B4-BE49-F238E27FC236}">
                <a16:creationId xmlns:a16="http://schemas.microsoft.com/office/drawing/2014/main" id="{5DE1BED8-4017-77F4-B3D1-A8CC87266A2C}"/>
              </a:ext>
            </a:extLst>
          </p:cNvPr>
          <p:cNvSpPr/>
          <p:nvPr/>
        </p:nvSpPr>
        <p:spPr>
          <a:xfrm>
            <a:off x="2758993" y="2724853"/>
            <a:ext cx="8850394" cy="1000274"/>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defTabSz="932742">
              <a:spcBef>
                <a:spcPts val="600"/>
              </a:spcBef>
              <a:defRPr/>
            </a:pPr>
            <a:r>
              <a:rPr kumimoji="0" lang="en-US" sz="1200" b="0" i="0" u="none" strike="noStrike" kern="1200" cap="none" normalizeH="0" noProof="0">
                <a:ln>
                  <a:noFill/>
                </a:ln>
                <a:solidFill>
                  <a:srgbClr val="000000"/>
                </a:solidFill>
                <a:effectLst/>
                <a:uLnTx/>
                <a:uFillTx/>
                <a:latin typeface="Segoe UI"/>
                <a:ea typeface="+mn-ea"/>
                <a:cs typeface="+mn-cs"/>
              </a:rPr>
              <a:t>Every year, Microsoft develops </a:t>
            </a:r>
            <a:r>
              <a:rPr kumimoji="0" lang="en-US" sz="1200" b="1" i="0" u="none" strike="noStrike" kern="1200" cap="none" normalizeH="0" noProof="0">
                <a:ln w="3175">
                  <a:noFill/>
                </a:ln>
                <a:gradFill>
                  <a:gsLst>
                    <a:gs pos="0">
                      <a:srgbClr val="0078D4"/>
                    </a:gs>
                    <a:gs pos="100000">
                      <a:srgbClr val="8661C5"/>
                    </a:gs>
                  </a:gsLst>
                  <a:lin ang="0" scaled="0"/>
                </a:gradFill>
                <a:effectLst/>
                <a:uLnTx/>
                <a:uFillTx/>
                <a:latin typeface="Segoe UI"/>
                <a:ea typeface="+mn-ea"/>
                <a:cs typeface="Segoe UI"/>
              </a:rPr>
              <a:t>Solution Plays </a:t>
            </a:r>
            <a:r>
              <a:rPr kumimoji="0" lang="en-US" sz="1200" b="0" i="0" u="none" strike="noStrike" kern="1200" cap="none" normalizeH="0" noProof="0">
                <a:ln>
                  <a:noFill/>
                </a:ln>
                <a:solidFill>
                  <a:srgbClr val="000000"/>
                </a:solidFill>
                <a:effectLst/>
                <a:uLnTx/>
                <a:uFillTx/>
                <a:latin typeface="Segoe UI"/>
                <a:ea typeface="+mn-ea"/>
                <a:cs typeface="+mn-cs"/>
              </a:rPr>
              <a:t>that describe how market trends and current business needs have influenced our customers’ perceptions of the different business categories. These solution plays reflect the most relevant customer challenges and concerns to help sellers and partners connect with key business personas about what is top of mind for them.</a:t>
            </a:r>
            <a:r>
              <a:rPr lang="en-US" sz="1200">
                <a:solidFill>
                  <a:srgbClr val="000000"/>
                </a:solidFill>
                <a:latin typeface="Segoe UI"/>
              </a:rPr>
              <a:t> </a:t>
            </a:r>
            <a:endParaRPr kumimoji="0" lang="en-US" sz="1200" b="0" i="0" u="none" strike="noStrike" kern="1200" cap="none" normalizeH="0" noProof="0">
              <a:ln>
                <a:noFill/>
              </a:ln>
              <a:solidFill>
                <a:srgbClr val="000000"/>
              </a:solidFill>
              <a:effectLst/>
              <a:uLnTx/>
              <a:uFillTx/>
              <a:latin typeface="Segoe UI"/>
              <a:ea typeface="+mn-ea"/>
              <a:cs typeface="+mn-cs"/>
            </a:endParaRPr>
          </a:p>
          <a:p>
            <a:pPr defTabSz="932742">
              <a:spcBef>
                <a:spcPts val="600"/>
              </a:spcBef>
              <a:defRPr/>
            </a:pPr>
            <a:r>
              <a:rPr kumimoji="0" lang="en-US" sz="1200" b="0" i="0" u="none" strike="noStrike" kern="1200" cap="none" normalizeH="0" noProof="0">
                <a:ln>
                  <a:noFill/>
                </a:ln>
                <a:solidFill>
                  <a:srgbClr val="000000"/>
                </a:solidFill>
                <a:effectLst/>
                <a:uLnTx/>
                <a:uFillTx/>
                <a:latin typeface="Segoe UI"/>
                <a:ea typeface="+mn-ea"/>
                <a:cs typeface="+mn-cs"/>
              </a:rPr>
              <a:t>Solution Plays are how the</a:t>
            </a:r>
            <a:r>
              <a:rPr lang="en-US" sz="1200">
                <a:solidFill>
                  <a:srgbClr val="000000"/>
                </a:solidFill>
                <a:latin typeface="Segoe UI"/>
              </a:rPr>
              <a:t> Microsoft Field go-to-market, and we provide the same guidance and resources to our partners to</a:t>
            </a:r>
            <a:r>
              <a:rPr kumimoji="0" lang="en-US" sz="1200" b="0" i="0" u="none" strike="noStrike" kern="1200" cap="none" normalizeH="0" noProof="0">
                <a:ln>
                  <a:noFill/>
                </a:ln>
                <a:solidFill>
                  <a:srgbClr val="000000"/>
                </a:solidFill>
                <a:effectLst/>
                <a:uLnTx/>
                <a:uFillTx/>
                <a:latin typeface="Segoe UI"/>
                <a:ea typeface="+mn-ea"/>
                <a:cs typeface="+mn-cs"/>
              </a:rPr>
              <a:t> ensure strong co-sell motions and alignment in customers in achieving their desired business outcomes.</a:t>
            </a:r>
            <a:r>
              <a:rPr lang="en-US" sz="1200">
                <a:solidFill>
                  <a:srgbClr val="000000"/>
                </a:solidFill>
                <a:latin typeface="Segoe UI"/>
              </a:rPr>
              <a:t> </a:t>
            </a:r>
            <a:endParaRPr lang="en-US" sz="1200" b="0" i="0" u="none" strike="noStrike" kern="1200" cap="none" normalizeH="0" noProof="0">
              <a:ln>
                <a:noFill/>
              </a:ln>
              <a:solidFill>
                <a:srgbClr val="000000"/>
              </a:solidFill>
              <a:effectLst/>
              <a:uLnTx/>
              <a:uFillTx/>
              <a:latin typeface="Segoe UI"/>
              <a:cs typeface="Segoe UI"/>
            </a:endParaRPr>
          </a:p>
        </p:txBody>
      </p:sp>
      <p:sp>
        <p:nvSpPr>
          <p:cNvPr id="12" name="Rectangle 11">
            <a:extLst>
              <a:ext uri="{FF2B5EF4-FFF2-40B4-BE49-F238E27FC236}">
                <a16:creationId xmlns:a16="http://schemas.microsoft.com/office/drawing/2014/main" id="{CE4228CB-6687-BF88-3F38-CF2F0E3EBB71}"/>
              </a:ext>
            </a:extLst>
          </p:cNvPr>
          <p:cNvSpPr/>
          <p:nvPr/>
        </p:nvSpPr>
        <p:spPr>
          <a:xfrm>
            <a:off x="553961" y="4220593"/>
            <a:ext cx="1828800" cy="443198"/>
          </a:xfrm>
          <a:prstGeom prst="rect">
            <a:avLst/>
          </a:prstGeom>
        </p:spPr>
        <p:txBody>
          <a:bodyPr vert="horz" wrap="square" lIns="0" tIns="0" rIns="0" bIns="0" rtlCol="0" anchor="ctr" anchorCtr="0">
            <a:spAutoFit/>
          </a:body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US" sz="1600" b="1" i="0" u="none" strike="noStrike" kern="1200" cap="none" spc="-20" normalizeH="0" noProof="0">
                <a:ln w="3175">
                  <a:noFill/>
                </a:ln>
                <a:gradFill>
                  <a:gsLst>
                    <a:gs pos="0">
                      <a:srgbClr val="0078D4"/>
                    </a:gs>
                    <a:gs pos="100000">
                      <a:srgbClr val="8661C5"/>
                    </a:gs>
                  </a:gsLst>
                  <a:lin ang="0" scaled="0"/>
                </a:gradFill>
                <a:effectLst/>
                <a:uLnTx/>
                <a:uFillTx/>
                <a:latin typeface="Segoe UI Semibold"/>
                <a:ea typeface="+mn-ea"/>
                <a:cs typeface="Segoe UI"/>
              </a:rPr>
              <a:t>Customer </a:t>
            </a:r>
            <a:br>
              <a:rPr lang="en-US" sz="1600" b="1" i="0" u="none" strike="noStrike" kern="1200" cap="none" spc="-20" normalizeH="0" noProof="0">
                <a:ln w="3175">
                  <a:noFill/>
                </a:ln>
                <a:effectLst/>
                <a:uLnTx/>
                <a:uFillTx/>
                <a:latin typeface="Segoe UI Semibold"/>
                <a:cs typeface="Segoe UI" pitchFamily="34" charset="0"/>
              </a:rPr>
            </a:br>
            <a:r>
              <a:rPr lang="en-US" sz="1600" b="1" spc="-20">
                <a:ln w="3175">
                  <a:noFill/>
                </a:ln>
                <a:gradFill>
                  <a:gsLst>
                    <a:gs pos="0">
                      <a:srgbClr val="0078D4"/>
                    </a:gs>
                    <a:gs pos="100000">
                      <a:srgbClr val="8661C5"/>
                    </a:gs>
                  </a:gsLst>
                  <a:lin ang="0" scaled="0"/>
                </a:gradFill>
                <a:latin typeface="Segoe UI Semibold"/>
                <a:cs typeface="Segoe UI"/>
              </a:rPr>
              <a:t>scenario</a:t>
            </a:r>
            <a:endParaRPr kumimoji="0" lang="en-US" sz="1600" b="1" i="0" u="none" strike="noStrike" kern="1200" cap="none" spc="-20" normalizeH="0" noProof="0">
              <a:ln w="3175">
                <a:noFill/>
              </a:ln>
              <a:gradFill>
                <a:gsLst>
                  <a:gs pos="0">
                    <a:srgbClr val="0078D4"/>
                  </a:gs>
                  <a:gs pos="100000">
                    <a:srgbClr val="8661C5"/>
                  </a:gs>
                </a:gsLst>
                <a:lin ang="0" scaled="0"/>
              </a:gradFill>
              <a:effectLst/>
              <a:uLnTx/>
              <a:uFillTx/>
              <a:latin typeface="Segoe UI Semibold"/>
              <a:ea typeface="+mn-ea"/>
              <a:cs typeface="Segoe UI" pitchFamily="34" charset="0"/>
            </a:endParaRPr>
          </a:p>
        </p:txBody>
      </p:sp>
      <p:sp>
        <p:nvSpPr>
          <p:cNvPr id="4" name="Rectangle 3">
            <a:extLst>
              <a:ext uri="{FF2B5EF4-FFF2-40B4-BE49-F238E27FC236}">
                <a16:creationId xmlns:a16="http://schemas.microsoft.com/office/drawing/2014/main" id="{719573BF-4FE7-BAB5-45AC-183E483381D3}"/>
              </a:ext>
            </a:extLst>
          </p:cNvPr>
          <p:cNvSpPr/>
          <p:nvPr/>
        </p:nvSpPr>
        <p:spPr>
          <a:xfrm>
            <a:off x="2758993" y="4034388"/>
            <a:ext cx="8850395" cy="815608"/>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a:spcBef>
                <a:spcPts val="600"/>
              </a:spcBef>
              <a:defRPr/>
            </a:pPr>
            <a:r>
              <a:rPr lang="en-US" sz="1200">
                <a:solidFill>
                  <a:srgbClr val="000000"/>
                </a:solidFill>
                <a:latin typeface="Segoe UI "/>
              </a:rPr>
              <a:t>Every Solution Play has a set of </a:t>
            </a:r>
            <a:r>
              <a:rPr lang="en-US" sz="1200" b="1">
                <a:ln w="3175">
                  <a:noFill/>
                </a:ln>
                <a:solidFill>
                  <a:srgbClr val="0078D4"/>
                </a:solidFill>
                <a:latin typeface="Segoe UI"/>
                <a:cs typeface="Segoe UI"/>
              </a:rPr>
              <a:t>customer</a:t>
            </a:r>
            <a:r>
              <a:rPr lang="en-US" sz="1200" b="1">
                <a:ln w="3175">
                  <a:noFill/>
                </a:ln>
                <a:gradFill>
                  <a:gsLst>
                    <a:gs pos="0">
                      <a:srgbClr val="0078D4"/>
                    </a:gs>
                    <a:gs pos="100000">
                      <a:srgbClr val="8661C5"/>
                    </a:gs>
                  </a:gsLst>
                  <a:lin ang="0" scaled="0"/>
                </a:gradFill>
                <a:latin typeface="Segoe UI"/>
                <a:cs typeface="Segoe UI"/>
              </a:rPr>
              <a:t> scenarios</a:t>
            </a:r>
            <a:r>
              <a:rPr kumimoji="0" lang="en-US" sz="1200" b="1" i="0" u="none" strike="noStrike" kern="1200" cap="none" normalizeH="0" noProof="0">
                <a:ln w="3175">
                  <a:noFill/>
                </a:ln>
                <a:gradFill>
                  <a:gsLst>
                    <a:gs pos="0">
                      <a:srgbClr val="0078D4"/>
                    </a:gs>
                    <a:gs pos="100000">
                      <a:srgbClr val="8661C5"/>
                    </a:gs>
                  </a:gsLst>
                  <a:lin ang="0" scaled="0"/>
                </a:gradFill>
                <a:effectLst/>
                <a:uLnTx/>
                <a:uFillTx/>
                <a:latin typeface="Segoe UI"/>
                <a:cs typeface="Segoe UI"/>
              </a:rPr>
              <a:t> </a:t>
            </a:r>
            <a:r>
              <a:rPr kumimoji="0" lang="en-US" sz="1200" b="0" i="0" u="none" strike="noStrike" kern="1200" cap="none" normalizeH="0" noProof="0">
                <a:ln>
                  <a:noFill/>
                </a:ln>
                <a:solidFill>
                  <a:srgbClr val="000000"/>
                </a:solidFill>
                <a:effectLst/>
                <a:uLnTx/>
                <a:uFillTx/>
                <a:latin typeface="Segoe UI "/>
                <a:ea typeface="+mn-ea"/>
                <a:cs typeface="+mn-cs"/>
              </a:rPr>
              <a:t>which are a double-click into customers’ specific pain points and provide a solution with the right set of technical capabilities.</a:t>
            </a:r>
            <a:r>
              <a:rPr lang="en-US" sz="1200">
                <a:solidFill>
                  <a:srgbClr val="000000"/>
                </a:solidFill>
                <a:latin typeface="Segoe UI "/>
              </a:rPr>
              <a:t> </a:t>
            </a:r>
            <a:endParaRPr kumimoji="0" lang="en-US" sz="1200" b="0" i="0" u="none" strike="noStrike" kern="1200" cap="none" normalizeH="0" noProof="0">
              <a:ln>
                <a:noFill/>
              </a:ln>
              <a:solidFill>
                <a:srgbClr val="000000"/>
              </a:solidFill>
              <a:effectLst/>
              <a:uLnTx/>
              <a:uFillTx/>
              <a:latin typeface="Segoe UI "/>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normalizeH="0" noProof="0">
                <a:ln>
                  <a:noFill/>
                </a:ln>
                <a:solidFill>
                  <a:srgbClr val="000000"/>
                </a:solidFill>
                <a:effectLst/>
                <a:uLnTx/>
                <a:uFillTx/>
                <a:latin typeface="Segoe UI "/>
                <a:ea typeface="+mn-ea"/>
                <a:cs typeface="+mn-cs"/>
              </a:rPr>
              <a:t>Customer </a:t>
            </a:r>
            <a:r>
              <a:rPr lang="en-US" sz="1200">
                <a:solidFill>
                  <a:srgbClr val="000000"/>
                </a:solidFill>
                <a:latin typeface="Segoe UI "/>
              </a:rPr>
              <a:t>scenarios</a:t>
            </a:r>
            <a:r>
              <a:rPr kumimoji="0" lang="en-US" sz="1200" b="0" i="0" u="none" strike="noStrike" kern="1200" cap="none" normalizeH="0" noProof="0">
                <a:ln>
                  <a:noFill/>
                </a:ln>
                <a:solidFill>
                  <a:srgbClr val="000000"/>
                </a:solidFill>
                <a:effectLst/>
                <a:uLnTx/>
                <a:uFillTx/>
                <a:latin typeface="Segoe UI "/>
                <a:ea typeface="+mn-ea"/>
                <a:cs typeface="+mn-cs"/>
              </a:rPr>
              <a:t> allow sellers to meet the customer where they are and have a deeper, guided conversation with the key buying personas to solve a specific business problem within a broader line of business (</a:t>
            </a:r>
            <a:r>
              <a:rPr kumimoji="0" lang="en-US" sz="1200" b="0" i="0" u="none" strike="noStrike" kern="1200" cap="none" normalizeH="0" noProof="0" err="1">
                <a:ln>
                  <a:noFill/>
                </a:ln>
                <a:solidFill>
                  <a:srgbClr val="000000"/>
                </a:solidFill>
                <a:effectLst/>
                <a:uLnTx/>
                <a:uFillTx/>
                <a:latin typeface="Segoe UI "/>
                <a:ea typeface="+mn-ea"/>
                <a:cs typeface="+mn-cs"/>
              </a:rPr>
              <a:t>LoB</a:t>
            </a:r>
            <a:r>
              <a:rPr kumimoji="0" lang="en-US" sz="1200" b="0" i="0" u="none" strike="noStrike" kern="1200" cap="none" normalizeH="0" noProof="0">
                <a:ln>
                  <a:noFill/>
                </a:ln>
                <a:solidFill>
                  <a:srgbClr val="000000"/>
                </a:solidFill>
                <a:effectLst/>
                <a:uLnTx/>
                <a:uFillTx/>
                <a:latin typeface="Segoe UI "/>
                <a:ea typeface="+mn-ea"/>
                <a:cs typeface="+mn-cs"/>
              </a:rPr>
              <a:t>).</a:t>
            </a:r>
            <a:endParaRPr lang="en-US" sz="1200" b="0" i="0" u="none" strike="noStrike" kern="1200" cap="none" normalizeH="0" noProof="0">
              <a:ln>
                <a:noFill/>
              </a:ln>
              <a:solidFill>
                <a:srgbClr val="000000"/>
              </a:solidFill>
              <a:effectLst/>
              <a:uLnTx/>
              <a:uFillTx/>
              <a:latin typeface="Segoe UI "/>
            </a:endParaRPr>
          </a:p>
        </p:txBody>
      </p:sp>
      <p:sp>
        <p:nvSpPr>
          <p:cNvPr id="13" name="Rectangle 12">
            <a:extLst>
              <a:ext uri="{FF2B5EF4-FFF2-40B4-BE49-F238E27FC236}">
                <a16:creationId xmlns:a16="http://schemas.microsoft.com/office/drawing/2014/main" id="{3247FFEB-19BF-CCED-8A38-CB8C6B676258}"/>
              </a:ext>
            </a:extLst>
          </p:cNvPr>
          <p:cNvSpPr/>
          <p:nvPr/>
        </p:nvSpPr>
        <p:spPr>
          <a:xfrm>
            <a:off x="553961" y="5548595"/>
            <a:ext cx="1828800" cy="221599"/>
          </a:xfrm>
          <a:prstGeom prst="rect">
            <a:avLst/>
          </a:prstGeom>
        </p:spPr>
        <p:txBody>
          <a:bodyPr vert="horz" wrap="square" lIns="0" tIns="0" rIns="0" bIns="0" rtlCol="0" anchor="ctr" anchorCtr="0">
            <a:spAutoFit/>
          </a:body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US" sz="1600" b="1" i="0" u="none" strike="noStrike" kern="1200" cap="none" spc="-20" normalizeH="0" noProof="0">
                <a:ln w="3175">
                  <a:noFill/>
                </a:ln>
                <a:gradFill>
                  <a:gsLst>
                    <a:gs pos="0">
                      <a:srgbClr val="0078D4"/>
                    </a:gs>
                    <a:gs pos="100000">
                      <a:srgbClr val="8661C5"/>
                    </a:gs>
                  </a:gsLst>
                  <a:lin ang="0" scaled="0"/>
                </a:gradFill>
                <a:effectLst/>
                <a:uLnTx/>
                <a:uFillTx/>
                <a:latin typeface="Segoe UI Semibold"/>
                <a:ea typeface="+mn-ea"/>
                <a:cs typeface="Segoe UI" pitchFamily="34" charset="0"/>
              </a:rPr>
              <a:t>Product</a:t>
            </a:r>
          </a:p>
        </p:txBody>
      </p:sp>
      <p:sp>
        <p:nvSpPr>
          <p:cNvPr id="6" name="Rectangle 5">
            <a:extLst>
              <a:ext uri="{FF2B5EF4-FFF2-40B4-BE49-F238E27FC236}">
                <a16:creationId xmlns:a16="http://schemas.microsoft.com/office/drawing/2014/main" id="{500FAE8C-6FC8-2F9F-D7AC-551AC7E60A14}"/>
              </a:ext>
            </a:extLst>
          </p:cNvPr>
          <p:cNvSpPr/>
          <p:nvPr/>
        </p:nvSpPr>
        <p:spPr>
          <a:xfrm>
            <a:off x="2758993" y="5378936"/>
            <a:ext cx="8850394" cy="560917"/>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94866" rIns="0" bIns="94866" numCol="1" spcCol="1270" anchor="ctr" anchorCtr="0">
            <a:spAutoFit/>
          </a:bodyPr>
          <a:lstStyle/>
          <a:p>
            <a:pPr marL="0" marR="0" lvl="1" indent="0" algn="l" defTabSz="914400" rtl="0" eaLnBrk="1" fontAlgn="auto" latinLnBrk="0" hangingPunct="1">
              <a:lnSpc>
                <a:spcPct val="100000"/>
              </a:lnSpc>
              <a:spcBef>
                <a:spcPct val="0"/>
              </a:spcBef>
              <a:spcAft>
                <a:spcPts val="300"/>
              </a:spcAft>
              <a:buClrTx/>
              <a:buSzTx/>
              <a:buFontTx/>
              <a:buNone/>
              <a:tabLst/>
              <a:defRPr/>
            </a:pPr>
            <a:r>
              <a:rPr kumimoji="0" lang="en-US" sz="1200" b="1" i="0" u="none" strike="noStrike" kern="1200" cap="none" normalizeH="0" noProof="0">
                <a:ln w="3175">
                  <a:noFill/>
                </a:ln>
                <a:gradFill>
                  <a:gsLst>
                    <a:gs pos="0">
                      <a:srgbClr val="0078D4"/>
                    </a:gs>
                    <a:gs pos="100000">
                      <a:srgbClr val="8661C5"/>
                    </a:gs>
                  </a:gsLst>
                  <a:lin ang="0" scaled="0"/>
                </a:gradFill>
                <a:effectLst/>
                <a:uLnTx/>
                <a:uFillTx/>
                <a:latin typeface="Segoe UI"/>
                <a:cs typeface="Segoe UI"/>
              </a:rPr>
              <a:t>Products</a:t>
            </a:r>
            <a:r>
              <a:rPr kumimoji="0" lang="en-US" sz="1200" b="0" i="0" u="none" strike="noStrike" kern="1200" cap="none" normalizeH="0" noProof="0">
                <a:ln>
                  <a:noFill/>
                </a:ln>
                <a:solidFill>
                  <a:srgbClr val="000000"/>
                </a:solidFill>
                <a:effectLst/>
                <a:uLnTx/>
                <a:uFillTx/>
                <a:latin typeface="Segoe UI "/>
                <a:ea typeface="+mn-ea"/>
                <a:cs typeface="+mn-cs"/>
              </a:rPr>
              <a:t> deliver capabilities to enable a specific business </a:t>
            </a:r>
            <a:r>
              <a:rPr lang="en-US" sz="1200">
                <a:solidFill>
                  <a:srgbClr val="000000"/>
                </a:solidFill>
                <a:latin typeface="Segoe UI "/>
              </a:rPr>
              <a:t>outcome</a:t>
            </a:r>
            <a:r>
              <a:rPr kumimoji="0" lang="en-US" sz="1200" b="0" i="0" u="none" strike="noStrike" kern="1200" cap="none" normalizeH="0" noProof="0">
                <a:ln>
                  <a:noFill/>
                </a:ln>
                <a:solidFill>
                  <a:srgbClr val="000000"/>
                </a:solidFill>
                <a:effectLst/>
                <a:uLnTx/>
                <a:uFillTx/>
                <a:latin typeface="Segoe UI "/>
                <a:ea typeface="+mn-ea"/>
                <a:cs typeface="+mn-cs"/>
              </a:rPr>
              <a:t> of the customer defined within each of the customer scenarios. While we lead with customer scenarios, we also provide product specific pitch decks and demos to provide depth into capabilities.</a:t>
            </a:r>
          </a:p>
        </p:txBody>
      </p:sp>
      <p:sp>
        <p:nvSpPr>
          <p:cNvPr id="16" name="Arrow: Bent 15">
            <a:extLst>
              <a:ext uri="{FF2B5EF4-FFF2-40B4-BE49-F238E27FC236}">
                <a16:creationId xmlns:a16="http://schemas.microsoft.com/office/drawing/2014/main" id="{4C6CBB75-818A-7A43-2333-8936CD0CF5A2}"/>
              </a:ext>
              <a:ext uri="{C183D7F6-B498-43B3-948B-1728B52AA6E4}">
                <adec:decorative xmlns:adec="http://schemas.microsoft.com/office/drawing/2017/decorative" val="1"/>
              </a:ext>
            </a:extLst>
          </p:cNvPr>
          <p:cNvSpPr/>
          <p:nvPr/>
        </p:nvSpPr>
        <p:spPr bwMode="auto">
          <a:xfrm flipH="1" flipV="1">
            <a:off x="-1" y="3368409"/>
            <a:ext cx="2479049" cy="2899061"/>
          </a:xfrm>
          <a:prstGeom prst="bentArrow">
            <a:avLst>
              <a:gd name="adj1" fmla="val 25000"/>
              <a:gd name="adj2" fmla="val 0"/>
              <a:gd name="adj3" fmla="val 25000"/>
              <a:gd name="adj4" fmla="val 19148"/>
            </a:avLst>
          </a:prstGeom>
          <a:no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IN" sz="10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29" name="Arrow: Bent 28">
            <a:extLst>
              <a:ext uri="{FF2B5EF4-FFF2-40B4-BE49-F238E27FC236}">
                <a16:creationId xmlns:a16="http://schemas.microsoft.com/office/drawing/2014/main" id="{7FFCFB10-6292-7C65-0F9F-48FDC58671D0}"/>
              </a:ext>
              <a:ext uri="{C183D7F6-B498-43B3-948B-1728B52AA6E4}">
                <adec:decorative xmlns:adec="http://schemas.microsoft.com/office/drawing/2017/decorative" val="1"/>
              </a:ext>
            </a:extLst>
          </p:cNvPr>
          <p:cNvSpPr/>
          <p:nvPr/>
        </p:nvSpPr>
        <p:spPr bwMode="auto">
          <a:xfrm rot="10800000" flipH="1" flipV="1">
            <a:off x="2480524" y="1399713"/>
            <a:ext cx="9406675" cy="2319935"/>
          </a:xfrm>
          <a:prstGeom prst="bentArrow">
            <a:avLst>
              <a:gd name="adj1" fmla="val 25000"/>
              <a:gd name="adj2" fmla="val 0"/>
              <a:gd name="adj3" fmla="val 25000"/>
              <a:gd name="adj4" fmla="val 13394"/>
            </a:avLst>
          </a:prstGeom>
          <a:no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IN" sz="1000" b="0" i="0" u="none" strike="noStrike" kern="0" cap="none" spc="0" normalizeH="0" baseline="0" noProof="0">
              <a:ln>
                <a:noFill/>
              </a:ln>
              <a:solidFill>
                <a:srgbClr val="000000"/>
              </a:solidFill>
              <a:effectLst/>
              <a:uLnTx/>
              <a:uFillTx/>
              <a:latin typeface="Segoe UI"/>
              <a:ea typeface="+mn-ea"/>
              <a:cs typeface="Segoe UI" pitchFamily="34" charset="0"/>
            </a:endParaRPr>
          </a:p>
        </p:txBody>
      </p:sp>
      <p:cxnSp>
        <p:nvCxnSpPr>
          <p:cNvPr id="30" name="Straight Connector 29">
            <a:extLst>
              <a:ext uri="{FF2B5EF4-FFF2-40B4-BE49-F238E27FC236}">
                <a16:creationId xmlns:a16="http://schemas.microsoft.com/office/drawing/2014/main" id="{399E3F51-2E0C-DDB9-D7FB-1F7CF34CE643}"/>
              </a:ext>
              <a:ext uri="{C183D7F6-B498-43B3-948B-1728B52AA6E4}">
                <adec:decorative xmlns:adec="http://schemas.microsoft.com/office/drawing/2017/decorative" val="1"/>
              </a:ext>
            </a:extLst>
          </p:cNvPr>
          <p:cNvCxnSpPr>
            <a:cxnSpLocks/>
          </p:cNvCxnSpPr>
          <p:nvPr/>
        </p:nvCxnSpPr>
        <p:spPr>
          <a:xfrm>
            <a:off x="584200" y="5050793"/>
            <a:ext cx="10976036" cy="0"/>
          </a:xfrm>
          <a:prstGeom prst="line">
            <a:avLst/>
          </a:prstGeom>
          <a:ln w="1270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43DA917-79C0-A9B8-DA8E-C28E9250716D}"/>
              </a:ext>
              <a:ext uri="{C183D7F6-B498-43B3-948B-1728B52AA6E4}">
                <adec:decorative xmlns:adec="http://schemas.microsoft.com/office/drawing/2017/decorative" val="1"/>
              </a:ext>
            </a:extLst>
          </p:cNvPr>
          <p:cNvCxnSpPr>
            <a:cxnSpLocks/>
          </p:cNvCxnSpPr>
          <p:nvPr/>
        </p:nvCxnSpPr>
        <p:spPr>
          <a:xfrm>
            <a:off x="626684" y="3833591"/>
            <a:ext cx="10976036" cy="0"/>
          </a:xfrm>
          <a:prstGeom prst="line">
            <a:avLst/>
          </a:prstGeom>
          <a:ln w="1270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4240B2-FA43-9ACA-F30D-1406CA194CE1}"/>
              </a:ext>
              <a:ext uri="{C183D7F6-B498-43B3-948B-1728B52AA6E4}">
                <adec:decorative xmlns:adec="http://schemas.microsoft.com/office/drawing/2017/decorative" val="1"/>
              </a:ext>
            </a:extLst>
          </p:cNvPr>
          <p:cNvCxnSpPr>
            <a:cxnSpLocks/>
          </p:cNvCxnSpPr>
          <p:nvPr/>
        </p:nvCxnSpPr>
        <p:spPr>
          <a:xfrm>
            <a:off x="626684" y="2616389"/>
            <a:ext cx="10976036" cy="0"/>
          </a:xfrm>
          <a:prstGeom prst="line">
            <a:avLst/>
          </a:prstGeom>
          <a:ln w="1270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DEC804-AE2A-15D9-4B5F-391755FA9487}"/>
              </a:ext>
              <a:ext uri="{C183D7F6-B498-43B3-948B-1728B52AA6E4}">
                <adec:decorative xmlns:adec="http://schemas.microsoft.com/office/drawing/2017/decorative" val="1"/>
              </a:ext>
            </a:extLst>
          </p:cNvPr>
          <p:cNvCxnSpPr>
            <a:cxnSpLocks/>
          </p:cNvCxnSpPr>
          <p:nvPr/>
        </p:nvCxnSpPr>
        <p:spPr>
          <a:xfrm>
            <a:off x="1781175" y="6267471"/>
            <a:ext cx="10117138" cy="0"/>
          </a:xfrm>
          <a:prstGeom prst="line">
            <a:avLst/>
          </a:prstGeom>
          <a:noFill/>
          <a:ln w="25400" cap="flat" cmpd="sng" algn="ctr">
            <a:gradFill>
              <a:gsLst>
                <a:gs pos="0">
                  <a:srgbClr val="50E6FF"/>
                </a:gs>
                <a:gs pos="100000">
                  <a:srgbClr val="8661C5"/>
                </a:gs>
              </a:gsLst>
              <a:lin ang="2700000" scaled="0"/>
            </a:gradFill>
            <a:prstDash val="solid"/>
            <a:headEnd type="none" w="med" len="med"/>
            <a:tailEnd type="none" w="med" len="med"/>
          </a:ln>
          <a:effectLst/>
        </p:spPr>
      </p:cxnSp>
      <p:cxnSp>
        <p:nvCxnSpPr>
          <p:cNvPr id="39" name="Straight Connector 38">
            <a:extLst>
              <a:ext uri="{FF2B5EF4-FFF2-40B4-BE49-F238E27FC236}">
                <a16:creationId xmlns:a16="http://schemas.microsoft.com/office/drawing/2014/main" id="{B80A7C32-0389-2971-0C28-45DFD0AC6A8F}"/>
              </a:ext>
              <a:ext uri="{C183D7F6-B498-43B3-948B-1728B52AA6E4}">
                <adec:decorative xmlns:adec="http://schemas.microsoft.com/office/drawing/2017/decorative" val="1"/>
              </a:ext>
            </a:extLst>
          </p:cNvPr>
          <p:cNvCxnSpPr>
            <a:cxnSpLocks/>
          </p:cNvCxnSpPr>
          <p:nvPr/>
        </p:nvCxnSpPr>
        <p:spPr>
          <a:xfrm>
            <a:off x="4413932" y="1673942"/>
            <a:ext cx="0" cy="73780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46BC64-2AD5-0FC5-C77F-F1378758ED3B}"/>
              </a:ext>
              <a:ext uri="{C183D7F6-B498-43B3-948B-1728B52AA6E4}">
                <adec:decorative xmlns:adec="http://schemas.microsoft.com/office/drawing/2017/decorative" val="1"/>
              </a:ext>
            </a:extLst>
          </p:cNvPr>
          <p:cNvCxnSpPr>
            <a:cxnSpLocks/>
          </p:cNvCxnSpPr>
          <p:nvPr/>
        </p:nvCxnSpPr>
        <p:spPr>
          <a:xfrm>
            <a:off x="6260770" y="1673942"/>
            <a:ext cx="0" cy="73780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9E7E91A-9982-1262-5D60-8AE54C9FF0AA}"/>
              </a:ext>
              <a:ext uri="{C183D7F6-B498-43B3-948B-1728B52AA6E4}">
                <adec:decorative xmlns:adec="http://schemas.microsoft.com/office/drawing/2017/decorative" val="1"/>
              </a:ext>
            </a:extLst>
          </p:cNvPr>
          <p:cNvCxnSpPr>
            <a:cxnSpLocks/>
          </p:cNvCxnSpPr>
          <p:nvPr/>
        </p:nvCxnSpPr>
        <p:spPr>
          <a:xfrm>
            <a:off x="8107608" y="1673942"/>
            <a:ext cx="0" cy="73780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8AA780C-E511-33B1-F208-94DD651C07C4}"/>
              </a:ext>
              <a:ext uri="{C183D7F6-B498-43B3-948B-1728B52AA6E4}">
                <adec:decorative xmlns:adec="http://schemas.microsoft.com/office/drawing/2017/decorative" val="1"/>
              </a:ext>
            </a:extLst>
          </p:cNvPr>
          <p:cNvCxnSpPr>
            <a:cxnSpLocks/>
          </p:cNvCxnSpPr>
          <p:nvPr/>
        </p:nvCxnSpPr>
        <p:spPr>
          <a:xfrm>
            <a:off x="9954446" y="1673942"/>
            <a:ext cx="0" cy="73780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14740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FAC0773-07EB-DB51-5987-BF8C34320838}"/>
              </a:ext>
            </a:extLst>
          </p:cNvPr>
          <p:cNvSpPr txBox="1">
            <a:spLocks noGrp="1"/>
          </p:cNvSpPr>
          <p:nvPr>
            <p:ph type="title"/>
          </p:nvPr>
        </p:nvSpPr>
        <p:spPr>
          <a:xfrm>
            <a:off x="588963" y="481013"/>
            <a:ext cx="8548598"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a:t>Meet the Low-Code Solution Play</a:t>
            </a:r>
          </a:p>
        </p:txBody>
      </p:sp>
      <p:sp>
        <p:nvSpPr>
          <p:cNvPr id="53" name="Rectangle: Rounded Corners 52">
            <a:extLst>
              <a:ext uri="{FF2B5EF4-FFF2-40B4-BE49-F238E27FC236}">
                <a16:creationId xmlns:a16="http://schemas.microsoft.com/office/drawing/2014/main" id="{20115CBB-A098-99FE-53D6-90730E5AE5C8}"/>
              </a:ext>
              <a:ext uri="{C183D7F6-B498-43B3-948B-1728B52AA6E4}">
                <adec:decorative xmlns:adec="http://schemas.microsoft.com/office/drawing/2017/decorative" val="1"/>
              </a:ext>
            </a:extLst>
          </p:cNvPr>
          <p:cNvSpPr/>
          <p:nvPr/>
        </p:nvSpPr>
        <p:spPr bwMode="auto">
          <a:xfrm>
            <a:off x="584200" y="1360433"/>
            <a:ext cx="11017585" cy="3709703"/>
          </a:xfrm>
          <a:prstGeom prst="roundRect">
            <a:avLst>
              <a:gd name="adj" fmla="val 0"/>
            </a:avLst>
          </a:prstGeom>
          <a:solidFill>
            <a:schemeClr val="bg1"/>
          </a:solidFill>
          <a:ln w="25400">
            <a:noFill/>
            <a:headEnd type="none" w="med" len="med"/>
            <a:tailEnd type="none" w="med" len="med"/>
          </a:ln>
          <a:effectLst>
            <a:outerShdw blurRad="317500" dist="317500" dir="5400000" algn="tr"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48" name="Rectangle 47">
            <a:extLst>
              <a:ext uri="{FF2B5EF4-FFF2-40B4-BE49-F238E27FC236}">
                <a16:creationId xmlns:a16="http://schemas.microsoft.com/office/drawing/2014/main" id="{72E182BD-2ABA-CCA8-98D2-75ACAD1BABE5}"/>
              </a:ext>
              <a:ext uri="{C183D7F6-B498-43B3-948B-1728B52AA6E4}">
                <adec:decorative xmlns:adec="http://schemas.microsoft.com/office/drawing/2017/decorative" val="1"/>
              </a:ext>
            </a:extLst>
          </p:cNvPr>
          <p:cNvSpPr/>
          <p:nvPr/>
        </p:nvSpPr>
        <p:spPr bwMode="auto">
          <a:xfrm>
            <a:off x="574120" y="5541054"/>
            <a:ext cx="11027665" cy="645753"/>
          </a:xfrm>
          <a:prstGeom prst="rect">
            <a:avLst/>
          </a:prstGeom>
          <a:solidFill>
            <a:srgbClr val="FFFFFF"/>
          </a:solidFill>
          <a:ln w="12700" cap="flat" cmpd="sng" algn="ctr">
            <a:noFill/>
            <a:prstDash val="solid"/>
            <a:headEnd type="none" w="med" len="med"/>
            <a:tailEnd type="none" w="med" len="med"/>
          </a:ln>
          <a:effectLst>
            <a:outerShdw blurRad="317500" dist="317500" dir="5400000" algn="tr" rotWithShape="0">
              <a:prstClr val="black">
                <a:alpha val="11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1" name="Rectangle 10">
            <a:extLst>
              <a:ext uri="{FF2B5EF4-FFF2-40B4-BE49-F238E27FC236}">
                <a16:creationId xmlns:a16="http://schemas.microsoft.com/office/drawing/2014/main" id="{93C4E4D0-29A8-AC61-C6C4-0564BC0CE5AA}"/>
              </a:ext>
              <a:ext uri="{C183D7F6-B498-43B3-948B-1728B52AA6E4}">
                <adec:decorative xmlns:adec="http://schemas.microsoft.com/office/drawing/2017/decorative" val="1"/>
              </a:ext>
            </a:extLst>
          </p:cNvPr>
          <p:cNvSpPr/>
          <p:nvPr/>
        </p:nvSpPr>
        <p:spPr bwMode="auto">
          <a:xfrm>
            <a:off x="846114" y="1966208"/>
            <a:ext cx="5334000" cy="87782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a:solidFill>
                <a:srgbClr val="000000"/>
              </a:solidFill>
              <a:latin typeface="Segoe UI"/>
              <a:cs typeface="Segoe UI" pitchFamily="34" charset="0"/>
            </a:endParaRPr>
          </a:p>
        </p:txBody>
      </p:sp>
      <p:sp>
        <p:nvSpPr>
          <p:cNvPr id="13" name="Rectangle 12">
            <a:extLst>
              <a:ext uri="{FF2B5EF4-FFF2-40B4-BE49-F238E27FC236}">
                <a16:creationId xmlns:a16="http://schemas.microsoft.com/office/drawing/2014/main" id="{9C341F5A-76EA-9C0C-3E99-93DF6DC8BB41}"/>
              </a:ext>
              <a:ext uri="{C183D7F6-B498-43B3-948B-1728B52AA6E4}">
                <adec:decorative xmlns:adec="http://schemas.microsoft.com/office/drawing/2017/decorative" val="1"/>
              </a:ext>
            </a:extLst>
          </p:cNvPr>
          <p:cNvSpPr/>
          <p:nvPr/>
        </p:nvSpPr>
        <p:spPr bwMode="auto">
          <a:xfrm>
            <a:off x="833051" y="1968653"/>
            <a:ext cx="112473" cy="875377"/>
          </a:xfrm>
          <a:prstGeom prst="rect">
            <a:avLst/>
          </a:prstGeom>
          <a:gradFill>
            <a:gsLst>
              <a:gs pos="0">
                <a:srgbClr val="50E6FF"/>
              </a:gs>
              <a:gs pos="100000">
                <a:srgbClr val="D59DFF"/>
              </a:gs>
            </a:gsLst>
            <a:lin ang="1800000" scaled="0"/>
          </a:gradFill>
          <a:ln w="9525" cap="flat" cmpd="sng" algn="ctr">
            <a:noFill/>
            <a:prstDash val="solid"/>
            <a:headEnd type="none" w="med" len="med"/>
            <a:tailEnd type="none" w="med" len="med"/>
          </a:ln>
          <a:effectLst>
            <a:outerShdw blurRad="254000" dist="63500" dir="33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11ACC886-E803-E65B-5D0D-440DF6292E3D}"/>
              </a:ext>
              <a:ext uri="{C183D7F6-B498-43B3-948B-1728B52AA6E4}">
                <adec:decorative xmlns:adec="http://schemas.microsoft.com/office/drawing/2017/decorative" val="1"/>
              </a:ext>
            </a:extLst>
          </p:cNvPr>
          <p:cNvSpPr/>
          <p:nvPr/>
        </p:nvSpPr>
        <p:spPr bwMode="auto">
          <a:xfrm>
            <a:off x="6395361" y="1966207"/>
            <a:ext cx="4950525" cy="87782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a:solidFill>
                <a:srgbClr val="000000"/>
              </a:solidFill>
              <a:latin typeface="Segoe UI"/>
              <a:cs typeface="Segoe UI" pitchFamily="34" charset="0"/>
            </a:endParaRPr>
          </a:p>
        </p:txBody>
      </p:sp>
      <p:cxnSp>
        <p:nvCxnSpPr>
          <p:cNvPr id="20" name="Straight Connector 19">
            <a:extLst>
              <a:ext uri="{FF2B5EF4-FFF2-40B4-BE49-F238E27FC236}">
                <a16:creationId xmlns:a16="http://schemas.microsoft.com/office/drawing/2014/main" id="{77023B70-E093-30D1-617D-67A024787E1A}"/>
              </a:ext>
              <a:ext uri="{C183D7F6-B498-43B3-948B-1728B52AA6E4}">
                <adec:decorative xmlns:adec="http://schemas.microsoft.com/office/drawing/2017/decorative" val="1"/>
              </a:ext>
            </a:extLst>
          </p:cNvPr>
          <p:cNvCxnSpPr>
            <a:cxnSpLocks/>
          </p:cNvCxnSpPr>
          <p:nvPr/>
        </p:nvCxnSpPr>
        <p:spPr>
          <a:xfrm flipV="1">
            <a:off x="7465639" y="2070927"/>
            <a:ext cx="0" cy="668384"/>
          </a:xfrm>
          <a:prstGeom prst="line">
            <a:avLst/>
          </a:prstGeom>
          <a:noFill/>
          <a:ln w="19050" cap="flat" cmpd="sng" algn="ctr">
            <a:solidFill>
              <a:srgbClr val="FFFFFF">
                <a:lumMod val="85000"/>
                <a:alpha val="50000"/>
              </a:srgbClr>
            </a:solidFill>
            <a:prstDash val="solid"/>
            <a:headEnd type="none" w="lg" len="med"/>
            <a:tailEnd type="none" w="lg" len="med"/>
          </a:ln>
          <a:effectLst/>
        </p:spPr>
      </p:cxnSp>
      <p:sp>
        <p:nvSpPr>
          <p:cNvPr id="22" name="Rectangle 21">
            <a:extLst>
              <a:ext uri="{FF2B5EF4-FFF2-40B4-BE49-F238E27FC236}">
                <a16:creationId xmlns:a16="http://schemas.microsoft.com/office/drawing/2014/main" id="{A049FFC3-C53C-E689-8A24-11ABCC74F5A3}"/>
              </a:ext>
              <a:ext uri="{C183D7F6-B498-43B3-948B-1728B52AA6E4}">
                <adec:decorative xmlns:adec="http://schemas.microsoft.com/office/drawing/2017/decorative" val="1"/>
              </a:ext>
            </a:extLst>
          </p:cNvPr>
          <p:cNvSpPr/>
          <p:nvPr/>
        </p:nvSpPr>
        <p:spPr bwMode="auto">
          <a:xfrm>
            <a:off x="6395361" y="2984276"/>
            <a:ext cx="4950524" cy="87782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a:solidFill>
                <a:srgbClr val="000000"/>
              </a:solidFill>
              <a:latin typeface="Segoe UI"/>
              <a:cs typeface="Segoe UI" pitchFamily="34" charset="0"/>
            </a:endParaRPr>
          </a:p>
        </p:txBody>
      </p:sp>
      <p:cxnSp>
        <p:nvCxnSpPr>
          <p:cNvPr id="27" name="Straight Connector 26">
            <a:extLst>
              <a:ext uri="{FF2B5EF4-FFF2-40B4-BE49-F238E27FC236}">
                <a16:creationId xmlns:a16="http://schemas.microsoft.com/office/drawing/2014/main" id="{23DDD2DA-699B-2069-0ECC-82F02BF0CA5E}"/>
              </a:ext>
              <a:ext uri="{C183D7F6-B498-43B3-948B-1728B52AA6E4}">
                <adec:decorative xmlns:adec="http://schemas.microsoft.com/office/drawing/2017/decorative" val="1"/>
              </a:ext>
            </a:extLst>
          </p:cNvPr>
          <p:cNvCxnSpPr>
            <a:cxnSpLocks/>
          </p:cNvCxnSpPr>
          <p:nvPr/>
        </p:nvCxnSpPr>
        <p:spPr>
          <a:xfrm flipV="1">
            <a:off x="7465639" y="3088996"/>
            <a:ext cx="0" cy="668384"/>
          </a:xfrm>
          <a:prstGeom prst="line">
            <a:avLst/>
          </a:prstGeom>
          <a:noFill/>
          <a:ln w="19050" cap="flat" cmpd="sng" algn="ctr">
            <a:solidFill>
              <a:srgbClr val="FFFFFF">
                <a:lumMod val="85000"/>
                <a:alpha val="50000"/>
              </a:srgbClr>
            </a:solidFill>
            <a:prstDash val="solid"/>
            <a:headEnd type="none" w="lg" len="med"/>
            <a:tailEnd type="none" w="lg" len="med"/>
          </a:ln>
          <a:effectLst/>
        </p:spPr>
      </p:cxnSp>
      <p:sp>
        <p:nvSpPr>
          <p:cNvPr id="32" name="Rectangle 31">
            <a:extLst>
              <a:ext uri="{FF2B5EF4-FFF2-40B4-BE49-F238E27FC236}">
                <a16:creationId xmlns:a16="http://schemas.microsoft.com/office/drawing/2014/main" id="{BF22810B-D7D7-C63C-9EFD-5F48D7013A59}"/>
              </a:ext>
              <a:ext uri="{C183D7F6-B498-43B3-948B-1728B52AA6E4}">
                <adec:decorative xmlns:adec="http://schemas.microsoft.com/office/drawing/2017/decorative" val="1"/>
              </a:ext>
            </a:extLst>
          </p:cNvPr>
          <p:cNvSpPr/>
          <p:nvPr/>
        </p:nvSpPr>
        <p:spPr bwMode="auto">
          <a:xfrm>
            <a:off x="6395361" y="4002345"/>
            <a:ext cx="4950524" cy="877824"/>
          </a:xfrm>
          <a:prstGeom prst="rect">
            <a:avLst/>
          </a:prstGeom>
          <a:solidFill>
            <a:schemeClr val="bg1"/>
          </a:solidFill>
          <a:ln w="25400" cap="flat" cmpd="sng" algn="ctr">
            <a:gradFill>
              <a:gsLst>
                <a:gs pos="0">
                  <a:srgbClr val="50E6FF"/>
                </a:gs>
                <a:gs pos="100000">
                  <a:srgbClr val="8661C5"/>
                </a:gs>
              </a:gsLst>
              <a:lin ang="2700000" scaled="0"/>
            </a:grad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kern="0">
              <a:solidFill>
                <a:srgbClr val="000000"/>
              </a:solidFill>
              <a:latin typeface="Segoe UI"/>
              <a:cs typeface="Segoe UI" pitchFamily="34" charset="0"/>
            </a:endParaRPr>
          </a:p>
        </p:txBody>
      </p:sp>
      <p:cxnSp>
        <p:nvCxnSpPr>
          <p:cNvPr id="36" name="Straight Connector 35">
            <a:extLst>
              <a:ext uri="{FF2B5EF4-FFF2-40B4-BE49-F238E27FC236}">
                <a16:creationId xmlns:a16="http://schemas.microsoft.com/office/drawing/2014/main" id="{F8CAE61C-99BB-DFD7-B793-9FF79C92A0E6}"/>
              </a:ext>
              <a:ext uri="{C183D7F6-B498-43B3-948B-1728B52AA6E4}">
                <adec:decorative xmlns:adec="http://schemas.microsoft.com/office/drawing/2017/decorative" val="1"/>
              </a:ext>
            </a:extLst>
          </p:cNvPr>
          <p:cNvCxnSpPr>
            <a:cxnSpLocks/>
          </p:cNvCxnSpPr>
          <p:nvPr/>
        </p:nvCxnSpPr>
        <p:spPr>
          <a:xfrm flipV="1">
            <a:off x="7465639" y="4107065"/>
            <a:ext cx="0" cy="668384"/>
          </a:xfrm>
          <a:prstGeom prst="line">
            <a:avLst/>
          </a:prstGeom>
          <a:noFill/>
          <a:ln w="19050" cap="flat" cmpd="sng" algn="ctr">
            <a:solidFill>
              <a:srgbClr val="FFFFFF">
                <a:lumMod val="85000"/>
                <a:alpha val="50000"/>
              </a:srgbClr>
            </a:solidFill>
            <a:prstDash val="solid"/>
            <a:headEnd type="none" w="lg" len="med"/>
            <a:tailEnd type="none" w="lg" len="med"/>
          </a:ln>
          <a:effectLst/>
        </p:spPr>
      </p:cxnSp>
      <p:sp>
        <p:nvSpPr>
          <p:cNvPr id="46" name="Rectangle 45">
            <a:extLst>
              <a:ext uri="{FF2B5EF4-FFF2-40B4-BE49-F238E27FC236}">
                <a16:creationId xmlns:a16="http://schemas.microsoft.com/office/drawing/2014/main" id="{5B191F8E-7E52-045C-4B63-05E4C141BA82}"/>
              </a:ext>
              <a:ext uri="{C183D7F6-B498-43B3-948B-1728B52AA6E4}">
                <adec:decorative xmlns:adec="http://schemas.microsoft.com/office/drawing/2017/decorative" val="1"/>
              </a:ext>
            </a:extLst>
          </p:cNvPr>
          <p:cNvSpPr/>
          <p:nvPr/>
        </p:nvSpPr>
        <p:spPr bwMode="auto">
          <a:xfrm rot="16200000">
            <a:off x="6052442" y="-17128"/>
            <a:ext cx="99306" cy="11027664"/>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Solution play">
            <a:extLst>
              <a:ext uri="{FF2B5EF4-FFF2-40B4-BE49-F238E27FC236}">
                <a16:creationId xmlns:a16="http://schemas.microsoft.com/office/drawing/2014/main" id="{2C6F81D2-AAD0-B8E5-E317-DD743FE140B6}"/>
              </a:ext>
            </a:extLst>
          </p:cNvPr>
          <p:cNvSpPr/>
          <p:nvPr/>
        </p:nvSpPr>
        <p:spPr>
          <a:xfrm>
            <a:off x="846114" y="1550399"/>
            <a:ext cx="4393403" cy="305084"/>
          </a:xfrm>
          <a:prstGeom prst="rect">
            <a:avLst/>
          </a:prstGeom>
          <a:noFill/>
        </p:spPr>
        <p:txBody>
          <a:bodyPr wrap="square" lIns="0" tIns="0" rIns="0" bIns="0" anchor="ctr" anchorCtr="0">
            <a:spAutoFit/>
          </a:bodyPr>
          <a:lstStyle/>
          <a:p>
            <a:pPr>
              <a:lnSpc>
                <a:spcPct val="107000"/>
              </a:lnSpc>
              <a:spcAft>
                <a:spcPts val="1200"/>
              </a:spcAft>
              <a:tabLst>
                <a:tab pos="1254125" algn="l"/>
              </a:tabLst>
              <a:defRPr/>
            </a:pPr>
            <a:r>
              <a:rPr kumimoji="0" lang="en-US" sz="2000" b="0" i="0" u="none" strike="noStrike" kern="1200" cap="none" spc="0" normalizeH="0" baseline="0" noProof="0">
                <a:ln>
                  <a:noFill/>
                </a:ln>
                <a:solidFill>
                  <a:srgbClr val="0078D5"/>
                </a:solidFill>
                <a:effectLst/>
                <a:uLnTx/>
                <a:uFillTx/>
                <a:latin typeface="Segoe UI Semibold"/>
                <a:ea typeface="+mn-ea"/>
                <a:cs typeface="+mn-cs"/>
              </a:rPr>
              <a:t>Solution </a:t>
            </a:r>
            <a:r>
              <a:rPr lang="en-US" sz="2000">
                <a:solidFill>
                  <a:srgbClr val="0078D5"/>
                </a:solidFill>
                <a:latin typeface="Segoe UI Semibold"/>
              </a:rPr>
              <a:t>Play </a:t>
            </a:r>
            <a:endParaRPr kumimoji="0" lang="en-US" sz="2000" b="0" i="0" u="none" strike="noStrike" kern="1200" cap="none" spc="0" normalizeH="0" baseline="0" noProof="0">
              <a:ln>
                <a:noFill/>
              </a:ln>
              <a:solidFill>
                <a:srgbClr val="0078D5"/>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FAE6DE15-BC64-F9AA-9E6C-F89DFB1BB167}"/>
              </a:ext>
            </a:extLst>
          </p:cNvPr>
          <p:cNvSpPr txBox="1"/>
          <p:nvPr/>
        </p:nvSpPr>
        <p:spPr>
          <a:xfrm>
            <a:off x="1880549" y="2266621"/>
            <a:ext cx="403202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A1B45"/>
                </a:solidFill>
                <a:effectLst/>
                <a:uLnTx/>
                <a:uFillTx/>
                <a:latin typeface="Segoe UI Semibold"/>
                <a:ea typeface="+mn-ea"/>
                <a:cs typeface="+mn-cs"/>
              </a:rPr>
              <a:t>Accelerate Innovation with Low Code</a:t>
            </a:r>
          </a:p>
        </p:txBody>
      </p:sp>
      <p:sp>
        <p:nvSpPr>
          <p:cNvPr id="15" name="TextBox 14">
            <a:extLst>
              <a:ext uri="{FF2B5EF4-FFF2-40B4-BE49-F238E27FC236}">
                <a16:creationId xmlns:a16="http://schemas.microsoft.com/office/drawing/2014/main" id="{2AC5AD99-936E-95C0-D9E3-84EB37E81C1E}"/>
              </a:ext>
            </a:extLst>
          </p:cNvPr>
          <p:cNvSpPr txBox="1"/>
          <p:nvPr/>
        </p:nvSpPr>
        <p:spPr>
          <a:xfrm>
            <a:off x="889287" y="3045918"/>
            <a:ext cx="5321940" cy="1556580"/>
          </a:xfrm>
          <a:prstGeom prst="rect">
            <a:avLst/>
          </a:prstGeom>
          <a:noFill/>
        </p:spPr>
        <p:txBody>
          <a:bodyPr wrap="square" lIns="0" tIns="0" rIns="0" bIns="0" anchor="t">
            <a:spAutoFit/>
          </a:bodyPr>
          <a:lstStyle/>
          <a:p>
            <a:pPr>
              <a:lnSpc>
                <a:spcPct val="106000"/>
              </a:lnSpc>
              <a:spcAft>
                <a:spcPts val="800"/>
              </a:spcAft>
            </a:pPr>
            <a:r>
              <a:rPr lang="en-US" sz="1200" b="1" dirty="0">
                <a:effectLst/>
                <a:latin typeface="Segoe UI"/>
                <a:ea typeface="Calibri" panose="020F0502020204030204" pitchFamily="34" charset="0"/>
                <a:cs typeface="Arial"/>
              </a:rPr>
              <a:t>Accelerate innovation with the world’s most complete set of integrated, </a:t>
            </a:r>
            <a:r>
              <a:rPr lang="en-US" sz="1200" b="1" dirty="0">
                <a:latin typeface="Segoe UI"/>
                <a:ea typeface="Calibri" panose="020F0502020204030204" pitchFamily="34" charset="0"/>
                <a:cs typeface="Arial"/>
              </a:rPr>
              <a:t>low-code</a:t>
            </a:r>
            <a:r>
              <a:rPr lang="en-US" sz="1200" b="1" dirty="0">
                <a:effectLst/>
                <a:latin typeface="Segoe UI"/>
                <a:ea typeface="Calibri" panose="020F0502020204030204" pitchFamily="34" charset="0"/>
                <a:cs typeface="Arial"/>
              </a:rPr>
              <a:t> development tools</a:t>
            </a:r>
            <a:br>
              <a:rPr lang="en-US" sz="1200" b="1" dirty="0">
                <a:effectLst/>
                <a:latin typeface="Segoe UI" panose="020B0502040204020203" pitchFamily="34" charset="0"/>
                <a:ea typeface="Calibri" panose="020F0502020204030204" pitchFamily="34" charset="0"/>
                <a:cs typeface="Arial" panose="020B0604020202020204" pitchFamily="34" charset="0"/>
              </a:rPr>
            </a:br>
            <a:r>
              <a:rPr lang="en-US" sz="1200" dirty="0">
                <a:effectLst/>
                <a:latin typeface="Segoe UI"/>
                <a:ea typeface="Calibri" panose="020F0502020204030204" pitchFamily="34" charset="0"/>
                <a:cs typeface="Arial"/>
              </a:rPr>
              <a:t>Power Platform is a highly secure platform, running on the global, hyper-scale, enterprise-grade Microsoft Cloud, which provides a comprehensive offering that spans capabilities from application development, automation, chat bots</a:t>
            </a:r>
            <a:r>
              <a:rPr lang="en-US" sz="1200" dirty="0">
                <a:latin typeface="Segoe UI"/>
                <a:ea typeface="Calibri" panose="020F0502020204030204" pitchFamily="34" charset="0"/>
                <a:cs typeface="Arial"/>
              </a:rPr>
              <a:t>, </a:t>
            </a:r>
            <a:r>
              <a:rPr lang="en-US" sz="1200" dirty="0">
                <a:effectLst/>
                <a:latin typeface="Segoe UI"/>
                <a:ea typeface="Calibri" panose="020F0502020204030204" pitchFamily="34" charset="0"/>
                <a:cs typeface="Arial"/>
              </a:rPr>
              <a:t>and conversational agents to secure business websites. In addition, various audiences across the business realize value–from pro developers to IT admins, to business decision makers and end users.</a:t>
            </a:r>
          </a:p>
        </p:txBody>
      </p:sp>
      <p:sp>
        <p:nvSpPr>
          <p:cNvPr id="16" name="Customer scenarios">
            <a:extLst>
              <a:ext uri="{FF2B5EF4-FFF2-40B4-BE49-F238E27FC236}">
                <a16:creationId xmlns:a16="http://schemas.microsoft.com/office/drawing/2014/main" id="{D18FAB67-15E5-1B1D-FF19-73907D1B6CB9}"/>
              </a:ext>
            </a:extLst>
          </p:cNvPr>
          <p:cNvSpPr/>
          <p:nvPr/>
        </p:nvSpPr>
        <p:spPr>
          <a:xfrm>
            <a:off x="6414134" y="1550399"/>
            <a:ext cx="4393403" cy="305084"/>
          </a:xfrm>
          <a:prstGeom prst="rect">
            <a:avLst/>
          </a:prstGeom>
          <a:noFill/>
        </p:spPr>
        <p:txBody>
          <a:bodyPr wrap="square" lIns="0" tIns="0" rIns="0" bIns="0" anchor="ctr" anchorCtr="0">
            <a:spAutoFit/>
          </a:bodyPr>
          <a:lstStyle/>
          <a:p>
            <a:pPr marL="0" marR="0" lvl="0" indent="0" algn="l" defTabSz="914400" rtl="0" eaLnBrk="1" fontAlgn="auto" latinLnBrk="0" hangingPunct="1">
              <a:lnSpc>
                <a:spcPct val="107000"/>
              </a:lnSpc>
              <a:spcBef>
                <a:spcPts val="0"/>
              </a:spcBef>
              <a:spcAft>
                <a:spcPts val="1200"/>
              </a:spcAft>
              <a:buClrTx/>
              <a:buSzTx/>
              <a:buFontTx/>
              <a:buNone/>
              <a:tabLst>
                <a:tab pos="1254125" algn="l"/>
              </a:tabLst>
              <a:defRPr/>
            </a:pPr>
            <a:r>
              <a:rPr kumimoji="0" lang="en-US" sz="2000" b="0" i="0" u="none" strike="noStrike" kern="1200" cap="none" spc="0" normalizeH="0" baseline="0" noProof="0">
                <a:ln>
                  <a:noFill/>
                </a:ln>
                <a:solidFill>
                  <a:srgbClr val="0078D5"/>
                </a:solidFill>
                <a:effectLst/>
                <a:uLnTx/>
                <a:uFillTx/>
                <a:latin typeface="Segoe UI Semibold"/>
                <a:ea typeface="+mn-ea"/>
                <a:cs typeface="+mn-cs"/>
              </a:rPr>
              <a:t>Customer scenarios</a:t>
            </a:r>
          </a:p>
        </p:txBody>
      </p:sp>
      <p:sp>
        <p:nvSpPr>
          <p:cNvPr id="19" name="TextBox 18">
            <a:extLst>
              <a:ext uri="{FF2B5EF4-FFF2-40B4-BE49-F238E27FC236}">
                <a16:creationId xmlns:a16="http://schemas.microsoft.com/office/drawing/2014/main" id="{9BC9A511-09C6-75D5-09E3-6743DC7BAD06}"/>
              </a:ext>
            </a:extLst>
          </p:cNvPr>
          <p:cNvSpPr txBox="1"/>
          <p:nvPr/>
        </p:nvSpPr>
        <p:spPr>
          <a:xfrm>
            <a:off x="7694075" y="2297397"/>
            <a:ext cx="3510225" cy="215444"/>
          </a:xfrm>
          <a:prstGeom prst="rect">
            <a:avLst/>
          </a:prstGeom>
          <a:noFill/>
          <a:ln w="6350">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Scale innovation with low code ​</a:t>
            </a:r>
          </a:p>
        </p:txBody>
      </p:sp>
      <p:sp>
        <p:nvSpPr>
          <p:cNvPr id="24" name="TextBox 23">
            <a:extLst>
              <a:ext uri="{FF2B5EF4-FFF2-40B4-BE49-F238E27FC236}">
                <a16:creationId xmlns:a16="http://schemas.microsoft.com/office/drawing/2014/main" id="{9297A652-9487-92CE-9C17-CF289A5DD1EE}"/>
              </a:ext>
            </a:extLst>
          </p:cNvPr>
          <p:cNvSpPr txBox="1"/>
          <p:nvPr/>
        </p:nvSpPr>
        <p:spPr>
          <a:xfrm>
            <a:off x="7694076" y="3207745"/>
            <a:ext cx="3100492" cy="430887"/>
          </a:xfrm>
          <a:prstGeom prst="rect">
            <a:avLst/>
          </a:prstGeom>
          <a:noFill/>
          <a:ln w="6350">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Accelerate development and drive productivity</a:t>
            </a:r>
          </a:p>
        </p:txBody>
      </p:sp>
      <p:sp>
        <p:nvSpPr>
          <p:cNvPr id="35" name="TextBox 34">
            <a:extLst>
              <a:ext uri="{FF2B5EF4-FFF2-40B4-BE49-F238E27FC236}">
                <a16:creationId xmlns:a16="http://schemas.microsoft.com/office/drawing/2014/main" id="{581F133E-28D4-208C-D7A2-2DB5758DFE42}"/>
              </a:ext>
            </a:extLst>
          </p:cNvPr>
          <p:cNvSpPr txBox="1"/>
          <p:nvPr/>
        </p:nvSpPr>
        <p:spPr>
          <a:xfrm>
            <a:off x="7656615" y="4333535"/>
            <a:ext cx="3292442" cy="215444"/>
          </a:xfrm>
          <a:prstGeom prst="rect">
            <a:avLst/>
          </a:prstGeom>
          <a:noFill/>
          <a:ln w="6350">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Optimize with </a:t>
            </a:r>
            <a:r>
              <a:rPr kumimoji="0" lang="en-US" sz="1400" b="0" i="0" u="none" strike="noStrike" kern="1200" cap="none" spc="0" normalizeH="0" baseline="0" noProof="0" err="1">
                <a:ln>
                  <a:noFill/>
                </a:ln>
                <a:solidFill>
                  <a:srgbClr val="000000"/>
                </a:solidFill>
                <a:effectLst/>
                <a:uLnTx/>
                <a:uFillTx/>
                <a:latin typeface="Segoe UI"/>
                <a:ea typeface="+mn-ea"/>
                <a:cs typeface="+mn-cs"/>
              </a:rPr>
              <a:t>hyperautomation</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2" name="speedometer_2">
            <a:extLst>
              <a:ext uri="{FF2B5EF4-FFF2-40B4-BE49-F238E27FC236}">
                <a16:creationId xmlns:a16="http://schemas.microsoft.com/office/drawing/2014/main" id="{7FD0E5B8-8315-9107-7073-CDF2A684AF10}"/>
              </a:ext>
              <a:ext uri="{C183D7F6-B498-43B3-948B-1728B52AA6E4}">
                <adec:decorative xmlns:adec="http://schemas.microsoft.com/office/drawing/2017/decorative" val="1"/>
              </a:ext>
            </a:extLst>
          </p:cNvPr>
          <p:cNvSpPr>
            <a:spLocks noChangeAspect="1" noEditPoints="1"/>
          </p:cNvSpPr>
          <p:nvPr/>
        </p:nvSpPr>
        <p:spPr bwMode="auto">
          <a:xfrm>
            <a:off x="1160772" y="2128256"/>
            <a:ext cx="553728" cy="553728"/>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254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latin typeface="Segoe UI"/>
            </a:endParaRPr>
          </a:p>
        </p:txBody>
      </p:sp>
      <p:sp>
        <p:nvSpPr>
          <p:cNvPr id="3" name="binary">
            <a:extLst>
              <a:ext uri="{FF2B5EF4-FFF2-40B4-BE49-F238E27FC236}">
                <a16:creationId xmlns:a16="http://schemas.microsoft.com/office/drawing/2014/main" id="{B7BE8F77-DEDF-5481-C868-907D739D17E0}"/>
              </a:ext>
              <a:ext uri="{C183D7F6-B498-43B3-948B-1728B52AA6E4}">
                <adec:decorative xmlns:adec="http://schemas.microsoft.com/office/drawing/2017/decorative" val="1"/>
              </a:ext>
            </a:extLst>
          </p:cNvPr>
          <p:cNvSpPr>
            <a:spLocks noChangeAspect="1" noEditPoints="1"/>
          </p:cNvSpPr>
          <p:nvPr/>
        </p:nvSpPr>
        <p:spPr bwMode="auto">
          <a:xfrm>
            <a:off x="6679196" y="2188099"/>
            <a:ext cx="502654" cy="434040"/>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4" name="bot_3">
            <a:extLst>
              <a:ext uri="{FF2B5EF4-FFF2-40B4-BE49-F238E27FC236}">
                <a16:creationId xmlns:a16="http://schemas.microsoft.com/office/drawing/2014/main" id="{C85477D0-C5AA-F366-7C26-2AD315A64329}"/>
              </a:ext>
              <a:ext uri="{C183D7F6-B498-43B3-948B-1728B52AA6E4}">
                <adec:decorative xmlns:adec="http://schemas.microsoft.com/office/drawing/2017/decorative" val="1"/>
              </a:ext>
            </a:extLst>
          </p:cNvPr>
          <p:cNvSpPr>
            <a:spLocks noChangeAspect="1" noEditPoints="1"/>
          </p:cNvSpPr>
          <p:nvPr/>
        </p:nvSpPr>
        <p:spPr bwMode="auto">
          <a:xfrm>
            <a:off x="6646545" y="3219451"/>
            <a:ext cx="567912" cy="407474"/>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noFill/>
          <a:ln w="254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latin typeface="Segoe UI"/>
            </a:endParaRPr>
          </a:p>
        </p:txBody>
      </p:sp>
      <p:sp>
        <p:nvSpPr>
          <p:cNvPr id="7" name="Manufacturing_E99C">
            <a:extLst>
              <a:ext uri="{FF2B5EF4-FFF2-40B4-BE49-F238E27FC236}">
                <a16:creationId xmlns:a16="http://schemas.microsoft.com/office/drawing/2014/main" id="{44F2BE4A-EC31-F4D3-FF80-D6944E2FBFBA}"/>
              </a:ext>
              <a:ext uri="{C183D7F6-B498-43B3-948B-1728B52AA6E4}">
                <adec:decorative xmlns:adec="http://schemas.microsoft.com/office/drawing/2017/decorative" val="1"/>
              </a:ext>
            </a:extLst>
          </p:cNvPr>
          <p:cNvSpPr>
            <a:spLocks noChangeAspect="1" noEditPoints="1"/>
          </p:cNvSpPr>
          <p:nvPr/>
        </p:nvSpPr>
        <p:spPr bwMode="auto">
          <a:xfrm>
            <a:off x="6690993" y="4207338"/>
            <a:ext cx="478586" cy="467838"/>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254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latin typeface="Segoe UI"/>
            </a:endParaRPr>
          </a:p>
        </p:txBody>
      </p:sp>
      <p:pic>
        <p:nvPicPr>
          <p:cNvPr id="8" name="Picture 7" descr="Copilot logo">
            <a:extLst>
              <a:ext uri="{FF2B5EF4-FFF2-40B4-BE49-F238E27FC236}">
                <a16:creationId xmlns:a16="http://schemas.microsoft.com/office/drawing/2014/main" id="{348583A2-535E-BFAC-414B-F0BFA74AACD7}"/>
              </a:ext>
            </a:extLst>
          </p:cNvPr>
          <p:cNvPicPr>
            <a:picLocks noChangeAspect="1"/>
          </p:cNvPicPr>
          <p:nvPr/>
        </p:nvPicPr>
        <p:blipFill>
          <a:blip r:embed="rId3"/>
          <a:stretch>
            <a:fillRect/>
          </a:stretch>
        </p:blipFill>
        <p:spPr>
          <a:xfrm>
            <a:off x="3132051" y="5645793"/>
            <a:ext cx="429044" cy="436274"/>
          </a:xfrm>
          <a:prstGeom prst="rect">
            <a:avLst/>
          </a:prstGeom>
        </p:spPr>
      </p:pic>
      <p:sp>
        <p:nvSpPr>
          <p:cNvPr id="5" name="TextBox 4">
            <a:extLst>
              <a:ext uri="{FF2B5EF4-FFF2-40B4-BE49-F238E27FC236}">
                <a16:creationId xmlns:a16="http://schemas.microsoft.com/office/drawing/2014/main" id="{39F5736E-482F-A9AF-B1FF-EC8E3D155252}"/>
              </a:ext>
            </a:extLst>
          </p:cNvPr>
          <p:cNvSpPr txBox="1"/>
          <p:nvPr/>
        </p:nvSpPr>
        <p:spPr>
          <a:xfrm>
            <a:off x="1479750" y="5771597"/>
            <a:ext cx="9521601" cy="184666"/>
          </a:xfrm>
          <a:prstGeom prst="rect">
            <a:avLst/>
          </a:prstGeom>
          <a:noFill/>
          <a:ln w="6350">
            <a:noFill/>
          </a:ln>
        </p:spPr>
        <p:txBody>
          <a:bodyPr wrap="square" lIns="0" tIns="0" rIns="0" bIns="0" rtlCol="0" anchor="ctr">
            <a:spAutoFit/>
          </a:bodyPr>
          <a:lstStyle/>
          <a:p>
            <a:pPr algn="ctr">
              <a:defRPr/>
            </a:pPr>
            <a:r>
              <a:rPr kumimoji="0" lang="en-US" sz="1200" b="0" i="0" u="none" strike="noStrike" kern="1200" cap="none" spc="0" normalizeH="0" baseline="0" noProof="0">
                <a:ln>
                  <a:noFill/>
                </a:ln>
                <a:solidFill>
                  <a:srgbClr val="000000"/>
                </a:solidFill>
                <a:effectLst/>
                <a:uLnTx/>
                <a:uFillTx/>
                <a:latin typeface="Segoe UI"/>
                <a:ea typeface="+mn-ea"/>
                <a:cs typeface="+mn-cs"/>
              </a:rPr>
              <a:t>Infuse every interaction with AI using Copilot—built into the Power Platform</a:t>
            </a:r>
          </a:p>
        </p:txBody>
      </p:sp>
    </p:spTree>
    <p:extLst>
      <p:ext uri="{BB962C8B-B14F-4D97-AF65-F5344CB8AC3E}">
        <p14:creationId xmlns:p14="http://schemas.microsoft.com/office/powerpoint/2010/main" val="26431593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E8D6A0-7BAA-49D9-9680-00CF8D3CE79F}"/>
              </a:ext>
            </a:extLst>
          </p:cNvPr>
          <p:cNvSpPr>
            <a:spLocks noGrp="1"/>
          </p:cNvSpPr>
          <p:nvPr>
            <p:ph type="title"/>
          </p:nvPr>
        </p:nvSpPr>
        <p:spPr>
          <a:xfrm>
            <a:off x="588964" y="457200"/>
            <a:ext cx="11213176" cy="800219"/>
          </a:xfrm>
        </p:spPr>
        <p:txBody>
          <a:bodyPr/>
          <a:lstStyle/>
          <a:p>
            <a:r>
              <a:rPr lang="en-US" noProof="0">
                <a:cs typeface="Segoe UI"/>
              </a:rPr>
              <a:t>Get to know the key customer scenarios</a:t>
            </a:r>
            <a:br>
              <a:rPr lang="en-US" noProof="0"/>
            </a:br>
            <a:r>
              <a:rPr lang="en-US" sz="1600">
                <a:cs typeface="Segoe UI"/>
              </a:rPr>
              <a:t>Align your go-to-market with Microsoft sellers and identify the priority patterns of value based on the customer scenario selected.</a:t>
            </a:r>
            <a:endParaRPr lang="en-US" sz="1800">
              <a:cs typeface="Segoe UI"/>
            </a:endParaRPr>
          </a:p>
        </p:txBody>
      </p:sp>
      <p:grpSp>
        <p:nvGrpSpPr>
          <p:cNvPr id="2" name="Group 1">
            <a:extLst>
              <a:ext uri="{FF2B5EF4-FFF2-40B4-BE49-F238E27FC236}">
                <a16:creationId xmlns:a16="http://schemas.microsoft.com/office/drawing/2014/main" id="{DC5F65B2-174C-C796-1319-32C2B585F4E5}"/>
              </a:ext>
              <a:ext uri="{C183D7F6-B498-43B3-948B-1728B52AA6E4}">
                <adec:decorative xmlns:adec="http://schemas.microsoft.com/office/drawing/2017/decorative" val="1"/>
              </a:ext>
            </a:extLst>
          </p:cNvPr>
          <p:cNvGrpSpPr/>
          <p:nvPr/>
        </p:nvGrpSpPr>
        <p:grpSpPr>
          <a:xfrm>
            <a:off x="586739" y="1588858"/>
            <a:ext cx="11022649" cy="2086159"/>
            <a:chOff x="586739" y="1588858"/>
            <a:chExt cx="11022649" cy="2016587"/>
          </a:xfrm>
        </p:grpSpPr>
        <p:sp>
          <p:nvSpPr>
            <p:cNvPr id="4" name="Rectangle 3">
              <a:extLst>
                <a:ext uri="{FF2B5EF4-FFF2-40B4-BE49-F238E27FC236}">
                  <a16:creationId xmlns:a16="http://schemas.microsoft.com/office/drawing/2014/main" id="{9F7A347C-8BB1-9386-B073-FE90177168A9}"/>
                </a:ext>
                <a:ext uri="{C183D7F6-B498-43B3-948B-1728B52AA6E4}">
                  <adec:decorative xmlns:adec="http://schemas.microsoft.com/office/drawing/2017/decorative" val="1"/>
                </a:ext>
              </a:extLst>
            </p:cNvPr>
            <p:cNvSpPr/>
            <p:nvPr/>
          </p:nvSpPr>
          <p:spPr bwMode="auto">
            <a:xfrm>
              <a:off x="586740" y="1588858"/>
              <a:ext cx="11022648" cy="1998199"/>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Align the company’s revenue strategy across Marketing, Sales, and Customer Success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Elevate the customer experience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Discover new ways to generate leads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Define the company value proposition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Outline the GTM strategy</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Expanding into new markets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Seller recruitment, coaching, and retention</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Choosing and deploying CRM and associated sales tools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Enhancing ability to forecast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Driving more opportunities into the pipeline</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1C12674-385F-147E-ED2F-3979CD571B7D}"/>
                </a:ext>
                <a:ext uri="{C183D7F6-B498-43B3-948B-1728B52AA6E4}">
                  <adec:decorative xmlns:adec="http://schemas.microsoft.com/office/drawing/2017/decorative" val="1"/>
                </a:ext>
              </a:extLst>
            </p:cNvPr>
            <p:cNvSpPr/>
            <p:nvPr/>
          </p:nvSpPr>
          <p:spPr bwMode="auto">
            <a:xfrm>
              <a:off x="586739" y="1588858"/>
              <a:ext cx="147584" cy="2016587"/>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 name="TextBox 5">
            <a:extLst>
              <a:ext uri="{FF2B5EF4-FFF2-40B4-BE49-F238E27FC236}">
                <a16:creationId xmlns:a16="http://schemas.microsoft.com/office/drawing/2014/main" id="{8FD86FE8-A09C-EE68-3F03-B0A3F5ADB3A5}"/>
              </a:ext>
            </a:extLst>
          </p:cNvPr>
          <p:cNvSpPr txBox="1"/>
          <p:nvPr/>
        </p:nvSpPr>
        <p:spPr>
          <a:xfrm>
            <a:off x="964463" y="1766155"/>
            <a:ext cx="10143367" cy="1661993"/>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A1B45"/>
                </a:solidFill>
                <a:effectLst/>
                <a:uLnTx/>
                <a:uFillTx/>
                <a:latin typeface="Segoe UI Semibold"/>
                <a:ea typeface="+mn-ea"/>
                <a:cs typeface="+mn-cs"/>
              </a:rPr>
              <a:t>Primary </a:t>
            </a:r>
            <a:r>
              <a:rPr lang="en-US" sz="1400" dirty="0">
                <a:solidFill>
                  <a:srgbClr val="0A1B45"/>
                </a:solidFill>
                <a:latin typeface="Segoe UI Semibold"/>
              </a:rPr>
              <a:t>customer</a:t>
            </a:r>
            <a:r>
              <a:rPr kumimoji="0" lang="en-US" sz="1400" b="0" i="0" u="none" strike="noStrike" kern="1200" cap="none" spc="0" normalizeH="0" baseline="0" noProof="0" dirty="0">
                <a:ln>
                  <a:noFill/>
                </a:ln>
                <a:solidFill>
                  <a:srgbClr val="0A1B45"/>
                </a:solidFill>
                <a:effectLst/>
                <a:uLnTx/>
                <a:uFillTx/>
                <a:latin typeface="Segoe UI Semibold"/>
                <a:ea typeface="+mn-ea"/>
                <a:cs typeface="+mn-cs"/>
              </a:rPr>
              <a:t> </a:t>
            </a:r>
            <a:r>
              <a:rPr lang="en-US" sz="1400" dirty="0">
                <a:solidFill>
                  <a:srgbClr val="0A1B45"/>
                </a:solidFill>
                <a:latin typeface="Segoe UI Semibold"/>
              </a:rPr>
              <a:t>scenario</a:t>
            </a:r>
            <a:r>
              <a:rPr kumimoji="0" lang="en-US" sz="1400" b="0" i="0" u="none" strike="noStrike" kern="1200" cap="none" spc="0" normalizeH="0" baseline="0" noProof="0" dirty="0">
                <a:ln>
                  <a:noFill/>
                </a:ln>
                <a:solidFill>
                  <a:srgbClr val="0A1B45"/>
                </a:solidFill>
                <a:effectLst/>
                <a:uLnTx/>
                <a:uFillTx/>
                <a:latin typeface="Segoe UI Semibold"/>
                <a:ea typeface="+mn-ea"/>
                <a:cs typeface="+mn-cs"/>
              </a:rPr>
              <a:t> - </a:t>
            </a:r>
            <a:r>
              <a:rPr lang="en-US" sz="1400" b="1" dirty="0">
                <a:solidFill>
                  <a:srgbClr val="0078D4"/>
                </a:solidFill>
                <a:latin typeface="Segoe UI Semibold"/>
              </a:rPr>
              <a:t>Scale</a:t>
            </a:r>
            <a:r>
              <a:rPr kumimoji="0" lang="en-US" sz="1400" b="1" i="0" u="none" strike="noStrike" kern="1200" cap="none" spc="0" normalizeH="0" baseline="0" noProof="0" dirty="0">
                <a:ln>
                  <a:noFill/>
                </a:ln>
                <a:solidFill>
                  <a:srgbClr val="0078D4"/>
                </a:solidFill>
                <a:effectLst/>
                <a:uLnTx/>
                <a:uFillTx/>
                <a:latin typeface="Segoe UI Semibold"/>
                <a:ea typeface="+mn-ea"/>
                <a:cs typeface="+mn-cs"/>
              </a:rPr>
              <a:t> innovation with low code</a:t>
            </a:r>
          </a:p>
          <a:p>
            <a:pPr>
              <a:spcAft>
                <a:spcPts val="600"/>
              </a:spcAft>
              <a:defRPr/>
            </a:pPr>
            <a:r>
              <a:rPr kumimoji="0" lang="en-US" sz="1400" b="1" i="0" u="none" strike="noStrike" kern="1200" cap="none" spc="0" normalizeH="0" baseline="0" noProof="0" dirty="0">
                <a:ln>
                  <a:noFill/>
                </a:ln>
                <a:solidFill>
                  <a:srgbClr val="0078D4"/>
                </a:solidFill>
                <a:effectLst/>
                <a:uLnTx/>
                <a:uFillTx/>
                <a:latin typeface="Segoe UI Semibold"/>
                <a:ea typeface="+mn-ea"/>
                <a:cs typeface="+mn-cs"/>
              </a:rPr>
              <a:t>​</a:t>
            </a:r>
            <a:r>
              <a:rPr kumimoji="0" lang="en-US" sz="1400" b="0" i="0" u="none" strike="noStrike" kern="1200" cap="none" spc="0" normalizeH="0" baseline="0" noProof="0" dirty="0">
                <a:ln>
                  <a:noFill/>
                </a:ln>
                <a:solidFill>
                  <a:srgbClr val="000000"/>
                </a:solidFill>
                <a:effectLst/>
                <a:uLnTx/>
                <a:uFillTx/>
                <a:latin typeface="Segoe UI"/>
                <a:ea typeface="+mn-ea"/>
                <a:cs typeface="+mn-cs"/>
              </a:rPr>
              <a:t>Under current economic pressures, organizations are being squeezed at all levels–struggling to address app backlogs, facing shrinking budgets</a:t>
            </a:r>
            <a:r>
              <a:rPr lang="en-US" sz="1400" dirty="0">
                <a:solidFill>
                  <a:srgbClr val="000000"/>
                </a:solidFill>
                <a:latin typeface="Segoe UI"/>
              </a:rPr>
              <a:t>,</a:t>
            </a:r>
            <a:r>
              <a:rPr kumimoji="0" lang="en-US" sz="1400" b="0" i="0" u="none" strike="noStrike" kern="1200" cap="none" spc="0" normalizeH="0" baseline="0" noProof="0" dirty="0">
                <a:ln>
                  <a:noFill/>
                </a:ln>
                <a:solidFill>
                  <a:srgbClr val="000000"/>
                </a:solidFill>
                <a:effectLst/>
                <a:uLnTx/>
                <a:uFillTx/>
                <a:latin typeface="Segoe UI"/>
                <a:ea typeface="+mn-ea"/>
                <a:cs typeface="+mn-cs"/>
              </a:rPr>
              <a:t> and lack of technical capacity. Low code enables your customers to modernize at speed, multiply their pro dev capacity, save costs, and get more value by customizing and extending their </a:t>
            </a:r>
            <a:r>
              <a:rPr lang="en-US" sz="1400" dirty="0" err="1">
                <a:solidFill>
                  <a:srgbClr val="000000"/>
                </a:solidFill>
                <a:latin typeface="Segoe UI"/>
              </a:rPr>
              <a:t>LoB</a:t>
            </a:r>
            <a:r>
              <a:rPr kumimoji="0" lang="en-US" sz="1400" b="0" i="0" u="none" strike="noStrike" kern="1200" cap="none" spc="0" normalizeH="0" baseline="0" noProof="0" dirty="0">
                <a:ln>
                  <a:noFill/>
                </a:ln>
                <a:solidFill>
                  <a:srgbClr val="000000"/>
                </a:solidFill>
                <a:effectLst/>
                <a:uLnTx/>
                <a:uFillTx/>
                <a:latin typeface="Segoe UI"/>
                <a:ea typeface="+mn-ea"/>
                <a:cs typeface="+mn-cs"/>
              </a:rPr>
              <a:t> solutions.</a:t>
            </a:r>
            <a:r>
              <a:rPr lang="en-US" sz="1400" dirty="0">
                <a:solidFill>
                  <a:srgbClr val="000000"/>
                </a:solidFill>
                <a:latin typeface="Segoe UI"/>
              </a:rPr>
              <a:t> </a:t>
            </a:r>
            <a:endParaRPr lang="en-US" sz="1400" b="0" i="0" u="none" strike="noStrike" kern="1200" cap="none" spc="0" normalizeH="0" baseline="0" noProof="0" dirty="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Land company-wide low-code adoption focused on the full value of the Power Platform. Focus on the CIO/ITDM persona as a key sponsor and utilize the 6 patterns of values (next slide) to identify key customer needs. Prioritize 2-3 patterns based on unique customer signals to provide a focused approach to initial value realization.</a:t>
            </a:r>
            <a:endParaRPr lang="en-US" sz="1400" b="0" i="0" u="none" strike="noStrike" kern="1200" cap="none" spc="0" normalizeH="0" baseline="0" noProof="0" dirty="0">
              <a:ln>
                <a:noFill/>
              </a:ln>
              <a:solidFill>
                <a:srgbClr val="000000"/>
              </a:solidFill>
              <a:effectLst/>
              <a:uLnTx/>
              <a:uFillTx/>
              <a:latin typeface="Segoe UI"/>
              <a:cs typeface="Segoe UI"/>
            </a:endParaRPr>
          </a:p>
        </p:txBody>
      </p:sp>
      <p:sp>
        <p:nvSpPr>
          <p:cNvPr id="18" name="TextBox 17">
            <a:extLst>
              <a:ext uri="{FF2B5EF4-FFF2-40B4-BE49-F238E27FC236}">
                <a16:creationId xmlns:a16="http://schemas.microsoft.com/office/drawing/2014/main" id="{397FC64C-7085-E407-7B59-E8B7CD572FD7}"/>
              </a:ext>
            </a:extLst>
          </p:cNvPr>
          <p:cNvSpPr txBox="1"/>
          <p:nvPr/>
        </p:nvSpPr>
        <p:spPr>
          <a:xfrm>
            <a:off x="588962" y="3943216"/>
            <a:ext cx="11020425" cy="400110"/>
          </a:xfrm>
          <a:prstGeom prst="rect">
            <a:avLst/>
          </a:prstGeom>
          <a:noFill/>
        </p:spPr>
        <p:txBody>
          <a:bodyPr wrap="square" lIns="0" tIns="0" rIns="0" bIns="0" anchor="t">
            <a:spAutoFit/>
          </a:bodyPr>
          <a:lstStyle/>
          <a:p>
            <a:pPr>
              <a:defRPr/>
            </a:pPr>
            <a:r>
              <a:rPr kumimoji="0" lang="en-US" sz="1400" b="0" i="0" u="none" strike="noStrike" kern="1200" cap="none" spc="0" normalizeH="0" baseline="0" noProof="0">
                <a:ln>
                  <a:noFill/>
                </a:ln>
                <a:solidFill>
                  <a:srgbClr val="0A1B45"/>
                </a:solidFill>
                <a:effectLst/>
                <a:uLnTx/>
                <a:uFillTx/>
                <a:latin typeface="Segoe UI Semibold"/>
                <a:ea typeface="+mn-ea"/>
                <a:cs typeface="+mn-cs"/>
              </a:rPr>
              <a:t>Targeted </a:t>
            </a:r>
            <a:r>
              <a:rPr lang="en-US" sz="1400">
                <a:solidFill>
                  <a:srgbClr val="0A1B45"/>
                </a:solidFill>
                <a:latin typeface="Segoe UI Semibold"/>
              </a:rPr>
              <a:t>customer scenarios</a:t>
            </a:r>
            <a:br>
              <a:rPr lang="en-US" sz="1400" b="0" i="0" u="none" strike="noStrike" kern="1200" cap="none" spc="0" normalizeH="0" baseline="0" noProof="0">
                <a:ln>
                  <a:noFill/>
                </a:ln>
                <a:effectLst/>
                <a:uLnTx/>
                <a:uFillTx/>
                <a:latin typeface="Segoe UI Semibold"/>
              </a:rPr>
            </a:br>
            <a:r>
              <a:rPr kumimoji="0" lang="en-US" sz="1200" b="0" i="0" u="none" strike="noStrike" kern="1200" cap="none" spc="0" normalizeH="0" baseline="0" noProof="0">
                <a:ln>
                  <a:noFill/>
                </a:ln>
                <a:solidFill>
                  <a:srgbClr val="0A1B45"/>
                </a:solidFill>
                <a:effectLst/>
                <a:uLnTx/>
                <a:uFillTx/>
                <a:latin typeface="Segoe UI"/>
                <a:ea typeface="+mn-ea"/>
                <a:cs typeface="+mn-cs"/>
              </a:rPr>
              <a:t>In cases where a customer is not ready to embark on organization-wide adoption, focus on a specific customer scenario for initial low-code success</a:t>
            </a:r>
            <a:r>
              <a:rPr lang="en-US" sz="1200">
                <a:solidFill>
                  <a:srgbClr val="0A1B45"/>
                </a:solidFill>
                <a:latin typeface="Segoe UI"/>
              </a:rPr>
              <a:t>  </a:t>
            </a:r>
            <a:endParaRPr kumimoji="0" lang="en-US" sz="1400" b="0" i="0" u="none" strike="noStrike" kern="1200" cap="none" spc="0" normalizeH="0" baseline="0" noProof="0">
              <a:ln>
                <a:noFill/>
              </a:ln>
              <a:solidFill>
                <a:srgbClr val="0A1B45"/>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062D7D4E-B8B4-EEE7-2CB9-F07832F08007}"/>
              </a:ext>
              <a:ext uri="{C183D7F6-B498-43B3-948B-1728B52AA6E4}">
                <adec:decorative xmlns:adec="http://schemas.microsoft.com/office/drawing/2017/decorative" val="1"/>
              </a:ext>
            </a:extLst>
          </p:cNvPr>
          <p:cNvGrpSpPr/>
          <p:nvPr/>
        </p:nvGrpSpPr>
        <p:grpSpPr>
          <a:xfrm>
            <a:off x="586739" y="4535005"/>
            <a:ext cx="5326336" cy="1931754"/>
            <a:chOff x="586739" y="1588858"/>
            <a:chExt cx="5326336" cy="2016587"/>
          </a:xfrm>
        </p:grpSpPr>
        <p:sp>
          <p:nvSpPr>
            <p:cNvPr id="9" name="Rectangle 8">
              <a:extLst>
                <a:ext uri="{FF2B5EF4-FFF2-40B4-BE49-F238E27FC236}">
                  <a16:creationId xmlns:a16="http://schemas.microsoft.com/office/drawing/2014/main" id="{4D9A419C-1486-1883-25BE-ED2E6A4C1999}"/>
                </a:ext>
                <a:ext uri="{C183D7F6-B498-43B3-948B-1728B52AA6E4}">
                  <adec:decorative xmlns:adec="http://schemas.microsoft.com/office/drawing/2017/decorative" val="1"/>
                </a:ext>
              </a:extLst>
            </p:cNvPr>
            <p:cNvSpPr/>
            <p:nvPr/>
          </p:nvSpPr>
          <p:spPr bwMode="auto">
            <a:xfrm>
              <a:off x="586740" y="1588858"/>
              <a:ext cx="5326335" cy="1998199"/>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Align the company’s revenue strategy across Marketing, Sales, and Customer Success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Elevate the customer experience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Discover new ways to generate leads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Define the company value proposition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Outline the GTM strategy</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Expanding into new markets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Seller recruitment, coaching, and retention</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Choosing and deploying CRM and associated sales tools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Enhancing ability to forecast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Driving more opportunities into the pipeline</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6B5F7544-8545-E479-2239-F4A5C41A0768}"/>
                </a:ext>
                <a:ext uri="{C183D7F6-B498-43B3-948B-1728B52AA6E4}">
                  <adec:decorative xmlns:adec="http://schemas.microsoft.com/office/drawing/2017/decorative" val="1"/>
                </a:ext>
              </a:extLst>
            </p:cNvPr>
            <p:cNvSpPr/>
            <p:nvPr/>
          </p:nvSpPr>
          <p:spPr bwMode="auto">
            <a:xfrm>
              <a:off x="586739" y="1588858"/>
              <a:ext cx="147584" cy="2016587"/>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 name="TextBox 16">
            <a:extLst>
              <a:ext uri="{FF2B5EF4-FFF2-40B4-BE49-F238E27FC236}">
                <a16:creationId xmlns:a16="http://schemas.microsoft.com/office/drawing/2014/main" id="{8BADD860-C27A-70B6-2A0C-B3857D0F5204}"/>
              </a:ext>
            </a:extLst>
          </p:cNvPr>
          <p:cNvSpPr txBox="1"/>
          <p:nvPr/>
        </p:nvSpPr>
        <p:spPr>
          <a:xfrm>
            <a:off x="964464" y="4718503"/>
            <a:ext cx="4704816" cy="1369606"/>
          </a:xfrm>
          <a:prstGeom prst="rect">
            <a:avLst/>
          </a:prstGeom>
          <a:noFill/>
        </p:spPr>
        <p:txBody>
          <a:bodyPr wrap="square" lIns="0" tIns="0" rIns="0" bIns="0" rtlCol="0" anchor="t" anchorCtr="0">
            <a:spAutoFit/>
          </a:bodyPr>
          <a:lstStyle/>
          <a:p>
            <a:pPr>
              <a:spcAft>
                <a:spcPts val="600"/>
              </a:spcAft>
              <a:defRPr/>
            </a:pPr>
            <a:r>
              <a:rPr lang="en-US" sz="1400" b="1">
                <a:solidFill>
                  <a:srgbClr val="0078D4"/>
                </a:solidFill>
                <a:latin typeface="Segoe UI Semibold"/>
              </a:rPr>
              <a:t>Accelerate development and drive productivity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a:t>
            </a:r>
            <a:r>
              <a:rPr kumimoji="0" lang="en-US" sz="1400" b="0" i="0" u="none" strike="noStrike" kern="1200" cap="none" spc="0" normalizeH="0" baseline="0" noProof="0">
                <a:ln>
                  <a:noFill/>
                </a:ln>
                <a:solidFill>
                  <a:srgbClr val="000000"/>
                </a:solidFill>
                <a:effectLst/>
                <a:uLnTx/>
                <a:uFillTx/>
                <a:latin typeface="Segoe UI"/>
                <a:ea typeface="+mn-ea"/>
                <a:cs typeface="+mn-cs"/>
              </a:rPr>
              <a:t>Land value of low-code application development with both the business decision marker and technical decision maker audiences by focusing on business value – time and cost savings, employee productivity, pro dev productivity, department value. </a:t>
            </a:r>
          </a:p>
        </p:txBody>
      </p:sp>
      <p:grpSp>
        <p:nvGrpSpPr>
          <p:cNvPr id="28" name="Group 27">
            <a:extLst>
              <a:ext uri="{FF2B5EF4-FFF2-40B4-BE49-F238E27FC236}">
                <a16:creationId xmlns:a16="http://schemas.microsoft.com/office/drawing/2014/main" id="{C3FC7C9C-D8AA-C96A-132C-A5E2208E1F18}"/>
              </a:ext>
              <a:ext uri="{C183D7F6-B498-43B3-948B-1728B52AA6E4}">
                <adec:decorative xmlns:adec="http://schemas.microsoft.com/office/drawing/2017/decorative" val="1"/>
              </a:ext>
            </a:extLst>
          </p:cNvPr>
          <p:cNvGrpSpPr/>
          <p:nvPr/>
        </p:nvGrpSpPr>
        <p:grpSpPr>
          <a:xfrm>
            <a:off x="6283052" y="4535005"/>
            <a:ext cx="5326336" cy="1931754"/>
            <a:chOff x="586739" y="1588858"/>
            <a:chExt cx="5326336" cy="2016587"/>
          </a:xfrm>
        </p:grpSpPr>
        <p:sp>
          <p:nvSpPr>
            <p:cNvPr id="29" name="Rectangle 28">
              <a:extLst>
                <a:ext uri="{FF2B5EF4-FFF2-40B4-BE49-F238E27FC236}">
                  <a16:creationId xmlns:a16="http://schemas.microsoft.com/office/drawing/2014/main" id="{6A57636F-9FCC-E1BE-4021-51A1C99C49BD}"/>
                </a:ext>
                <a:ext uri="{C183D7F6-B498-43B3-948B-1728B52AA6E4}">
                  <adec:decorative xmlns:adec="http://schemas.microsoft.com/office/drawing/2017/decorative" val="1"/>
                </a:ext>
              </a:extLst>
            </p:cNvPr>
            <p:cNvSpPr/>
            <p:nvPr/>
          </p:nvSpPr>
          <p:spPr bwMode="auto">
            <a:xfrm>
              <a:off x="586740" y="1588858"/>
              <a:ext cx="5326335" cy="1998199"/>
            </a:xfrm>
            <a:prstGeom prst="rect">
              <a:avLst/>
            </a:prstGeom>
            <a:solidFill>
              <a:schemeClr val="bg1"/>
            </a:soli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Align the company’s revenue strategy across Marketing, Sales, and Customer Success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Elevate the customer experience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Discover new ways to generate leads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Define the company value proposition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Outline the GTM strategy</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Expanding into new markets</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Seller recruitment, coaching, and retention</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Choosing and deploying CRM and associated sales tools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Enhancing ability to forecast </a:t>
              </a:r>
              <a:endParaRPr kumimoji="0" lang="en-US" sz="2800" b="0" i="0" u="none" strike="noStrike" kern="1200" cap="none" spc="0" normalizeH="0" baseline="0" noProof="0">
                <a:ln>
                  <a:noFill/>
                </a:ln>
                <a:solidFill>
                  <a:srgbClr val="FFFFFF"/>
                </a:solidFill>
                <a:effectLst/>
                <a:uLnTx/>
                <a:uFillTx/>
                <a:latin typeface="Segoe UI"/>
                <a:ea typeface="+mn-ea"/>
                <a:cs typeface="+mn-cs"/>
              </a:endParaRPr>
            </a:p>
            <a:p>
              <a:pPr marL="342900" marR="0" lvl="0" indent="-342900" algn="l" defTabSz="914400" rtl="0" eaLnBrk="1" fontAlgn="base"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Driving more opportunities into the pipeline</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06C7C24D-558D-3130-1ABE-4F6B588D2E3E}"/>
                </a:ext>
                <a:ext uri="{C183D7F6-B498-43B3-948B-1728B52AA6E4}">
                  <adec:decorative xmlns:adec="http://schemas.microsoft.com/office/drawing/2017/decorative" val="1"/>
                </a:ext>
              </a:extLst>
            </p:cNvPr>
            <p:cNvSpPr/>
            <p:nvPr/>
          </p:nvSpPr>
          <p:spPr bwMode="auto">
            <a:xfrm>
              <a:off x="586739" y="1588858"/>
              <a:ext cx="147584" cy="2016587"/>
            </a:xfrm>
            <a:prstGeom prst="rect">
              <a:avLst/>
            </a:prstGeom>
            <a:gradFill>
              <a:gsLst>
                <a:gs pos="0">
                  <a:srgbClr val="50E6FF"/>
                </a:gs>
                <a:gs pos="100000">
                  <a:srgbClr val="D59DFF"/>
                </a:gs>
              </a:gsLst>
              <a:lin ang="1800000" scaled="0"/>
            </a:gradFill>
            <a:ln>
              <a:noFill/>
              <a:headEnd type="none" w="med" len="med"/>
              <a:tailEnd type="none" w="med" len="med"/>
            </a:ln>
            <a:effectLst>
              <a:outerShdw blurRad="254000" dist="63500" dir="33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1" name="TextBox 30">
            <a:extLst>
              <a:ext uri="{FF2B5EF4-FFF2-40B4-BE49-F238E27FC236}">
                <a16:creationId xmlns:a16="http://schemas.microsoft.com/office/drawing/2014/main" id="{0FDDCD70-A59F-7318-3900-DB8A9200CCA0}"/>
              </a:ext>
            </a:extLst>
          </p:cNvPr>
          <p:cNvSpPr txBox="1"/>
          <p:nvPr/>
        </p:nvSpPr>
        <p:spPr>
          <a:xfrm>
            <a:off x="6660777" y="4718503"/>
            <a:ext cx="4704816" cy="1585049"/>
          </a:xfrm>
          <a:prstGeom prst="rect">
            <a:avLst/>
          </a:prstGeom>
          <a:noFill/>
        </p:spPr>
        <p:txBody>
          <a:bodyPr wrap="square" lIns="0" tIns="0" rIns="0" bIns="0" rtlCol="0" anchor="t" anchorCtr="0">
            <a:spAutoFit/>
          </a:bodyPr>
          <a:lstStyle/>
          <a:p>
            <a:pPr>
              <a:spcAft>
                <a:spcPts val="600"/>
              </a:spcAft>
              <a:defRPr/>
            </a:pPr>
            <a:r>
              <a:rPr lang="en-US" sz="1400" b="1">
                <a:solidFill>
                  <a:srgbClr val="0078D4"/>
                </a:solidFill>
                <a:latin typeface="Segoe UI Semibold"/>
              </a:rPr>
              <a:t>Optimize with </a:t>
            </a:r>
            <a:r>
              <a:rPr lang="en-US" sz="1400" b="1" err="1">
                <a:solidFill>
                  <a:srgbClr val="0078D4"/>
                </a:solidFill>
                <a:latin typeface="Segoe UI Semibold"/>
              </a:rPr>
              <a:t>hyperautomation</a:t>
            </a:r>
            <a:r>
              <a:rPr lang="en-US" sz="1400" b="1">
                <a:solidFill>
                  <a:srgbClr val="0078D4"/>
                </a:solidFill>
                <a:latin typeface="Segoe UI Semibold"/>
              </a:rPr>
              <a:t>​</a:t>
            </a:r>
          </a:p>
          <a:p>
            <a:pPr>
              <a:spcAft>
                <a:spcPts val="600"/>
              </a:spcAf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a:t>
            </a:r>
            <a:r>
              <a:rPr kumimoji="0" lang="en-US" sz="1400" b="0" i="0" u="none" strike="noStrike" kern="1200" cap="none" spc="0" normalizeH="0" baseline="0" noProof="0">
                <a:ln>
                  <a:noFill/>
                </a:ln>
                <a:solidFill>
                  <a:srgbClr val="000000"/>
                </a:solidFill>
                <a:effectLst/>
                <a:uLnTx/>
                <a:uFillTx/>
                <a:latin typeface="Segoe UI"/>
                <a:ea typeface="+mn-ea"/>
                <a:cs typeface="+mn-cs"/>
              </a:rPr>
              <a:t>Deliver a comprehensive, connected, </a:t>
            </a:r>
            <a:r>
              <a:rPr lang="en-US" sz="1400">
                <a:solidFill>
                  <a:srgbClr val="000000"/>
                </a:solidFill>
                <a:latin typeface="Segoe UI"/>
              </a:rPr>
              <a:t>and intelligent</a:t>
            </a:r>
            <a:r>
              <a:rPr kumimoji="0" lang="en-US" sz="1400" b="0" i="0" u="none" strike="noStrike" kern="1200" cap="none" spc="0" normalizeH="0" baseline="0" noProof="0">
                <a:ln>
                  <a:noFill/>
                </a:ln>
                <a:solidFill>
                  <a:srgbClr val="000000"/>
                </a:solidFill>
                <a:effectLst/>
                <a:uLnTx/>
                <a:uFillTx/>
                <a:latin typeface="Segoe UI"/>
                <a:ea typeface="+mn-ea"/>
                <a:cs typeface="+mn-cs"/>
              </a:rPr>
              <a:t> automation solution that enables everyone to engage in </a:t>
            </a:r>
            <a:r>
              <a:rPr kumimoji="0" lang="en-US" sz="1400" b="0" i="0" u="none" strike="noStrike" kern="1200" cap="none" spc="0" normalizeH="0" baseline="0" noProof="0" err="1">
                <a:ln>
                  <a:noFill/>
                </a:ln>
                <a:solidFill>
                  <a:srgbClr val="000000"/>
                </a:solidFill>
                <a:effectLst/>
                <a:uLnTx/>
                <a:uFillTx/>
                <a:latin typeface="Segoe UI"/>
                <a:ea typeface="+mn-ea"/>
                <a:cs typeface="+mn-cs"/>
              </a:rPr>
              <a:t>hyperautomation</a:t>
            </a:r>
            <a:r>
              <a:rPr kumimoji="0" lang="en-US" sz="1400" b="0" i="0" u="none" strike="noStrike" kern="1200" cap="none" spc="0" normalizeH="0" baseline="0" noProof="0">
                <a:ln>
                  <a:noFill/>
                </a:ln>
                <a:solidFill>
                  <a:srgbClr val="000000"/>
                </a:solidFill>
                <a:effectLst/>
                <a:uLnTx/>
                <a:uFillTx/>
                <a:latin typeface="Segoe UI"/>
                <a:ea typeface="+mn-ea"/>
                <a:cs typeface="+mn-cs"/>
              </a:rPr>
              <a:t>. Modernize business processes, optimize costs, and do more with existing systems while replacing expensive, legacy solutions with one integrated solution for automation.</a:t>
            </a:r>
            <a:endParaRPr lang="en-US" sz="1400" b="0" i="0" u="none" strike="noStrike" kern="1200" cap="none" spc="0" normalizeH="0" baseline="0" noProof="0">
              <a:ln>
                <a:noFill/>
              </a:ln>
              <a:solidFill>
                <a:srgbClr val="000000"/>
              </a:solidFill>
              <a:effectLst/>
              <a:uLnTx/>
              <a:uFillTx/>
              <a:latin typeface="Segoe UI"/>
              <a:cs typeface="Segoe UI"/>
            </a:endParaRPr>
          </a:p>
        </p:txBody>
      </p:sp>
    </p:spTree>
    <p:extLst>
      <p:ext uri="{BB962C8B-B14F-4D97-AF65-F5344CB8AC3E}">
        <p14:creationId xmlns:p14="http://schemas.microsoft.com/office/powerpoint/2010/main" val="319737541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8.9"/>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D365_Template_v09  -  Read-Only" id="{2D57D977-5F8F-4C2B-9746-7D70A251AB29}" vid="{C2060AB1-A179-414A-B11F-06D63BDFD6E3}"/>
    </a:ext>
  </a:extLst>
</a:theme>
</file>

<file path=ppt/theme/theme2.xml><?xml version="1.0" encoding="utf-8"?>
<a:theme xmlns:a="http://schemas.openxmlformats.org/drawingml/2006/main" name="1_Power Platform Template">
  <a:themeElements>
    <a:clrScheme name="Custom 8">
      <a:dk1>
        <a:srgbClr val="000000"/>
      </a:dk1>
      <a:lt1>
        <a:srgbClr val="FFFFFF"/>
      </a:lt1>
      <a:dk2>
        <a:srgbClr val="2A446F"/>
      </a:dk2>
      <a:lt2>
        <a:srgbClr val="0078D4"/>
      </a:lt2>
      <a:accent1>
        <a:srgbClr val="374649"/>
      </a:accent1>
      <a:accent2>
        <a:srgbClr val="50E6FF"/>
      </a:accent2>
      <a:accent3>
        <a:srgbClr val="742774"/>
      </a:accent3>
      <a:accent4>
        <a:srgbClr val="0B556A"/>
      </a:accent4>
      <a:accent5>
        <a:srgbClr val="222043"/>
      </a:accent5>
      <a:accent6>
        <a:srgbClr val="14938C"/>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ce2d906-1f96-4ec6-bff3-a6181fa4dbcc">
      <Terms xmlns="http://schemas.microsoft.com/office/infopath/2007/PartnerControls"/>
    </lcf76f155ced4ddcb4097134ff3c332f>
    <SharedWithUsers xmlns="908b7943-0f18-4644-9aff-50c3c870c93f">
      <UserInfo>
        <DisplayName>Heather Wikene (BRIDGE PARTNERS LLC)</DisplayName>
        <AccountId>2683</AccountId>
        <AccountType/>
      </UserInfo>
    </SharedWithUsers>
    <Whatsthisfor xmlns="1ce2d906-1f96-4ec6-bff3-a6181fa4dbcc" xsi:nil="true"/>
    <TaxCatchAll xmlns="908b7943-0f18-4644-9aff-50c3c870c93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BA895510AE75419EBC51A5F43F116D" ma:contentTypeVersion="14" ma:contentTypeDescription="Create a new document." ma:contentTypeScope="" ma:versionID="458dc9a52619438e3fad496b6175171b">
  <xsd:schema xmlns:xsd="http://www.w3.org/2001/XMLSchema" xmlns:xs="http://www.w3.org/2001/XMLSchema" xmlns:p="http://schemas.microsoft.com/office/2006/metadata/properties" xmlns:ns2="1ce2d906-1f96-4ec6-bff3-a6181fa4dbcc" xmlns:ns3="908b7943-0f18-4644-9aff-50c3c870c93f" targetNamespace="http://schemas.microsoft.com/office/2006/metadata/properties" ma:root="true" ma:fieldsID="0bbe783207d4af3b7a4ed9bbd3d53cac" ns2:_="" ns3:_="">
    <xsd:import namespace="1ce2d906-1f96-4ec6-bff3-a6181fa4dbcc"/>
    <xsd:import namespace="908b7943-0f18-4644-9aff-50c3c870c9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Whatsthisfo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2d906-1f96-4ec6-bff3-a6181fa4d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Whatsthisfor" ma:index="20" nillable="true" ma:displayName="What's this for" ma:format="Dropdown" ma:internalName="Whatsthisfor">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7943-0f18-4644-9aff-50c3c870c9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d7dfbfe-e6a6-465e-8cf0-23b5a3679409}" ma:internalName="TaxCatchAll" ma:showField="CatchAllData" ma:web="908b7943-0f18-4644-9aff-50c3c870c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0AB0BE-84F8-4248-AA72-6B7F71E9CFCA}">
  <ds:schemaRefs>
    <ds:schemaRef ds:uri="http://schemas.microsoft.com/office/2006/documentManagement/types"/>
    <ds:schemaRef ds:uri="http://purl.org/dc/dcmitype/"/>
    <ds:schemaRef ds:uri="http://schemas.microsoft.com/office/infopath/2007/PartnerControls"/>
    <ds:schemaRef ds:uri="http://purl.org/dc/elements/1.1/"/>
    <ds:schemaRef ds:uri="http://purl.org/dc/terms/"/>
    <ds:schemaRef ds:uri="95ce86af-0b3b-4789-9f2b-92e621b019bc"/>
    <ds:schemaRef ds:uri="http://www.w3.org/XML/1998/namespace"/>
    <ds:schemaRef ds:uri="http://schemas.microsoft.com/office/2006/metadata/properties"/>
    <ds:schemaRef ds:uri="http://schemas.openxmlformats.org/package/2006/metadata/core-properties"/>
    <ds:schemaRef ds:uri="3ac45ee4-75ab-4bd9-8326-4e65d1a58885"/>
    <ds:schemaRef ds:uri="http://schemas.microsoft.com/sharepoint/v3"/>
    <ds:schemaRef ds:uri="1ce2d906-1f96-4ec6-bff3-a6181fa4dbcc"/>
    <ds:schemaRef ds:uri="908b7943-0f18-4644-9aff-50c3c870c93f"/>
  </ds:schemaRefs>
</ds:datastoreItem>
</file>

<file path=customXml/itemProps2.xml><?xml version="1.0" encoding="utf-8"?>
<ds:datastoreItem xmlns:ds="http://schemas.openxmlformats.org/officeDocument/2006/customXml" ds:itemID="{6509DD28-ECC8-460C-A53E-3C746D4FD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2d906-1f96-4ec6-bff3-a6181fa4dbcc"/>
    <ds:schemaRef ds:uri="908b7943-0f18-4644-9aff-50c3c870c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53FFE7-C072-4A53-9103-58759F27D92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2194</TotalTime>
  <Words>5896</Words>
  <Application>Microsoft Office PowerPoint</Application>
  <PresentationFormat>Widescreen</PresentationFormat>
  <Paragraphs>701</Paragraphs>
  <Slides>39</Slides>
  <Notes>36</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Microsoft D365 template</vt:lpstr>
      <vt:lpstr>1_Power Platform Template</vt:lpstr>
      <vt:lpstr>Accelerate Innovation  with Low Code</vt:lpstr>
      <vt:lpstr>Welcome!</vt:lpstr>
      <vt:lpstr>Your customers need help navigating the demand for digital transformation </vt:lpstr>
      <vt:lpstr>An unparalleled opportunity with Power Platform</vt:lpstr>
      <vt:lpstr>Microsoft is a leader and a trusted brand</vt:lpstr>
      <vt:lpstr>Bring AI into every conversation </vt:lpstr>
      <vt:lpstr>Why Solution Plays and customer scenarios matter</vt:lpstr>
      <vt:lpstr>Meet the Low-Code Solution Play</vt:lpstr>
      <vt:lpstr>Get to know the key customer scenarios Align your go-to-market with Microsoft sellers and identify the priority patterns of value based on the customer scenario selected.</vt:lpstr>
      <vt:lpstr>Use patterns of value to identify priority outcomes The six most common patterns of value provide a good starting point for finding opportunities with customers.</vt:lpstr>
      <vt:lpstr>Customer scenario deep dive: Scale innovation with low code ​</vt:lpstr>
      <vt:lpstr>Customer scenario deep dive: Accelerate development and drive productivity ​</vt:lpstr>
      <vt:lpstr>Customer scenario deep dive: Optimize with hyperautomation​</vt:lpstr>
      <vt:lpstr>Get familiar with the decision makers</vt:lpstr>
      <vt:lpstr>Discover low-code opportunities in key industries</vt:lpstr>
      <vt:lpstr>Smart Consulting speeds up vendor registration for a retailer more than 85%</vt:lpstr>
      <vt:lpstr>Hexaware helps Yorkshire Water drive rapid IT transformation</vt:lpstr>
      <vt:lpstr>DigPacks helps NHS Trust reduce referral processing time 90%</vt:lpstr>
      <vt:lpstr>Acuvate launches HR bot in two weeks to better serve employees</vt:lpstr>
      <vt:lpstr>Accelerate your customer’s sales cycle Resources aligned to the Microsoft Customer Engagement Methodology (MCEM) connect co-sell efforts with the Microsoft Field</vt:lpstr>
      <vt:lpstr>Access GTM resources specific to this Solution Play</vt:lpstr>
      <vt:lpstr>Drive usage and adoption</vt:lpstr>
      <vt:lpstr>Plan your next step in the partner journey</vt:lpstr>
      <vt:lpstr>Unlocking the low-code patterns of value</vt:lpstr>
      <vt:lpstr>Get to know the low-code patterns of value Align your go-to-market to address these patterns and differentiate with expertise in specific patterns</vt:lpstr>
      <vt:lpstr>Application modernization Build and update solutions at scale</vt:lpstr>
      <vt:lpstr>Application building and modernization</vt:lpstr>
      <vt:lpstr>Extend LoB systems Improve and extend your core systems</vt:lpstr>
      <vt:lpstr>Agility for core business systems</vt:lpstr>
      <vt:lpstr>Extend LoB systems with Power Platform</vt:lpstr>
      <vt:lpstr>Accelerate professional developer Build complex solutions faster with low code</vt:lpstr>
      <vt:lpstr>Integrated experience</vt:lpstr>
      <vt:lpstr>Enhance employee experiences Boost employee engagement and productivity</vt:lpstr>
      <vt:lpstr>Integrate with productivity tools</vt:lpstr>
      <vt:lpstr>Power Platform + Teams</vt:lpstr>
      <vt:lpstr>Empower departments Empower departments to solve business challenges</vt:lpstr>
      <vt:lpstr>Enable all makers</vt:lpstr>
      <vt:lpstr>Optimize with hyperautomation Solve business challenges faster </vt:lpstr>
      <vt:lpstr>Let’s get started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Ginny Hoban</dc:creator>
  <cp:lastModifiedBy>Ginny Hoban</cp:lastModifiedBy>
  <cp:revision>2</cp:revision>
  <dcterms:created xsi:type="dcterms:W3CDTF">2023-05-25T22:35:46Z</dcterms:created>
  <dcterms:modified xsi:type="dcterms:W3CDTF">2023-09-13T21:12:57Z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0x01010063BA895510AE75419EBC51A5F43F116D</vt:lpwstr>
  </property>
  <property fmtid="{D5CDD505-2E9C-101B-9397-08002B2CF9AE}" pid="3" name="MediaServiceImageTags">
    <vt:lpwstr/>
  </property>
  <property fmtid="{D5CDD505-2E9C-101B-9397-08002B2CF9AE}" pid="4" name="MSIP_Label_3a23c400-78e7-4d42-982d-273adef68ef9_Enabled">
    <vt:lpwstr>true</vt:lpwstr>
  </property>
  <property fmtid="{D5CDD505-2E9C-101B-9397-08002B2CF9AE}" pid="5" name="MSIP_Label_3a23c400-78e7-4d42-982d-273adef68ef9_SetDate">
    <vt:lpwstr>2023-09-13T21:12:53Z</vt:lpwstr>
  </property>
  <property fmtid="{D5CDD505-2E9C-101B-9397-08002B2CF9AE}" pid="6" name="MSIP_Label_3a23c400-78e7-4d42-982d-273adef68ef9_Method">
    <vt:lpwstr>Standard</vt:lpwstr>
  </property>
  <property fmtid="{D5CDD505-2E9C-101B-9397-08002B2CF9AE}" pid="7" name="MSIP_Label_3a23c400-78e7-4d42-982d-273adef68ef9_Name">
    <vt:lpwstr>3a23c400-78e7-4d42-982d-273adef68ef9</vt:lpwstr>
  </property>
  <property fmtid="{D5CDD505-2E9C-101B-9397-08002B2CF9AE}" pid="8" name="MSIP_Label_3a23c400-78e7-4d42-982d-273adef68ef9_SiteId">
    <vt:lpwstr>7fe14ab6-8f5d-4139-84bf-cd8aed0ee6b9</vt:lpwstr>
  </property>
  <property fmtid="{D5CDD505-2E9C-101B-9397-08002B2CF9AE}" pid="9" name="MSIP_Label_3a23c400-78e7-4d42-982d-273adef68ef9_ActionId">
    <vt:lpwstr>6ca54dd7-dfc1-4a90-a07b-281a929fc28a</vt:lpwstr>
  </property>
  <property fmtid="{D5CDD505-2E9C-101B-9397-08002B2CF9AE}" pid="10" name="MSIP_Label_3a23c400-78e7-4d42-982d-273adef68ef9_ContentBits">
    <vt:lpwstr>0</vt:lpwstr>
  </property>
</Properties>
</file>