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20104100" cy="11309350"/>
  <p:notesSz cx="20104100" cy="113093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24970" y="4628889"/>
            <a:ext cx="10771505" cy="6134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11.png"/><Relationship Id="rId11" Type="http://schemas.openxmlformats.org/officeDocument/2006/relationships/image" Target="../media/image12.png"/><Relationship Id="rId12" Type="http://schemas.openxmlformats.org/officeDocument/2006/relationships/image" Target="../media/image13.pn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image" Target="../media/image16.png"/><Relationship Id="rId16" Type="http://schemas.openxmlformats.org/officeDocument/2006/relationships/image" Target="../media/image17.png"/><Relationship Id="rId17" Type="http://schemas.openxmlformats.org/officeDocument/2006/relationships/image" Target="../media/image18.png"/><Relationship Id="rId18" Type="http://schemas.openxmlformats.org/officeDocument/2006/relationships/image" Target="../media/image19.png"/><Relationship Id="rId19" Type="http://schemas.openxmlformats.org/officeDocument/2006/relationships/image" Target="../media/image20.png"/><Relationship Id="rId20" Type="http://schemas.openxmlformats.org/officeDocument/2006/relationships/image" Target="../media/image21.png"/><Relationship Id="rId21" Type="http://schemas.openxmlformats.org/officeDocument/2006/relationships/image" Target="../media/image22.png"/><Relationship Id="rId22" Type="http://schemas.openxmlformats.org/officeDocument/2006/relationships/image" Target="../media/image23.png"/><Relationship Id="rId23" Type="http://schemas.openxmlformats.org/officeDocument/2006/relationships/image" Target="../media/image24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30.png"/><Relationship Id="rId12" Type="http://schemas.openxmlformats.org/officeDocument/2006/relationships/image" Target="../media/image31.png"/><Relationship Id="rId13" Type="http://schemas.openxmlformats.org/officeDocument/2006/relationships/image" Target="../media/image13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3.png"/><Relationship Id="rId11" Type="http://schemas.openxmlformats.org/officeDocument/2006/relationships/image" Target="../media/image34.png"/><Relationship Id="rId12" Type="http://schemas.openxmlformats.org/officeDocument/2006/relationships/image" Target="../media/image13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36.png"/><Relationship Id="rId11" Type="http://schemas.openxmlformats.org/officeDocument/2006/relationships/image" Target="../media/image37.png"/><Relationship Id="rId12" Type="http://schemas.openxmlformats.org/officeDocument/2006/relationships/image" Target="../media/image13.png"/><Relationship Id="rId13" Type="http://schemas.openxmlformats.org/officeDocument/2006/relationships/image" Target="../media/image38.png"/><Relationship Id="rId14" Type="http://schemas.openxmlformats.org/officeDocument/2006/relationships/image" Target="../media/image39.png"/><Relationship Id="rId15" Type="http://schemas.openxmlformats.org/officeDocument/2006/relationships/image" Target="../media/image40.png"/><Relationship Id="rId16" Type="http://schemas.openxmlformats.org/officeDocument/2006/relationships/image" Target="../media/image41.png"/><Relationship Id="rId17" Type="http://schemas.openxmlformats.org/officeDocument/2006/relationships/image" Target="../media/image42.png"/><Relationship Id="rId18" Type="http://schemas.openxmlformats.org/officeDocument/2006/relationships/image" Target="../media/image43.png"/><Relationship Id="rId19" Type="http://schemas.openxmlformats.org/officeDocument/2006/relationships/image" Target="../media/image44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13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04100" cy="1130855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30194" y="2656298"/>
            <a:ext cx="6563359" cy="5060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150">
                <a:solidFill>
                  <a:srgbClr val="FFFFFF"/>
                </a:solidFill>
              </a:rPr>
              <a:t>Windows</a:t>
            </a:r>
            <a:r>
              <a:rPr dirty="0" sz="3150" spc="-35">
                <a:solidFill>
                  <a:srgbClr val="FFFFFF"/>
                </a:solidFill>
              </a:rPr>
              <a:t> </a:t>
            </a:r>
            <a:r>
              <a:rPr dirty="0" sz="3150">
                <a:solidFill>
                  <a:srgbClr val="FFFFFF"/>
                </a:solidFill>
              </a:rPr>
              <a:t>as</a:t>
            </a:r>
            <a:r>
              <a:rPr dirty="0" sz="3150" spc="-25">
                <a:solidFill>
                  <a:srgbClr val="FFFFFF"/>
                </a:solidFill>
              </a:rPr>
              <a:t> </a:t>
            </a:r>
            <a:r>
              <a:rPr dirty="0" sz="3150">
                <a:solidFill>
                  <a:srgbClr val="FFFFFF"/>
                </a:solidFill>
              </a:rPr>
              <a:t>the</a:t>
            </a:r>
            <a:r>
              <a:rPr dirty="0" sz="3150" spc="-20">
                <a:solidFill>
                  <a:srgbClr val="FFFFFF"/>
                </a:solidFill>
              </a:rPr>
              <a:t> </a:t>
            </a:r>
            <a:r>
              <a:rPr dirty="0" sz="3150">
                <a:solidFill>
                  <a:srgbClr val="FFFFFF"/>
                </a:solidFill>
              </a:rPr>
              <a:t>platform</a:t>
            </a:r>
            <a:r>
              <a:rPr dirty="0" sz="3150" spc="-25">
                <a:solidFill>
                  <a:srgbClr val="FFFFFF"/>
                </a:solidFill>
              </a:rPr>
              <a:t> </a:t>
            </a:r>
            <a:r>
              <a:rPr dirty="0" sz="3150">
                <a:solidFill>
                  <a:srgbClr val="FFFFFF"/>
                </a:solidFill>
              </a:rPr>
              <a:t>for</a:t>
            </a:r>
            <a:r>
              <a:rPr dirty="0" sz="3150" spc="-20">
                <a:solidFill>
                  <a:srgbClr val="FFFFFF"/>
                </a:solidFill>
              </a:rPr>
              <a:t> </a:t>
            </a:r>
            <a:r>
              <a:rPr dirty="0" sz="3150" spc="-10">
                <a:solidFill>
                  <a:srgbClr val="FFFFFF"/>
                </a:solidFill>
              </a:rPr>
              <a:t>work.</a:t>
            </a:r>
            <a:endParaRPr sz="3150"/>
          </a:p>
        </p:txBody>
      </p:sp>
      <p:sp>
        <p:nvSpPr>
          <p:cNvPr id="5" name="object 5"/>
          <p:cNvSpPr txBox="1"/>
          <p:nvPr/>
        </p:nvSpPr>
        <p:spPr>
          <a:xfrm>
            <a:off x="1230194" y="3287169"/>
            <a:ext cx="7913370" cy="729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Thriving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businesses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are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balancing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230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300" spc="-1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 innovation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3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drive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>
                <a:solidFill>
                  <a:srgbClr val="FFFFFF"/>
                </a:solidFill>
                <a:latin typeface="Arial"/>
                <a:cs typeface="Arial"/>
              </a:rPr>
              <a:t>operational</a:t>
            </a:r>
            <a:r>
              <a:rPr dirty="0" sz="230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300" spc="-10">
                <a:solidFill>
                  <a:srgbClr val="FFFFFF"/>
                </a:solidFill>
                <a:latin typeface="Arial"/>
                <a:cs typeface="Arial"/>
              </a:rPr>
              <a:t>efficiency.</a:t>
            </a:r>
            <a:endParaRPr sz="23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627154" y="1389792"/>
            <a:ext cx="699135" cy="699135"/>
          </a:xfrm>
          <a:custGeom>
            <a:avLst/>
            <a:gdLst/>
            <a:ahLst/>
            <a:cxnLst/>
            <a:rect l="l" t="t" r="r" b="b"/>
            <a:pathLst>
              <a:path w="699135" h="699135">
                <a:moveTo>
                  <a:pt x="329590" y="369265"/>
                </a:moveTo>
                <a:lnTo>
                  <a:pt x="0" y="369265"/>
                </a:lnTo>
                <a:lnTo>
                  <a:pt x="0" y="698855"/>
                </a:lnTo>
                <a:lnTo>
                  <a:pt x="329590" y="698855"/>
                </a:lnTo>
                <a:lnTo>
                  <a:pt x="329590" y="369265"/>
                </a:lnTo>
                <a:close/>
              </a:path>
              <a:path w="699135" h="699135">
                <a:moveTo>
                  <a:pt x="329590" y="0"/>
                </a:moveTo>
                <a:lnTo>
                  <a:pt x="0" y="0"/>
                </a:lnTo>
                <a:lnTo>
                  <a:pt x="0" y="329590"/>
                </a:lnTo>
                <a:lnTo>
                  <a:pt x="329590" y="329590"/>
                </a:lnTo>
                <a:lnTo>
                  <a:pt x="329590" y="0"/>
                </a:lnTo>
                <a:close/>
              </a:path>
              <a:path w="699135" h="699135">
                <a:moveTo>
                  <a:pt x="698830" y="369265"/>
                </a:moveTo>
                <a:lnTo>
                  <a:pt x="369239" y="369265"/>
                </a:lnTo>
                <a:lnTo>
                  <a:pt x="369239" y="698855"/>
                </a:lnTo>
                <a:lnTo>
                  <a:pt x="698830" y="698855"/>
                </a:lnTo>
                <a:lnTo>
                  <a:pt x="698830" y="369265"/>
                </a:lnTo>
                <a:close/>
              </a:path>
              <a:path w="699135" h="699135">
                <a:moveTo>
                  <a:pt x="698830" y="0"/>
                </a:moveTo>
                <a:lnTo>
                  <a:pt x="369239" y="0"/>
                </a:lnTo>
                <a:lnTo>
                  <a:pt x="369239" y="329590"/>
                </a:lnTo>
                <a:lnTo>
                  <a:pt x="698830" y="329590"/>
                </a:lnTo>
                <a:lnTo>
                  <a:pt x="6988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21094" y="1520411"/>
            <a:ext cx="669925" cy="419734"/>
          </a:xfrm>
          <a:custGeom>
            <a:avLst/>
            <a:gdLst/>
            <a:ahLst/>
            <a:cxnLst/>
            <a:rect l="l" t="t" r="r" b="b"/>
            <a:pathLst>
              <a:path w="669925" h="419735">
                <a:moveTo>
                  <a:pt x="565010" y="0"/>
                </a:moveTo>
                <a:lnTo>
                  <a:pt x="493102" y="0"/>
                </a:lnTo>
                <a:lnTo>
                  <a:pt x="418592" y="307975"/>
                </a:lnTo>
                <a:lnTo>
                  <a:pt x="416001" y="319468"/>
                </a:lnTo>
                <a:lnTo>
                  <a:pt x="414007" y="329742"/>
                </a:lnTo>
                <a:lnTo>
                  <a:pt x="412610" y="338810"/>
                </a:lnTo>
                <a:lnTo>
                  <a:pt x="411822" y="346671"/>
                </a:lnTo>
                <a:lnTo>
                  <a:pt x="410540" y="346671"/>
                </a:lnTo>
                <a:lnTo>
                  <a:pt x="325081" y="317"/>
                </a:lnTo>
                <a:lnTo>
                  <a:pt x="253479" y="317"/>
                </a:lnTo>
                <a:lnTo>
                  <a:pt x="167703" y="307009"/>
                </a:lnTo>
                <a:lnTo>
                  <a:pt x="159639" y="347319"/>
                </a:lnTo>
                <a:lnTo>
                  <a:pt x="158026" y="347319"/>
                </a:lnTo>
                <a:lnTo>
                  <a:pt x="152222" y="307009"/>
                </a:lnTo>
                <a:lnTo>
                  <a:pt x="76111" y="317"/>
                </a:lnTo>
                <a:lnTo>
                  <a:pt x="0" y="317"/>
                </a:lnTo>
                <a:lnTo>
                  <a:pt x="117068" y="418909"/>
                </a:lnTo>
                <a:lnTo>
                  <a:pt x="197370" y="418909"/>
                </a:lnTo>
                <a:lnTo>
                  <a:pt x="279958" y="115658"/>
                </a:lnTo>
                <a:lnTo>
                  <a:pt x="281990" y="105651"/>
                </a:lnTo>
                <a:lnTo>
                  <a:pt x="283476" y="95465"/>
                </a:lnTo>
                <a:lnTo>
                  <a:pt x="284441" y="85140"/>
                </a:lnTo>
                <a:lnTo>
                  <a:pt x="285737" y="85140"/>
                </a:lnTo>
                <a:lnTo>
                  <a:pt x="291858" y="126098"/>
                </a:lnTo>
                <a:lnTo>
                  <a:pt x="371525" y="419239"/>
                </a:lnTo>
                <a:lnTo>
                  <a:pt x="450215" y="419239"/>
                </a:lnTo>
                <a:lnTo>
                  <a:pt x="565010" y="317"/>
                </a:lnTo>
                <a:lnTo>
                  <a:pt x="565010" y="0"/>
                </a:lnTo>
                <a:close/>
              </a:path>
              <a:path w="669925" h="419735">
                <a:moveTo>
                  <a:pt x="662406" y="119976"/>
                </a:moveTo>
                <a:lnTo>
                  <a:pt x="594677" y="119976"/>
                </a:lnTo>
                <a:lnTo>
                  <a:pt x="594677" y="419239"/>
                </a:lnTo>
                <a:lnTo>
                  <a:pt x="662406" y="419239"/>
                </a:lnTo>
                <a:lnTo>
                  <a:pt x="662406" y="119976"/>
                </a:lnTo>
                <a:close/>
              </a:path>
              <a:path w="669925" h="419735">
                <a:moveTo>
                  <a:pt x="669823" y="39331"/>
                </a:moveTo>
                <a:lnTo>
                  <a:pt x="644550" y="3340"/>
                </a:lnTo>
                <a:lnTo>
                  <a:pt x="628548" y="647"/>
                </a:lnTo>
                <a:lnTo>
                  <a:pt x="620572" y="1320"/>
                </a:lnTo>
                <a:lnTo>
                  <a:pt x="588962" y="31419"/>
                </a:lnTo>
                <a:lnTo>
                  <a:pt x="588238" y="39331"/>
                </a:lnTo>
                <a:lnTo>
                  <a:pt x="588987" y="47015"/>
                </a:lnTo>
                <a:lnTo>
                  <a:pt x="620572" y="77038"/>
                </a:lnTo>
                <a:lnTo>
                  <a:pt x="628548" y="77711"/>
                </a:lnTo>
                <a:lnTo>
                  <a:pt x="636308" y="77038"/>
                </a:lnTo>
                <a:lnTo>
                  <a:pt x="636714" y="77038"/>
                </a:lnTo>
                <a:lnTo>
                  <a:pt x="669023" y="47256"/>
                </a:lnTo>
                <a:lnTo>
                  <a:pt x="669086" y="47015"/>
                </a:lnTo>
                <a:lnTo>
                  <a:pt x="669823" y="393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250569" y="1496548"/>
            <a:ext cx="600710" cy="450215"/>
          </a:xfrm>
          <a:custGeom>
            <a:avLst/>
            <a:gdLst/>
            <a:ahLst/>
            <a:cxnLst/>
            <a:rect l="l" t="t" r="r" b="b"/>
            <a:pathLst>
              <a:path w="600709" h="450214">
                <a:moveTo>
                  <a:pt x="266712" y="259918"/>
                </a:moveTo>
                <a:lnTo>
                  <a:pt x="260223" y="207111"/>
                </a:lnTo>
                <a:lnTo>
                  <a:pt x="240906" y="168338"/>
                </a:lnTo>
                <a:lnTo>
                  <a:pt x="209473" y="144665"/>
                </a:lnTo>
                <a:lnTo>
                  <a:pt x="166420" y="136728"/>
                </a:lnTo>
                <a:lnTo>
                  <a:pt x="136550" y="140296"/>
                </a:lnTo>
                <a:lnTo>
                  <a:pt x="110375" y="150964"/>
                </a:lnTo>
                <a:lnTo>
                  <a:pt x="87960" y="168706"/>
                </a:lnTo>
                <a:lnTo>
                  <a:pt x="69342" y="193497"/>
                </a:lnTo>
                <a:lnTo>
                  <a:pt x="68059" y="193497"/>
                </a:lnTo>
                <a:lnTo>
                  <a:pt x="68059" y="143827"/>
                </a:lnTo>
                <a:lnTo>
                  <a:pt x="0" y="143827"/>
                </a:lnTo>
                <a:lnTo>
                  <a:pt x="0" y="443103"/>
                </a:lnTo>
                <a:lnTo>
                  <a:pt x="68059" y="443103"/>
                </a:lnTo>
                <a:lnTo>
                  <a:pt x="68059" y="272503"/>
                </a:lnTo>
                <a:lnTo>
                  <a:pt x="69329" y="255574"/>
                </a:lnTo>
                <a:lnTo>
                  <a:pt x="88366" y="213804"/>
                </a:lnTo>
                <a:lnTo>
                  <a:pt x="124828" y="192036"/>
                </a:lnTo>
                <a:lnTo>
                  <a:pt x="139649" y="190588"/>
                </a:lnTo>
                <a:lnTo>
                  <a:pt x="165646" y="195846"/>
                </a:lnTo>
                <a:lnTo>
                  <a:pt x="184188" y="211594"/>
                </a:lnTo>
                <a:lnTo>
                  <a:pt x="195287" y="237794"/>
                </a:lnTo>
                <a:lnTo>
                  <a:pt x="198983" y="274434"/>
                </a:lnTo>
                <a:lnTo>
                  <a:pt x="198983" y="443103"/>
                </a:lnTo>
                <a:lnTo>
                  <a:pt x="266712" y="443103"/>
                </a:lnTo>
                <a:lnTo>
                  <a:pt x="266712" y="259918"/>
                </a:lnTo>
                <a:close/>
              </a:path>
              <a:path w="600709" h="450214">
                <a:moveTo>
                  <a:pt x="600481" y="0"/>
                </a:moveTo>
                <a:lnTo>
                  <a:pt x="533730" y="0"/>
                </a:lnTo>
                <a:lnTo>
                  <a:pt x="533730" y="267335"/>
                </a:lnTo>
                <a:lnTo>
                  <a:pt x="533730" y="306362"/>
                </a:lnTo>
                <a:lnTo>
                  <a:pt x="521627" y="357200"/>
                </a:lnTo>
                <a:lnTo>
                  <a:pt x="487489" y="390004"/>
                </a:lnTo>
                <a:lnTo>
                  <a:pt x="456018" y="396341"/>
                </a:lnTo>
                <a:lnTo>
                  <a:pt x="439889" y="394766"/>
                </a:lnTo>
                <a:lnTo>
                  <a:pt x="439445" y="394766"/>
                </a:lnTo>
                <a:lnTo>
                  <a:pt x="399910" y="369887"/>
                </a:lnTo>
                <a:lnTo>
                  <a:pt x="380263" y="319557"/>
                </a:lnTo>
                <a:lnTo>
                  <a:pt x="378942" y="297980"/>
                </a:lnTo>
                <a:lnTo>
                  <a:pt x="380276" y="274205"/>
                </a:lnTo>
                <a:lnTo>
                  <a:pt x="391045" y="234899"/>
                </a:lnTo>
                <a:lnTo>
                  <a:pt x="426262" y="197967"/>
                </a:lnTo>
                <a:lnTo>
                  <a:pt x="460209" y="190906"/>
                </a:lnTo>
                <a:lnTo>
                  <a:pt x="475500" y="192303"/>
                </a:lnTo>
                <a:lnTo>
                  <a:pt x="513092" y="213156"/>
                </a:lnTo>
                <a:lnTo>
                  <a:pt x="532460" y="251980"/>
                </a:lnTo>
                <a:lnTo>
                  <a:pt x="533730" y="267335"/>
                </a:lnTo>
                <a:lnTo>
                  <a:pt x="533730" y="0"/>
                </a:lnTo>
                <a:lnTo>
                  <a:pt x="532765" y="0"/>
                </a:lnTo>
                <a:lnTo>
                  <a:pt x="532765" y="184785"/>
                </a:lnTo>
                <a:lnTo>
                  <a:pt x="531469" y="184785"/>
                </a:lnTo>
                <a:lnTo>
                  <a:pt x="515632" y="163626"/>
                </a:lnTo>
                <a:lnTo>
                  <a:pt x="495681" y="148501"/>
                </a:lnTo>
                <a:lnTo>
                  <a:pt x="471614" y="139433"/>
                </a:lnTo>
                <a:lnTo>
                  <a:pt x="443433" y="136410"/>
                </a:lnTo>
                <a:lnTo>
                  <a:pt x="414477" y="139242"/>
                </a:lnTo>
                <a:lnTo>
                  <a:pt x="365607" y="161709"/>
                </a:lnTo>
                <a:lnTo>
                  <a:pt x="329641" y="205549"/>
                </a:lnTo>
                <a:lnTo>
                  <a:pt x="311251" y="265049"/>
                </a:lnTo>
                <a:lnTo>
                  <a:pt x="308952" y="300240"/>
                </a:lnTo>
                <a:lnTo>
                  <a:pt x="311010" y="333006"/>
                </a:lnTo>
                <a:lnTo>
                  <a:pt x="327596" y="387667"/>
                </a:lnTo>
                <a:lnTo>
                  <a:pt x="360197" y="427291"/>
                </a:lnTo>
                <a:lnTo>
                  <a:pt x="404342" y="447382"/>
                </a:lnTo>
                <a:lnTo>
                  <a:pt x="430530" y="449872"/>
                </a:lnTo>
                <a:lnTo>
                  <a:pt x="462407" y="446303"/>
                </a:lnTo>
                <a:lnTo>
                  <a:pt x="489826" y="435521"/>
                </a:lnTo>
                <a:lnTo>
                  <a:pt x="512838" y="417499"/>
                </a:lnTo>
                <a:lnTo>
                  <a:pt x="528396" y="396341"/>
                </a:lnTo>
                <a:lnTo>
                  <a:pt x="531469" y="392150"/>
                </a:lnTo>
                <a:lnTo>
                  <a:pt x="532765" y="392150"/>
                </a:lnTo>
                <a:lnTo>
                  <a:pt x="532765" y="443103"/>
                </a:lnTo>
                <a:lnTo>
                  <a:pt x="600481" y="443103"/>
                </a:lnTo>
                <a:lnTo>
                  <a:pt x="600481" y="392150"/>
                </a:lnTo>
                <a:lnTo>
                  <a:pt x="600481" y="190906"/>
                </a:lnTo>
                <a:lnTo>
                  <a:pt x="600481" y="184785"/>
                </a:lnTo>
                <a:lnTo>
                  <a:pt x="60048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899438" y="1633276"/>
            <a:ext cx="981075" cy="314325"/>
          </a:xfrm>
          <a:custGeom>
            <a:avLst/>
            <a:gdLst/>
            <a:ahLst/>
            <a:cxnLst/>
            <a:rect l="l" t="t" r="r" b="b"/>
            <a:pathLst>
              <a:path w="981075" h="314325">
                <a:moveTo>
                  <a:pt x="307657" y="155448"/>
                </a:moveTo>
                <a:lnTo>
                  <a:pt x="297942" y="90385"/>
                </a:lnTo>
                <a:lnTo>
                  <a:pt x="278422" y="54178"/>
                </a:lnTo>
                <a:lnTo>
                  <a:pt x="247103" y="23266"/>
                </a:lnTo>
                <a:lnTo>
                  <a:pt x="237883" y="18592"/>
                </a:lnTo>
                <a:lnTo>
                  <a:pt x="237883" y="155448"/>
                </a:lnTo>
                <a:lnTo>
                  <a:pt x="237832" y="159956"/>
                </a:lnTo>
                <a:lnTo>
                  <a:pt x="232625" y="200393"/>
                </a:lnTo>
                <a:lnTo>
                  <a:pt x="204406" y="244779"/>
                </a:lnTo>
                <a:lnTo>
                  <a:pt x="154787" y="259613"/>
                </a:lnTo>
                <a:lnTo>
                  <a:pt x="136766" y="257975"/>
                </a:lnTo>
                <a:lnTo>
                  <a:pt x="136347" y="257975"/>
                </a:lnTo>
                <a:lnTo>
                  <a:pt x="92227" y="232524"/>
                </a:lnTo>
                <a:lnTo>
                  <a:pt x="70459" y="180606"/>
                </a:lnTo>
                <a:lnTo>
                  <a:pt x="69113" y="159956"/>
                </a:lnTo>
                <a:lnTo>
                  <a:pt x="69189" y="155448"/>
                </a:lnTo>
                <a:lnTo>
                  <a:pt x="74815" y="114808"/>
                </a:lnTo>
                <a:lnTo>
                  <a:pt x="104863" y="69824"/>
                </a:lnTo>
                <a:lnTo>
                  <a:pt x="155117" y="54178"/>
                </a:lnTo>
                <a:lnTo>
                  <a:pt x="174599" y="55930"/>
                </a:lnTo>
                <a:lnTo>
                  <a:pt x="174167" y="55930"/>
                </a:lnTo>
                <a:lnTo>
                  <a:pt x="190461" y="60960"/>
                </a:lnTo>
                <a:lnTo>
                  <a:pt x="225882" y="96024"/>
                </a:lnTo>
                <a:lnTo>
                  <a:pt x="236651" y="134112"/>
                </a:lnTo>
                <a:lnTo>
                  <a:pt x="237883" y="155448"/>
                </a:lnTo>
                <a:lnTo>
                  <a:pt x="237883" y="18592"/>
                </a:lnTo>
                <a:lnTo>
                  <a:pt x="221945" y="10490"/>
                </a:lnTo>
                <a:lnTo>
                  <a:pt x="222161" y="10490"/>
                </a:lnTo>
                <a:lnTo>
                  <a:pt x="192493" y="2616"/>
                </a:lnTo>
                <a:lnTo>
                  <a:pt x="159296" y="12"/>
                </a:lnTo>
                <a:lnTo>
                  <a:pt x="124650" y="2616"/>
                </a:lnTo>
                <a:lnTo>
                  <a:pt x="93764" y="10490"/>
                </a:lnTo>
                <a:lnTo>
                  <a:pt x="43205" y="42252"/>
                </a:lnTo>
                <a:lnTo>
                  <a:pt x="10845" y="92760"/>
                </a:lnTo>
                <a:lnTo>
                  <a:pt x="190" y="157378"/>
                </a:lnTo>
                <a:lnTo>
                  <a:pt x="114" y="158343"/>
                </a:lnTo>
                <a:lnTo>
                  <a:pt x="10350" y="222364"/>
                </a:lnTo>
                <a:lnTo>
                  <a:pt x="41275" y="271221"/>
                </a:lnTo>
                <a:lnTo>
                  <a:pt x="89687" y="302704"/>
                </a:lnTo>
                <a:lnTo>
                  <a:pt x="151892" y="313143"/>
                </a:lnTo>
                <a:lnTo>
                  <a:pt x="184912" y="310540"/>
                </a:lnTo>
                <a:lnTo>
                  <a:pt x="185445" y="310540"/>
                </a:lnTo>
                <a:lnTo>
                  <a:pt x="215900" y="302463"/>
                </a:lnTo>
                <a:lnTo>
                  <a:pt x="242493" y="289064"/>
                </a:lnTo>
                <a:lnTo>
                  <a:pt x="265404" y="270256"/>
                </a:lnTo>
                <a:lnTo>
                  <a:pt x="273761" y="259613"/>
                </a:lnTo>
                <a:lnTo>
                  <a:pt x="283845" y="246773"/>
                </a:lnTo>
                <a:lnTo>
                  <a:pt x="297053" y="219862"/>
                </a:lnTo>
                <a:lnTo>
                  <a:pt x="305003" y="189433"/>
                </a:lnTo>
                <a:lnTo>
                  <a:pt x="307657" y="155448"/>
                </a:lnTo>
                <a:close/>
              </a:path>
              <a:path w="981075" h="314325">
                <a:moveTo>
                  <a:pt x="757847" y="7099"/>
                </a:moveTo>
                <a:lnTo>
                  <a:pt x="693343" y="7099"/>
                </a:lnTo>
                <a:lnTo>
                  <a:pt x="638390" y="230746"/>
                </a:lnTo>
                <a:lnTo>
                  <a:pt x="637032" y="237477"/>
                </a:lnTo>
                <a:lnTo>
                  <a:pt x="636104" y="243674"/>
                </a:lnTo>
                <a:lnTo>
                  <a:pt x="635622" y="249288"/>
                </a:lnTo>
                <a:lnTo>
                  <a:pt x="633691" y="249288"/>
                </a:lnTo>
                <a:lnTo>
                  <a:pt x="632002" y="235064"/>
                </a:lnTo>
                <a:lnTo>
                  <a:pt x="630974" y="228930"/>
                </a:lnTo>
                <a:lnTo>
                  <a:pt x="629818" y="223494"/>
                </a:lnTo>
                <a:lnTo>
                  <a:pt x="575957" y="7099"/>
                </a:lnTo>
                <a:lnTo>
                  <a:pt x="512432" y="7099"/>
                </a:lnTo>
                <a:lnTo>
                  <a:pt x="451802" y="222199"/>
                </a:lnTo>
                <a:lnTo>
                  <a:pt x="446963" y="248640"/>
                </a:lnTo>
                <a:lnTo>
                  <a:pt x="445033" y="248640"/>
                </a:lnTo>
                <a:lnTo>
                  <a:pt x="387311" y="7099"/>
                </a:lnTo>
                <a:lnTo>
                  <a:pt x="317334" y="7099"/>
                </a:lnTo>
                <a:lnTo>
                  <a:pt x="404723" y="306057"/>
                </a:lnTo>
                <a:lnTo>
                  <a:pt x="474383" y="306057"/>
                </a:lnTo>
                <a:lnTo>
                  <a:pt x="533400" y="102882"/>
                </a:lnTo>
                <a:lnTo>
                  <a:pt x="538556" y="77076"/>
                </a:lnTo>
                <a:lnTo>
                  <a:pt x="539851" y="77076"/>
                </a:lnTo>
                <a:lnTo>
                  <a:pt x="540461" y="84340"/>
                </a:lnTo>
                <a:lnTo>
                  <a:pt x="541337" y="91147"/>
                </a:lnTo>
                <a:lnTo>
                  <a:pt x="542518" y="97536"/>
                </a:lnTo>
                <a:lnTo>
                  <a:pt x="598538" y="306374"/>
                </a:lnTo>
                <a:lnTo>
                  <a:pt x="669480" y="306374"/>
                </a:lnTo>
                <a:lnTo>
                  <a:pt x="757847" y="7099"/>
                </a:lnTo>
                <a:close/>
              </a:path>
              <a:path w="981075" h="314325">
                <a:moveTo>
                  <a:pt x="980694" y="224129"/>
                </a:moveTo>
                <a:lnTo>
                  <a:pt x="971626" y="185305"/>
                </a:lnTo>
                <a:lnTo>
                  <a:pt x="939431" y="153555"/>
                </a:lnTo>
                <a:lnTo>
                  <a:pt x="897496" y="133197"/>
                </a:lnTo>
                <a:lnTo>
                  <a:pt x="864273" y="120942"/>
                </a:lnTo>
                <a:lnTo>
                  <a:pt x="857821" y="118046"/>
                </a:lnTo>
                <a:lnTo>
                  <a:pt x="846861" y="110947"/>
                </a:lnTo>
                <a:lnTo>
                  <a:pt x="842670" y="107073"/>
                </a:lnTo>
                <a:lnTo>
                  <a:pt x="840079" y="102552"/>
                </a:lnTo>
                <a:lnTo>
                  <a:pt x="837184" y="98044"/>
                </a:lnTo>
                <a:lnTo>
                  <a:pt x="835888" y="92557"/>
                </a:lnTo>
                <a:lnTo>
                  <a:pt x="835888" y="80949"/>
                </a:lnTo>
                <a:lnTo>
                  <a:pt x="875880" y="51282"/>
                </a:lnTo>
                <a:lnTo>
                  <a:pt x="883615" y="50317"/>
                </a:lnTo>
                <a:lnTo>
                  <a:pt x="892327" y="50317"/>
                </a:lnTo>
                <a:lnTo>
                  <a:pt x="912291" y="51650"/>
                </a:lnTo>
                <a:lnTo>
                  <a:pt x="931037" y="55676"/>
                </a:lnTo>
                <a:lnTo>
                  <a:pt x="948563" y="62420"/>
                </a:lnTo>
                <a:lnTo>
                  <a:pt x="964895" y="71920"/>
                </a:lnTo>
                <a:lnTo>
                  <a:pt x="964895" y="12573"/>
                </a:lnTo>
                <a:lnTo>
                  <a:pt x="947953" y="7073"/>
                </a:lnTo>
                <a:lnTo>
                  <a:pt x="929982" y="3149"/>
                </a:lnTo>
                <a:lnTo>
                  <a:pt x="910920" y="787"/>
                </a:lnTo>
                <a:lnTo>
                  <a:pt x="890714" y="0"/>
                </a:lnTo>
                <a:lnTo>
                  <a:pt x="879170" y="368"/>
                </a:lnTo>
                <a:lnTo>
                  <a:pt x="834986" y="9067"/>
                </a:lnTo>
                <a:lnTo>
                  <a:pt x="798322" y="28816"/>
                </a:lnTo>
                <a:lnTo>
                  <a:pt x="774661" y="59169"/>
                </a:lnTo>
                <a:lnTo>
                  <a:pt x="768819" y="88696"/>
                </a:lnTo>
                <a:lnTo>
                  <a:pt x="769124" y="97155"/>
                </a:lnTo>
                <a:lnTo>
                  <a:pt x="783945" y="137553"/>
                </a:lnTo>
                <a:lnTo>
                  <a:pt x="820674" y="165620"/>
                </a:lnTo>
                <a:lnTo>
                  <a:pt x="881367" y="189953"/>
                </a:lnTo>
                <a:lnTo>
                  <a:pt x="888453" y="193509"/>
                </a:lnTo>
                <a:lnTo>
                  <a:pt x="900074" y="200596"/>
                </a:lnTo>
                <a:lnTo>
                  <a:pt x="904900" y="204787"/>
                </a:lnTo>
                <a:lnTo>
                  <a:pt x="911999" y="214452"/>
                </a:lnTo>
                <a:lnTo>
                  <a:pt x="913612" y="220268"/>
                </a:lnTo>
                <a:lnTo>
                  <a:pt x="913612" y="227037"/>
                </a:lnTo>
                <a:lnTo>
                  <a:pt x="909789" y="242887"/>
                </a:lnTo>
                <a:lnTo>
                  <a:pt x="898334" y="254165"/>
                </a:lnTo>
                <a:lnTo>
                  <a:pt x="879195" y="260921"/>
                </a:lnTo>
                <a:lnTo>
                  <a:pt x="852347" y="263156"/>
                </a:lnTo>
                <a:lnTo>
                  <a:pt x="829894" y="261340"/>
                </a:lnTo>
                <a:lnTo>
                  <a:pt x="808482" y="255905"/>
                </a:lnTo>
                <a:lnTo>
                  <a:pt x="788035" y="246824"/>
                </a:lnTo>
                <a:lnTo>
                  <a:pt x="768489" y="234137"/>
                </a:lnTo>
                <a:lnTo>
                  <a:pt x="768489" y="297014"/>
                </a:lnTo>
                <a:lnTo>
                  <a:pt x="787234" y="304038"/>
                </a:lnTo>
                <a:lnTo>
                  <a:pt x="807631" y="309156"/>
                </a:lnTo>
                <a:lnTo>
                  <a:pt x="829665" y="312394"/>
                </a:lnTo>
                <a:lnTo>
                  <a:pt x="853300" y="313791"/>
                </a:lnTo>
                <a:lnTo>
                  <a:pt x="865936" y="313436"/>
                </a:lnTo>
                <a:lnTo>
                  <a:pt x="912736" y="305282"/>
                </a:lnTo>
                <a:lnTo>
                  <a:pt x="950277" y="285940"/>
                </a:lnTo>
                <a:lnTo>
                  <a:pt x="974699" y="254977"/>
                </a:lnTo>
                <a:lnTo>
                  <a:pt x="980033" y="235140"/>
                </a:lnTo>
                <a:lnTo>
                  <a:pt x="980694" y="2241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985267" y="1511049"/>
            <a:ext cx="156210" cy="428625"/>
          </a:xfrm>
          <a:custGeom>
            <a:avLst/>
            <a:gdLst/>
            <a:ahLst/>
            <a:cxnLst/>
            <a:rect l="l" t="t" r="r" b="b"/>
            <a:pathLst>
              <a:path w="156209" h="428625">
                <a:moveTo>
                  <a:pt x="155764" y="0"/>
                </a:moveTo>
                <a:lnTo>
                  <a:pt x="126739" y="0"/>
                </a:lnTo>
                <a:lnTo>
                  <a:pt x="118527" y="5866"/>
                </a:lnTo>
                <a:lnTo>
                  <a:pt x="110374" y="11370"/>
                </a:lnTo>
                <a:lnTo>
                  <a:pt x="71274" y="34434"/>
                </a:lnTo>
                <a:lnTo>
                  <a:pt x="32574" y="52249"/>
                </a:lnTo>
                <a:lnTo>
                  <a:pt x="0" y="63851"/>
                </a:lnTo>
                <a:lnTo>
                  <a:pt x="0" y="121577"/>
                </a:lnTo>
                <a:lnTo>
                  <a:pt x="37371" y="109925"/>
                </a:lnTo>
                <a:lnTo>
                  <a:pt x="78668" y="89492"/>
                </a:lnTo>
                <a:lnTo>
                  <a:pt x="88039" y="83201"/>
                </a:lnTo>
                <a:lnTo>
                  <a:pt x="88039" y="428594"/>
                </a:lnTo>
                <a:lnTo>
                  <a:pt x="155764" y="428594"/>
                </a:lnTo>
                <a:lnTo>
                  <a:pt x="155764" y="324"/>
                </a:lnTo>
                <a:lnTo>
                  <a:pt x="155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205206" y="1511049"/>
            <a:ext cx="156210" cy="428625"/>
          </a:xfrm>
          <a:custGeom>
            <a:avLst/>
            <a:gdLst/>
            <a:ahLst/>
            <a:cxnLst/>
            <a:rect l="l" t="t" r="r" b="b"/>
            <a:pathLst>
              <a:path w="156209" h="428625">
                <a:moveTo>
                  <a:pt x="155764" y="0"/>
                </a:moveTo>
                <a:lnTo>
                  <a:pt x="126739" y="0"/>
                </a:lnTo>
                <a:lnTo>
                  <a:pt x="118527" y="5866"/>
                </a:lnTo>
                <a:lnTo>
                  <a:pt x="110374" y="11370"/>
                </a:lnTo>
                <a:lnTo>
                  <a:pt x="71274" y="34434"/>
                </a:lnTo>
                <a:lnTo>
                  <a:pt x="32574" y="52249"/>
                </a:lnTo>
                <a:lnTo>
                  <a:pt x="0" y="63851"/>
                </a:lnTo>
                <a:lnTo>
                  <a:pt x="0" y="121577"/>
                </a:lnTo>
                <a:lnTo>
                  <a:pt x="37371" y="109925"/>
                </a:lnTo>
                <a:lnTo>
                  <a:pt x="78668" y="89492"/>
                </a:lnTo>
                <a:lnTo>
                  <a:pt x="88039" y="83201"/>
                </a:lnTo>
                <a:lnTo>
                  <a:pt x="88039" y="428594"/>
                </a:lnTo>
                <a:lnTo>
                  <a:pt x="155764" y="428594"/>
                </a:lnTo>
                <a:lnTo>
                  <a:pt x="155764" y="324"/>
                </a:lnTo>
                <a:lnTo>
                  <a:pt x="155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242885" y="1413782"/>
            <a:ext cx="692785" cy="692785"/>
          </a:xfrm>
          <a:custGeom>
            <a:avLst/>
            <a:gdLst/>
            <a:ahLst/>
            <a:cxnLst/>
            <a:rect l="l" t="t" r="r" b="b"/>
            <a:pathLst>
              <a:path w="692785" h="692785">
                <a:moveTo>
                  <a:pt x="394093" y="117652"/>
                </a:moveTo>
                <a:lnTo>
                  <a:pt x="392709" y="117297"/>
                </a:lnTo>
                <a:lnTo>
                  <a:pt x="362254" y="112039"/>
                </a:lnTo>
                <a:lnTo>
                  <a:pt x="331622" y="112572"/>
                </a:lnTo>
                <a:lnTo>
                  <a:pt x="273037" y="130695"/>
                </a:lnTo>
                <a:lnTo>
                  <a:pt x="232092" y="161569"/>
                </a:lnTo>
                <a:lnTo>
                  <a:pt x="202679" y="203657"/>
                </a:lnTo>
                <a:lnTo>
                  <a:pt x="187833" y="252133"/>
                </a:lnTo>
                <a:lnTo>
                  <a:pt x="186321" y="268554"/>
                </a:lnTo>
                <a:lnTo>
                  <a:pt x="186474" y="285051"/>
                </a:lnTo>
                <a:lnTo>
                  <a:pt x="196811" y="333362"/>
                </a:lnTo>
                <a:lnTo>
                  <a:pt x="221094" y="376389"/>
                </a:lnTo>
                <a:lnTo>
                  <a:pt x="257073" y="410197"/>
                </a:lnTo>
                <a:lnTo>
                  <a:pt x="300736" y="431520"/>
                </a:lnTo>
                <a:lnTo>
                  <a:pt x="316471" y="435622"/>
                </a:lnTo>
                <a:lnTo>
                  <a:pt x="316839" y="435622"/>
                </a:lnTo>
                <a:lnTo>
                  <a:pt x="317042" y="435381"/>
                </a:lnTo>
                <a:lnTo>
                  <a:pt x="316649" y="435038"/>
                </a:lnTo>
                <a:lnTo>
                  <a:pt x="302882" y="420649"/>
                </a:lnTo>
                <a:lnTo>
                  <a:pt x="280352" y="388010"/>
                </a:lnTo>
                <a:lnTo>
                  <a:pt x="265074" y="350964"/>
                </a:lnTo>
                <a:lnTo>
                  <a:pt x="258013" y="311353"/>
                </a:lnTo>
                <a:lnTo>
                  <a:pt x="257708" y="291134"/>
                </a:lnTo>
                <a:lnTo>
                  <a:pt x="265468" y="242341"/>
                </a:lnTo>
                <a:lnTo>
                  <a:pt x="284480" y="198818"/>
                </a:lnTo>
                <a:lnTo>
                  <a:pt x="313131" y="162407"/>
                </a:lnTo>
                <a:lnTo>
                  <a:pt x="349846" y="134988"/>
                </a:lnTo>
                <a:lnTo>
                  <a:pt x="393026" y="118376"/>
                </a:lnTo>
                <a:lnTo>
                  <a:pt x="393915" y="118376"/>
                </a:lnTo>
                <a:lnTo>
                  <a:pt x="393890" y="117652"/>
                </a:lnTo>
                <a:lnTo>
                  <a:pt x="394093" y="117652"/>
                </a:lnTo>
                <a:close/>
              </a:path>
              <a:path w="692785" h="692785">
                <a:moveTo>
                  <a:pt x="434200" y="526643"/>
                </a:moveTo>
                <a:lnTo>
                  <a:pt x="417436" y="486156"/>
                </a:lnTo>
                <a:lnTo>
                  <a:pt x="376961" y="469392"/>
                </a:lnTo>
                <a:lnTo>
                  <a:pt x="373735" y="469392"/>
                </a:lnTo>
                <a:lnTo>
                  <a:pt x="367538" y="470242"/>
                </a:lnTo>
                <a:lnTo>
                  <a:pt x="361137" y="471004"/>
                </a:lnTo>
                <a:lnTo>
                  <a:pt x="354685" y="471576"/>
                </a:lnTo>
                <a:lnTo>
                  <a:pt x="345909" y="472059"/>
                </a:lnTo>
                <a:lnTo>
                  <a:pt x="341604" y="472059"/>
                </a:lnTo>
                <a:lnTo>
                  <a:pt x="297459" y="466979"/>
                </a:lnTo>
                <a:lnTo>
                  <a:pt x="256933" y="452488"/>
                </a:lnTo>
                <a:lnTo>
                  <a:pt x="221183" y="429768"/>
                </a:lnTo>
                <a:lnTo>
                  <a:pt x="191363" y="399948"/>
                </a:lnTo>
                <a:lnTo>
                  <a:pt x="168630" y="364197"/>
                </a:lnTo>
                <a:lnTo>
                  <a:pt x="154139" y="323659"/>
                </a:lnTo>
                <a:lnTo>
                  <a:pt x="149059" y="279514"/>
                </a:lnTo>
                <a:lnTo>
                  <a:pt x="151345" y="250075"/>
                </a:lnTo>
                <a:lnTo>
                  <a:pt x="157937" y="222110"/>
                </a:lnTo>
                <a:lnTo>
                  <a:pt x="168478" y="195897"/>
                </a:lnTo>
                <a:lnTo>
                  <a:pt x="182575" y="171678"/>
                </a:lnTo>
                <a:lnTo>
                  <a:pt x="182778" y="171488"/>
                </a:lnTo>
                <a:lnTo>
                  <a:pt x="182499" y="171094"/>
                </a:lnTo>
                <a:lnTo>
                  <a:pt x="182384" y="170929"/>
                </a:lnTo>
                <a:lnTo>
                  <a:pt x="182092" y="171094"/>
                </a:lnTo>
                <a:lnTo>
                  <a:pt x="150507" y="207251"/>
                </a:lnTo>
                <a:lnTo>
                  <a:pt x="126593" y="249250"/>
                </a:lnTo>
                <a:lnTo>
                  <a:pt x="111442" y="295986"/>
                </a:lnTo>
                <a:lnTo>
                  <a:pt x="106146" y="346367"/>
                </a:lnTo>
                <a:lnTo>
                  <a:pt x="111036" y="394779"/>
                </a:lnTo>
                <a:lnTo>
                  <a:pt x="125031" y="439877"/>
                </a:lnTo>
                <a:lnTo>
                  <a:pt x="147180" y="480682"/>
                </a:lnTo>
                <a:lnTo>
                  <a:pt x="176504" y="516242"/>
                </a:lnTo>
                <a:lnTo>
                  <a:pt x="212064" y="545566"/>
                </a:lnTo>
                <a:lnTo>
                  <a:pt x="252869" y="567715"/>
                </a:lnTo>
                <a:lnTo>
                  <a:pt x="297954" y="581710"/>
                </a:lnTo>
                <a:lnTo>
                  <a:pt x="346379" y="586587"/>
                </a:lnTo>
                <a:lnTo>
                  <a:pt x="356641" y="586371"/>
                </a:lnTo>
                <a:lnTo>
                  <a:pt x="405561" y="576376"/>
                </a:lnTo>
                <a:lnTo>
                  <a:pt x="430580" y="546747"/>
                </a:lnTo>
                <a:lnTo>
                  <a:pt x="434200" y="526643"/>
                </a:lnTo>
                <a:close/>
              </a:path>
              <a:path w="692785" h="692785">
                <a:moveTo>
                  <a:pt x="558393" y="234988"/>
                </a:moveTo>
                <a:lnTo>
                  <a:pt x="558304" y="234721"/>
                </a:lnTo>
                <a:lnTo>
                  <a:pt x="557898" y="233921"/>
                </a:lnTo>
                <a:lnTo>
                  <a:pt x="544055" y="211709"/>
                </a:lnTo>
                <a:lnTo>
                  <a:pt x="541083" y="208495"/>
                </a:lnTo>
                <a:lnTo>
                  <a:pt x="526389" y="192608"/>
                </a:lnTo>
                <a:lnTo>
                  <a:pt x="481634" y="165633"/>
                </a:lnTo>
                <a:lnTo>
                  <a:pt x="439661" y="156997"/>
                </a:lnTo>
                <a:lnTo>
                  <a:pt x="423964" y="156997"/>
                </a:lnTo>
                <a:lnTo>
                  <a:pt x="381127" y="166306"/>
                </a:lnTo>
                <a:lnTo>
                  <a:pt x="344144" y="187553"/>
                </a:lnTo>
                <a:lnTo>
                  <a:pt x="315696" y="218363"/>
                </a:lnTo>
                <a:lnTo>
                  <a:pt x="297878" y="256095"/>
                </a:lnTo>
                <a:lnTo>
                  <a:pt x="292290" y="297370"/>
                </a:lnTo>
                <a:lnTo>
                  <a:pt x="293255" y="311289"/>
                </a:lnTo>
                <a:lnTo>
                  <a:pt x="295592" y="324827"/>
                </a:lnTo>
                <a:lnTo>
                  <a:pt x="299275" y="338035"/>
                </a:lnTo>
                <a:lnTo>
                  <a:pt x="304266" y="350812"/>
                </a:lnTo>
                <a:lnTo>
                  <a:pt x="310642" y="363296"/>
                </a:lnTo>
                <a:lnTo>
                  <a:pt x="311010" y="363296"/>
                </a:lnTo>
                <a:lnTo>
                  <a:pt x="310997" y="362864"/>
                </a:lnTo>
                <a:lnTo>
                  <a:pt x="312445" y="346125"/>
                </a:lnTo>
                <a:lnTo>
                  <a:pt x="327342" y="298208"/>
                </a:lnTo>
                <a:lnTo>
                  <a:pt x="345655" y="269671"/>
                </a:lnTo>
                <a:lnTo>
                  <a:pt x="345770" y="269494"/>
                </a:lnTo>
                <a:lnTo>
                  <a:pt x="357212" y="256794"/>
                </a:lnTo>
                <a:lnTo>
                  <a:pt x="370014" y="245325"/>
                </a:lnTo>
                <a:lnTo>
                  <a:pt x="415188" y="219049"/>
                </a:lnTo>
                <a:lnTo>
                  <a:pt x="464197" y="208495"/>
                </a:lnTo>
                <a:lnTo>
                  <a:pt x="512953" y="213702"/>
                </a:lnTo>
                <a:lnTo>
                  <a:pt x="557390" y="234721"/>
                </a:lnTo>
                <a:lnTo>
                  <a:pt x="557758" y="234988"/>
                </a:lnTo>
                <a:lnTo>
                  <a:pt x="558050" y="235153"/>
                </a:lnTo>
                <a:lnTo>
                  <a:pt x="558165" y="234988"/>
                </a:lnTo>
                <a:lnTo>
                  <a:pt x="558393" y="234988"/>
                </a:lnTo>
                <a:close/>
              </a:path>
              <a:path w="692785" h="692785">
                <a:moveTo>
                  <a:pt x="692746" y="346379"/>
                </a:moveTo>
                <a:lnTo>
                  <a:pt x="689660" y="300685"/>
                </a:lnTo>
                <a:lnTo>
                  <a:pt x="680351" y="254406"/>
                </a:lnTo>
                <a:lnTo>
                  <a:pt x="665480" y="211683"/>
                </a:lnTo>
                <a:lnTo>
                  <a:pt x="655942" y="192709"/>
                </a:lnTo>
                <a:lnTo>
                  <a:pt x="655942" y="346379"/>
                </a:lnTo>
                <a:lnTo>
                  <a:pt x="652589" y="392049"/>
                </a:lnTo>
                <a:lnTo>
                  <a:pt x="642823" y="435673"/>
                </a:lnTo>
                <a:lnTo>
                  <a:pt x="627126" y="476758"/>
                </a:lnTo>
                <a:lnTo>
                  <a:pt x="606005" y="514807"/>
                </a:lnTo>
                <a:lnTo>
                  <a:pt x="579920" y="549363"/>
                </a:lnTo>
                <a:lnTo>
                  <a:pt x="549363" y="579920"/>
                </a:lnTo>
                <a:lnTo>
                  <a:pt x="514819" y="605993"/>
                </a:lnTo>
                <a:lnTo>
                  <a:pt x="476770" y="627126"/>
                </a:lnTo>
                <a:lnTo>
                  <a:pt x="435686" y="642810"/>
                </a:lnTo>
                <a:lnTo>
                  <a:pt x="392061" y="652576"/>
                </a:lnTo>
                <a:lnTo>
                  <a:pt x="346379" y="655942"/>
                </a:lnTo>
                <a:lnTo>
                  <a:pt x="300685" y="652576"/>
                </a:lnTo>
                <a:lnTo>
                  <a:pt x="257060" y="642810"/>
                </a:lnTo>
                <a:lnTo>
                  <a:pt x="215976" y="627126"/>
                </a:lnTo>
                <a:lnTo>
                  <a:pt x="177927" y="605993"/>
                </a:lnTo>
                <a:lnTo>
                  <a:pt x="143383" y="579920"/>
                </a:lnTo>
                <a:lnTo>
                  <a:pt x="112826" y="549363"/>
                </a:lnTo>
                <a:lnTo>
                  <a:pt x="86741" y="514807"/>
                </a:lnTo>
                <a:lnTo>
                  <a:pt x="65608" y="476758"/>
                </a:lnTo>
                <a:lnTo>
                  <a:pt x="49923" y="435673"/>
                </a:lnTo>
                <a:lnTo>
                  <a:pt x="40157" y="392049"/>
                </a:lnTo>
                <a:lnTo>
                  <a:pt x="36791" y="346379"/>
                </a:lnTo>
                <a:lnTo>
                  <a:pt x="40157" y="300685"/>
                </a:lnTo>
                <a:lnTo>
                  <a:pt x="49923" y="257060"/>
                </a:lnTo>
                <a:lnTo>
                  <a:pt x="65608" y="215976"/>
                </a:lnTo>
                <a:lnTo>
                  <a:pt x="86741" y="177927"/>
                </a:lnTo>
                <a:lnTo>
                  <a:pt x="112826" y="143370"/>
                </a:lnTo>
                <a:lnTo>
                  <a:pt x="143383" y="112814"/>
                </a:lnTo>
                <a:lnTo>
                  <a:pt x="177927" y="86728"/>
                </a:lnTo>
                <a:lnTo>
                  <a:pt x="215976" y="65608"/>
                </a:lnTo>
                <a:lnTo>
                  <a:pt x="257060" y="49923"/>
                </a:lnTo>
                <a:lnTo>
                  <a:pt x="300685" y="40144"/>
                </a:lnTo>
                <a:lnTo>
                  <a:pt x="346379" y="36791"/>
                </a:lnTo>
                <a:lnTo>
                  <a:pt x="392061" y="40144"/>
                </a:lnTo>
                <a:lnTo>
                  <a:pt x="435686" y="49923"/>
                </a:lnTo>
                <a:lnTo>
                  <a:pt x="476770" y="65608"/>
                </a:lnTo>
                <a:lnTo>
                  <a:pt x="514819" y="86728"/>
                </a:lnTo>
                <a:lnTo>
                  <a:pt x="549363" y="112814"/>
                </a:lnTo>
                <a:lnTo>
                  <a:pt x="579920" y="143370"/>
                </a:lnTo>
                <a:lnTo>
                  <a:pt x="606005" y="177927"/>
                </a:lnTo>
                <a:lnTo>
                  <a:pt x="627126" y="215976"/>
                </a:lnTo>
                <a:lnTo>
                  <a:pt x="642823" y="257060"/>
                </a:lnTo>
                <a:lnTo>
                  <a:pt x="652589" y="300685"/>
                </a:lnTo>
                <a:lnTo>
                  <a:pt x="655942" y="346379"/>
                </a:lnTo>
                <a:lnTo>
                  <a:pt x="655942" y="192709"/>
                </a:lnTo>
                <a:lnTo>
                  <a:pt x="620483" y="134848"/>
                </a:lnTo>
                <a:lnTo>
                  <a:pt x="591185" y="101574"/>
                </a:lnTo>
                <a:lnTo>
                  <a:pt x="557898" y="72275"/>
                </a:lnTo>
                <a:lnTo>
                  <a:pt x="521055" y="47358"/>
                </a:lnTo>
                <a:lnTo>
                  <a:pt x="500011" y="36791"/>
                </a:lnTo>
                <a:lnTo>
                  <a:pt x="481063" y="27266"/>
                </a:lnTo>
                <a:lnTo>
                  <a:pt x="438353" y="12395"/>
                </a:lnTo>
                <a:lnTo>
                  <a:pt x="393306" y="3175"/>
                </a:lnTo>
                <a:lnTo>
                  <a:pt x="346379" y="0"/>
                </a:lnTo>
                <a:lnTo>
                  <a:pt x="299440" y="3175"/>
                </a:lnTo>
                <a:lnTo>
                  <a:pt x="254406" y="12395"/>
                </a:lnTo>
                <a:lnTo>
                  <a:pt x="211683" y="27266"/>
                </a:lnTo>
                <a:lnTo>
                  <a:pt x="171691" y="47358"/>
                </a:lnTo>
                <a:lnTo>
                  <a:pt x="134848" y="72275"/>
                </a:lnTo>
                <a:lnTo>
                  <a:pt x="101561" y="101574"/>
                </a:lnTo>
                <a:lnTo>
                  <a:pt x="72263" y="134848"/>
                </a:lnTo>
                <a:lnTo>
                  <a:pt x="47358" y="171691"/>
                </a:lnTo>
                <a:lnTo>
                  <a:pt x="27266" y="211683"/>
                </a:lnTo>
                <a:lnTo>
                  <a:pt x="12395" y="254406"/>
                </a:lnTo>
                <a:lnTo>
                  <a:pt x="3162" y="299440"/>
                </a:lnTo>
                <a:lnTo>
                  <a:pt x="0" y="346379"/>
                </a:lnTo>
                <a:lnTo>
                  <a:pt x="3086" y="392049"/>
                </a:lnTo>
                <a:lnTo>
                  <a:pt x="3162" y="393319"/>
                </a:lnTo>
                <a:lnTo>
                  <a:pt x="12395" y="438353"/>
                </a:lnTo>
                <a:lnTo>
                  <a:pt x="27266" y="481063"/>
                </a:lnTo>
                <a:lnTo>
                  <a:pt x="47358" y="521055"/>
                </a:lnTo>
                <a:lnTo>
                  <a:pt x="72263" y="557898"/>
                </a:lnTo>
                <a:lnTo>
                  <a:pt x="101561" y="591185"/>
                </a:lnTo>
                <a:lnTo>
                  <a:pt x="134848" y="620483"/>
                </a:lnTo>
                <a:lnTo>
                  <a:pt x="171691" y="645388"/>
                </a:lnTo>
                <a:lnTo>
                  <a:pt x="211683" y="665480"/>
                </a:lnTo>
                <a:lnTo>
                  <a:pt x="254406" y="680351"/>
                </a:lnTo>
                <a:lnTo>
                  <a:pt x="299440" y="689584"/>
                </a:lnTo>
                <a:lnTo>
                  <a:pt x="346379" y="692746"/>
                </a:lnTo>
                <a:lnTo>
                  <a:pt x="393306" y="689584"/>
                </a:lnTo>
                <a:lnTo>
                  <a:pt x="438353" y="680351"/>
                </a:lnTo>
                <a:lnTo>
                  <a:pt x="481063" y="665480"/>
                </a:lnTo>
                <a:lnTo>
                  <a:pt x="521055" y="645388"/>
                </a:lnTo>
                <a:lnTo>
                  <a:pt x="557898" y="620483"/>
                </a:lnTo>
                <a:lnTo>
                  <a:pt x="591185" y="591185"/>
                </a:lnTo>
                <a:lnTo>
                  <a:pt x="620483" y="557898"/>
                </a:lnTo>
                <a:lnTo>
                  <a:pt x="645388" y="521055"/>
                </a:lnTo>
                <a:lnTo>
                  <a:pt x="665480" y="481063"/>
                </a:lnTo>
                <a:lnTo>
                  <a:pt x="680351" y="438353"/>
                </a:lnTo>
                <a:lnTo>
                  <a:pt x="689571" y="393319"/>
                </a:lnTo>
                <a:lnTo>
                  <a:pt x="692746" y="346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2116556" y="1594554"/>
            <a:ext cx="597535" cy="330835"/>
          </a:xfrm>
          <a:custGeom>
            <a:avLst/>
            <a:gdLst/>
            <a:ahLst/>
            <a:cxnLst/>
            <a:rect l="l" t="t" r="r" b="b"/>
            <a:pathLst>
              <a:path w="597535" h="330835">
                <a:moveTo>
                  <a:pt x="258241" y="431"/>
                </a:moveTo>
                <a:lnTo>
                  <a:pt x="0" y="431"/>
                </a:lnTo>
                <a:lnTo>
                  <a:pt x="0" y="51231"/>
                </a:lnTo>
                <a:lnTo>
                  <a:pt x="100126" y="51231"/>
                </a:lnTo>
                <a:lnTo>
                  <a:pt x="100126" y="330631"/>
                </a:lnTo>
                <a:lnTo>
                  <a:pt x="158115" y="330631"/>
                </a:lnTo>
                <a:lnTo>
                  <a:pt x="158115" y="51231"/>
                </a:lnTo>
                <a:lnTo>
                  <a:pt x="258241" y="51231"/>
                </a:lnTo>
                <a:lnTo>
                  <a:pt x="258241" y="431"/>
                </a:lnTo>
                <a:close/>
              </a:path>
              <a:path w="597535" h="330835">
                <a:moveTo>
                  <a:pt x="597204" y="165569"/>
                </a:moveTo>
                <a:lnTo>
                  <a:pt x="591553" y="119570"/>
                </a:lnTo>
                <a:lnTo>
                  <a:pt x="575271" y="79463"/>
                </a:lnTo>
                <a:lnTo>
                  <a:pt x="549376" y="46355"/>
                </a:lnTo>
                <a:lnTo>
                  <a:pt x="537730" y="37909"/>
                </a:lnTo>
                <a:lnTo>
                  <a:pt x="537730" y="165569"/>
                </a:lnTo>
                <a:lnTo>
                  <a:pt x="530098" y="209727"/>
                </a:lnTo>
                <a:lnTo>
                  <a:pt x="507923" y="245986"/>
                </a:lnTo>
                <a:lnTo>
                  <a:pt x="472274" y="270535"/>
                </a:lnTo>
                <a:lnTo>
                  <a:pt x="424205" y="279577"/>
                </a:lnTo>
                <a:lnTo>
                  <a:pt x="359283" y="279577"/>
                </a:lnTo>
                <a:lnTo>
                  <a:pt x="359283" y="51054"/>
                </a:lnTo>
                <a:lnTo>
                  <a:pt x="424205" y="51054"/>
                </a:lnTo>
                <a:lnTo>
                  <a:pt x="473113" y="59956"/>
                </a:lnTo>
                <a:lnTo>
                  <a:pt x="508660" y="84328"/>
                </a:lnTo>
                <a:lnTo>
                  <a:pt x="530377" y="120700"/>
                </a:lnTo>
                <a:lnTo>
                  <a:pt x="537730" y="165569"/>
                </a:lnTo>
                <a:lnTo>
                  <a:pt x="537730" y="37909"/>
                </a:lnTo>
                <a:lnTo>
                  <a:pt x="514883" y="21336"/>
                </a:lnTo>
                <a:lnTo>
                  <a:pt x="472821" y="5511"/>
                </a:lnTo>
                <a:lnTo>
                  <a:pt x="424205" y="0"/>
                </a:lnTo>
                <a:lnTo>
                  <a:pt x="301282" y="0"/>
                </a:lnTo>
                <a:lnTo>
                  <a:pt x="301282" y="330631"/>
                </a:lnTo>
                <a:lnTo>
                  <a:pt x="424205" y="330631"/>
                </a:lnTo>
                <a:lnTo>
                  <a:pt x="472821" y="325145"/>
                </a:lnTo>
                <a:lnTo>
                  <a:pt x="514883" y="309422"/>
                </a:lnTo>
                <a:lnTo>
                  <a:pt x="549376" y="284530"/>
                </a:lnTo>
                <a:lnTo>
                  <a:pt x="553262" y="279577"/>
                </a:lnTo>
                <a:lnTo>
                  <a:pt x="575271" y="251536"/>
                </a:lnTo>
                <a:lnTo>
                  <a:pt x="591553" y="211531"/>
                </a:lnTo>
                <a:lnTo>
                  <a:pt x="597204" y="165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892996" y="1589601"/>
            <a:ext cx="912494" cy="341630"/>
          </a:xfrm>
          <a:custGeom>
            <a:avLst/>
            <a:gdLst/>
            <a:ahLst/>
            <a:cxnLst/>
            <a:rect l="l" t="t" r="r" b="b"/>
            <a:pathLst>
              <a:path w="912495" h="341630">
                <a:moveTo>
                  <a:pt x="259981" y="239420"/>
                </a:moveTo>
                <a:lnTo>
                  <a:pt x="248983" y="195021"/>
                </a:lnTo>
                <a:lnTo>
                  <a:pt x="220687" y="166357"/>
                </a:lnTo>
                <a:lnTo>
                  <a:pt x="182181" y="148590"/>
                </a:lnTo>
                <a:lnTo>
                  <a:pt x="140512" y="136804"/>
                </a:lnTo>
                <a:lnTo>
                  <a:pt x="112610" y="129362"/>
                </a:lnTo>
                <a:lnTo>
                  <a:pt x="89395" y="120700"/>
                </a:lnTo>
                <a:lnTo>
                  <a:pt x="73520" y="109067"/>
                </a:lnTo>
                <a:lnTo>
                  <a:pt x="67640" y="92697"/>
                </a:lnTo>
                <a:lnTo>
                  <a:pt x="71577" y="75806"/>
                </a:lnTo>
                <a:lnTo>
                  <a:pt x="82829" y="62826"/>
                </a:lnTo>
                <a:lnTo>
                  <a:pt x="100482" y="54495"/>
                </a:lnTo>
                <a:lnTo>
                  <a:pt x="123659" y="51549"/>
                </a:lnTo>
                <a:lnTo>
                  <a:pt x="149618" y="53822"/>
                </a:lnTo>
                <a:lnTo>
                  <a:pt x="174840" y="60718"/>
                </a:lnTo>
                <a:lnTo>
                  <a:pt x="198386" y="72466"/>
                </a:lnTo>
                <a:lnTo>
                  <a:pt x="219329" y="89217"/>
                </a:lnTo>
                <a:lnTo>
                  <a:pt x="248589" y="42405"/>
                </a:lnTo>
                <a:lnTo>
                  <a:pt x="223989" y="24218"/>
                </a:lnTo>
                <a:lnTo>
                  <a:pt x="195745" y="10922"/>
                </a:lnTo>
                <a:lnTo>
                  <a:pt x="163931" y="2768"/>
                </a:lnTo>
                <a:lnTo>
                  <a:pt x="128612" y="0"/>
                </a:lnTo>
                <a:lnTo>
                  <a:pt x="79260" y="7429"/>
                </a:lnTo>
                <a:lnTo>
                  <a:pt x="41249" y="27876"/>
                </a:lnTo>
                <a:lnTo>
                  <a:pt x="16802" y="58559"/>
                </a:lnTo>
                <a:lnTo>
                  <a:pt x="8166" y="96659"/>
                </a:lnTo>
                <a:lnTo>
                  <a:pt x="18923" y="139750"/>
                </a:lnTo>
                <a:lnTo>
                  <a:pt x="46647" y="167411"/>
                </a:lnTo>
                <a:lnTo>
                  <a:pt x="84493" y="184480"/>
                </a:lnTo>
                <a:lnTo>
                  <a:pt x="154355" y="203669"/>
                </a:lnTo>
                <a:lnTo>
                  <a:pt x="178371" y="213080"/>
                </a:lnTo>
                <a:lnTo>
                  <a:pt x="194856" y="226123"/>
                </a:lnTo>
                <a:lnTo>
                  <a:pt x="200990" y="244868"/>
                </a:lnTo>
                <a:lnTo>
                  <a:pt x="197294" y="261124"/>
                </a:lnTo>
                <a:lnTo>
                  <a:pt x="185623" y="275602"/>
                </a:lnTo>
                <a:lnTo>
                  <a:pt x="165023" y="285991"/>
                </a:lnTo>
                <a:lnTo>
                  <a:pt x="134569" y="289979"/>
                </a:lnTo>
                <a:lnTo>
                  <a:pt x="101981" y="286270"/>
                </a:lnTo>
                <a:lnTo>
                  <a:pt x="73533" y="276288"/>
                </a:lnTo>
                <a:lnTo>
                  <a:pt x="49453" y="261747"/>
                </a:lnTo>
                <a:lnTo>
                  <a:pt x="29972" y="244373"/>
                </a:lnTo>
                <a:lnTo>
                  <a:pt x="0" y="291338"/>
                </a:lnTo>
                <a:lnTo>
                  <a:pt x="24612" y="311810"/>
                </a:lnTo>
                <a:lnTo>
                  <a:pt x="54724" y="327660"/>
                </a:lnTo>
                <a:lnTo>
                  <a:pt x="90487" y="337896"/>
                </a:lnTo>
                <a:lnTo>
                  <a:pt x="132080" y="341528"/>
                </a:lnTo>
                <a:lnTo>
                  <a:pt x="189712" y="333311"/>
                </a:lnTo>
                <a:lnTo>
                  <a:pt x="229489" y="311099"/>
                </a:lnTo>
                <a:lnTo>
                  <a:pt x="252539" y="278587"/>
                </a:lnTo>
                <a:lnTo>
                  <a:pt x="259981" y="239420"/>
                </a:lnTo>
                <a:close/>
              </a:path>
              <a:path w="912495" h="341630">
                <a:moveTo>
                  <a:pt x="588137" y="4953"/>
                </a:moveTo>
                <a:lnTo>
                  <a:pt x="521703" y="4953"/>
                </a:lnTo>
                <a:lnTo>
                  <a:pt x="431482" y="146723"/>
                </a:lnTo>
                <a:lnTo>
                  <a:pt x="340283" y="4953"/>
                </a:lnTo>
                <a:lnTo>
                  <a:pt x="273862" y="4953"/>
                </a:lnTo>
                <a:lnTo>
                  <a:pt x="402247" y="198272"/>
                </a:lnTo>
                <a:lnTo>
                  <a:pt x="402247" y="335584"/>
                </a:lnTo>
                <a:lnTo>
                  <a:pt x="460235" y="335584"/>
                </a:lnTo>
                <a:lnTo>
                  <a:pt x="460235" y="198272"/>
                </a:lnTo>
                <a:lnTo>
                  <a:pt x="588137" y="4953"/>
                </a:lnTo>
                <a:close/>
              </a:path>
              <a:path w="912495" h="341630">
                <a:moveTo>
                  <a:pt x="912126" y="4953"/>
                </a:moveTo>
                <a:lnTo>
                  <a:pt x="854125" y="4953"/>
                </a:lnTo>
                <a:lnTo>
                  <a:pt x="854125" y="239420"/>
                </a:lnTo>
                <a:lnTo>
                  <a:pt x="685088" y="4953"/>
                </a:lnTo>
                <a:lnTo>
                  <a:pt x="625614" y="4953"/>
                </a:lnTo>
                <a:lnTo>
                  <a:pt x="625614" y="335584"/>
                </a:lnTo>
                <a:lnTo>
                  <a:pt x="683615" y="335584"/>
                </a:lnTo>
                <a:lnTo>
                  <a:pt x="683615" y="94678"/>
                </a:lnTo>
                <a:lnTo>
                  <a:pt x="856119" y="335584"/>
                </a:lnTo>
                <a:lnTo>
                  <a:pt x="912126" y="335584"/>
                </a:lnTo>
                <a:lnTo>
                  <a:pt x="912126" y="49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879394" y="1594547"/>
            <a:ext cx="287020" cy="330835"/>
          </a:xfrm>
          <a:custGeom>
            <a:avLst/>
            <a:gdLst/>
            <a:ahLst/>
            <a:cxnLst/>
            <a:rect l="l" t="t" r="r" b="b"/>
            <a:pathLst>
              <a:path w="287020" h="330835">
                <a:moveTo>
                  <a:pt x="286504" y="0"/>
                </a:moveTo>
                <a:lnTo>
                  <a:pt x="228506" y="0"/>
                </a:lnTo>
                <a:lnTo>
                  <a:pt x="228506" y="234474"/>
                </a:lnTo>
                <a:lnTo>
                  <a:pt x="59474" y="0"/>
                </a:lnTo>
                <a:lnTo>
                  <a:pt x="0" y="0"/>
                </a:lnTo>
                <a:lnTo>
                  <a:pt x="0" y="330628"/>
                </a:lnTo>
                <a:lnTo>
                  <a:pt x="57987" y="330628"/>
                </a:lnTo>
                <a:lnTo>
                  <a:pt x="57987" y="89725"/>
                </a:lnTo>
                <a:lnTo>
                  <a:pt x="230495" y="330628"/>
                </a:lnTo>
                <a:lnTo>
                  <a:pt x="286504" y="330628"/>
                </a:lnTo>
                <a:lnTo>
                  <a:pt x="286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240161" y="1594986"/>
            <a:ext cx="226695" cy="330200"/>
          </a:xfrm>
          <a:custGeom>
            <a:avLst/>
            <a:gdLst/>
            <a:ahLst/>
            <a:cxnLst/>
            <a:rect l="l" t="t" r="r" b="b"/>
            <a:pathLst>
              <a:path w="226695" h="330200">
                <a:moveTo>
                  <a:pt x="226529" y="0"/>
                </a:moveTo>
                <a:lnTo>
                  <a:pt x="0" y="0"/>
                </a:lnTo>
                <a:lnTo>
                  <a:pt x="0" y="50800"/>
                </a:lnTo>
                <a:lnTo>
                  <a:pt x="0" y="135890"/>
                </a:lnTo>
                <a:lnTo>
                  <a:pt x="0" y="187960"/>
                </a:lnTo>
                <a:lnTo>
                  <a:pt x="0" y="279400"/>
                </a:lnTo>
                <a:lnTo>
                  <a:pt x="0" y="330200"/>
                </a:lnTo>
                <a:lnTo>
                  <a:pt x="226529" y="330200"/>
                </a:lnTo>
                <a:lnTo>
                  <a:pt x="226529" y="279400"/>
                </a:lnTo>
                <a:lnTo>
                  <a:pt x="58000" y="279400"/>
                </a:lnTo>
                <a:lnTo>
                  <a:pt x="58000" y="187960"/>
                </a:lnTo>
                <a:lnTo>
                  <a:pt x="223062" y="187960"/>
                </a:lnTo>
                <a:lnTo>
                  <a:pt x="223062" y="135890"/>
                </a:lnTo>
                <a:lnTo>
                  <a:pt x="58000" y="135890"/>
                </a:lnTo>
                <a:lnTo>
                  <a:pt x="58000" y="50800"/>
                </a:lnTo>
                <a:lnTo>
                  <a:pt x="226529" y="50800"/>
                </a:lnTo>
                <a:lnTo>
                  <a:pt x="2265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513362" y="1594547"/>
            <a:ext cx="324485" cy="330835"/>
          </a:xfrm>
          <a:custGeom>
            <a:avLst/>
            <a:gdLst/>
            <a:ahLst/>
            <a:cxnLst/>
            <a:rect l="l" t="t" r="r" b="b"/>
            <a:pathLst>
              <a:path w="324485" h="330835">
                <a:moveTo>
                  <a:pt x="316754" y="0"/>
                </a:moveTo>
                <a:lnTo>
                  <a:pt x="246861" y="0"/>
                </a:lnTo>
                <a:lnTo>
                  <a:pt x="162089" y="121441"/>
                </a:lnTo>
                <a:lnTo>
                  <a:pt x="76835" y="0"/>
                </a:lnTo>
                <a:lnTo>
                  <a:pt x="7444" y="0"/>
                </a:lnTo>
                <a:lnTo>
                  <a:pt x="123933" y="161105"/>
                </a:lnTo>
                <a:lnTo>
                  <a:pt x="0" y="330628"/>
                </a:lnTo>
                <a:lnTo>
                  <a:pt x="69401" y="330628"/>
                </a:lnTo>
                <a:lnTo>
                  <a:pt x="162089" y="201250"/>
                </a:lnTo>
                <a:lnTo>
                  <a:pt x="254788" y="330628"/>
                </a:lnTo>
                <a:lnTo>
                  <a:pt x="324189" y="330628"/>
                </a:lnTo>
                <a:lnTo>
                  <a:pt x="200758" y="160612"/>
                </a:lnTo>
                <a:lnTo>
                  <a:pt x="316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183088" y="1271616"/>
            <a:ext cx="0" cy="935355"/>
          </a:xfrm>
          <a:custGeom>
            <a:avLst/>
            <a:gdLst/>
            <a:ahLst/>
            <a:cxnLst/>
            <a:rect l="l" t="t" r="r" b="b"/>
            <a:pathLst>
              <a:path w="0" h="935355">
                <a:moveTo>
                  <a:pt x="0" y="0"/>
                </a:moveTo>
                <a:lnTo>
                  <a:pt x="0" y="935196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9" name="object 19"/>
          <p:cNvGrpSpPr/>
          <p:nvPr/>
        </p:nvGrpSpPr>
        <p:grpSpPr>
          <a:xfrm>
            <a:off x="1242888" y="4273481"/>
            <a:ext cx="2361565" cy="2362200"/>
            <a:chOff x="1242888" y="4273481"/>
            <a:chExt cx="2361565" cy="2362200"/>
          </a:xfrm>
        </p:grpSpPr>
        <p:sp>
          <p:nvSpPr>
            <p:cNvPr id="20" name="object 20"/>
            <p:cNvSpPr/>
            <p:nvPr/>
          </p:nvSpPr>
          <p:spPr>
            <a:xfrm>
              <a:off x="1242888" y="4286171"/>
              <a:ext cx="2361565" cy="2349500"/>
            </a:xfrm>
            <a:custGeom>
              <a:avLst/>
              <a:gdLst/>
              <a:ahLst/>
              <a:cxnLst/>
              <a:rect l="l" t="t" r="r" b="b"/>
              <a:pathLst>
                <a:path w="2361565" h="2349500">
                  <a:moveTo>
                    <a:pt x="1373163" y="2336800"/>
                  </a:moveTo>
                  <a:lnTo>
                    <a:pt x="990386" y="2336800"/>
                  </a:lnTo>
                  <a:lnTo>
                    <a:pt x="1037407" y="2349500"/>
                  </a:lnTo>
                  <a:lnTo>
                    <a:pt x="1326133" y="2349500"/>
                  </a:lnTo>
                  <a:lnTo>
                    <a:pt x="1373163" y="2336800"/>
                  </a:lnTo>
                  <a:close/>
                </a:path>
                <a:path w="2361565" h="2349500">
                  <a:moveTo>
                    <a:pt x="1419578" y="12700"/>
                  </a:moveTo>
                  <a:lnTo>
                    <a:pt x="943972" y="12700"/>
                  </a:lnTo>
                  <a:lnTo>
                    <a:pt x="765148" y="63500"/>
                  </a:lnTo>
                  <a:lnTo>
                    <a:pt x="722342" y="88900"/>
                  </a:lnTo>
                  <a:lnTo>
                    <a:pt x="680373" y="101600"/>
                  </a:lnTo>
                  <a:lnTo>
                    <a:pt x="639280" y="127000"/>
                  </a:lnTo>
                  <a:lnTo>
                    <a:pt x="599100" y="152400"/>
                  </a:lnTo>
                  <a:lnTo>
                    <a:pt x="559872" y="165100"/>
                  </a:lnTo>
                  <a:lnTo>
                    <a:pt x="521635" y="190500"/>
                  </a:lnTo>
                  <a:lnTo>
                    <a:pt x="484426" y="228600"/>
                  </a:lnTo>
                  <a:lnTo>
                    <a:pt x="448285" y="254000"/>
                  </a:lnTo>
                  <a:lnTo>
                    <a:pt x="413250" y="279400"/>
                  </a:lnTo>
                  <a:lnTo>
                    <a:pt x="379359" y="304800"/>
                  </a:lnTo>
                  <a:lnTo>
                    <a:pt x="346651" y="342900"/>
                  </a:lnTo>
                  <a:lnTo>
                    <a:pt x="315164" y="368300"/>
                  </a:lnTo>
                  <a:lnTo>
                    <a:pt x="284936" y="406400"/>
                  </a:lnTo>
                  <a:lnTo>
                    <a:pt x="256006" y="444500"/>
                  </a:lnTo>
                  <a:lnTo>
                    <a:pt x="228413" y="482600"/>
                  </a:lnTo>
                  <a:lnTo>
                    <a:pt x="202194" y="520700"/>
                  </a:lnTo>
                  <a:lnTo>
                    <a:pt x="177388" y="558800"/>
                  </a:lnTo>
                  <a:lnTo>
                    <a:pt x="154034" y="596900"/>
                  </a:lnTo>
                  <a:lnTo>
                    <a:pt x="132170" y="635000"/>
                  </a:lnTo>
                  <a:lnTo>
                    <a:pt x="111834" y="673100"/>
                  </a:lnTo>
                  <a:lnTo>
                    <a:pt x="93065" y="711200"/>
                  </a:lnTo>
                  <a:lnTo>
                    <a:pt x="75901" y="762000"/>
                  </a:lnTo>
                  <a:lnTo>
                    <a:pt x="60381" y="800100"/>
                  </a:lnTo>
                  <a:lnTo>
                    <a:pt x="46543" y="850900"/>
                  </a:lnTo>
                  <a:lnTo>
                    <a:pt x="34425" y="889000"/>
                  </a:lnTo>
                  <a:lnTo>
                    <a:pt x="24066" y="939800"/>
                  </a:lnTo>
                  <a:lnTo>
                    <a:pt x="15505" y="977900"/>
                  </a:lnTo>
                  <a:lnTo>
                    <a:pt x="8779" y="1028700"/>
                  </a:lnTo>
                  <a:lnTo>
                    <a:pt x="3927" y="1079500"/>
                  </a:lnTo>
                  <a:lnTo>
                    <a:pt x="988" y="1130300"/>
                  </a:lnTo>
                  <a:lnTo>
                    <a:pt x="0" y="1181100"/>
                  </a:lnTo>
                  <a:lnTo>
                    <a:pt x="988" y="1219200"/>
                  </a:lnTo>
                  <a:lnTo>
                    <a:pt x="3927" y="1270000"/>
                  </a:lnTo>
                  <a:lnTo>
                    <a:pt x="8779" y="1320800"/>
                  </a:lnTo>
                  <a:lnTo>
                    <a:pt x="15505" y="1371600"/>
                  </a:lnTo>
                  <a:lnTo>
                    <a:pt x="24066" y="1409700"/>
                  </a:lnTo>
                  <a:lnTo>
                    <a:pt x="34425" y="1460500"/>
                  </a:lnTo>
                  <a:lnTo>
                    <a:pt x="46543" y="1498600"/>
                  </a:lnTo>
                  <a:lnTo>
                    <a:pt x="60381" y="1549400"/>
                  </a:lnTo>
                  <a:lnTo>
                    <a:pt x="75901" y="1587500"/>
                  </a:lnTo>
                  <a:lnTo>
                    <a:pt x="93065" y="1638300"/>
                  </a:lnTo>
                  <a:lnTo>
                    <a:pt x="111834" y="1676400"/>
                  </a:lnTo>
                  <a:lnTo>
                    <a:pt x="132170" y="1714500"/>
                  </a:lnTo>
                  <a:lnTo>
                    <a:pt x="154034" y="1752600"/>
                  </a:lnTo>
                  <a:lnTo>
                    <a:pt x="177388" y="1790700"/>
                  </a:lnTo>
                  <a:lnTo>
                    <a:pt x="202194" y="1828800"/>
                  </a:lnTo>
                  <a:lnTo>
                    <a:pt x="228413" y="1866900"/>
                  </a:lnTo>
                  <a:lnTo>
                    <a:pt x="256006" y="1905000"/>
                  </a:lnTo>
                  <a:lnTo>
                    <a:pt x="284936" y="1943100"/>
                  </a:lnTo>
                  <a:lnTo>
                    <a:pt x="315164" y="1981200"/>
                  </a:lnTo>
                  <a:lnTo>
                    <a:pt x="346651" y="2006600"/>
                  </a:lnTo>
                  <a:lnTo>
                    <a:pt x="379359" y="2044700"/>
                  </a:lnTo>
                  <a:lnTo>
                    <a:pt x="413250" y="2070100"/>
                  </a:lnTo>
                  <a:lnTo>
                    <a:pt x="448285" y="2095500"/>
                  </a:lnTo>
                  <a:lnTo>
                    <a:pt x="484426" y="2133600"/>
                  </a:lnTo>
                  <a:lnTo>
                    <a:pt x="521635" y="2159000"/>
                  </a:lnTo>
                  <a:lnTo>
                    <a:pt x="559872" y="2184400"/>
                  </a:lnTo>
                  <a:lnTo>
                    <a:pt x="599100" y="2197100"/>
                  </a:lnTo>
                  <a:lnTo>
                    <a:pt x="639280" y="2222500"/>
                  </a:lnTo>
                  <a:lnTo>
                    <a:pt x="680373" y="2247900"/>
                  </a:lnTo>
                  <a:lnTo>
                    <a:pt x="722342" y="2260600"/>
                  </a:lnTo>
                  <a:lnTo>
                    <a:pt x="765148" y="2286000"/>
                  </a:lnTo>
                  <a:lnTo>
                    <a:pt x="943972" y="2336800"/>
                  </a:lnTo>
                  <a:lnTo>
                    <a:pt x="1419578" y="2336800"/>
                  </a:lnTo>
                  <a:lnTo>
                    <a:pt x="1598314" y="2286000"/>
                  </a:lnTo>
                  <a:lnTo>
                    <a:pt x="1641079" y="2260600"/>
                  </a:lnTo>
                  <a:lnTo>
                    <a:pt x="1683000" y="2247900"/>
                  </a:lnTo>
                  <a:lnTo>
                    <a:pt x="1724040" y="2222500"/>
                  </a:lnTo>
                  <a:lnTo>
                    <a:pt x="1764161" y="2197100"/>
                  </a:lnTo>
                  <a:lnTo>
                    <a:pt x="1803324" y="2184400"/>
                  </a:lnTo>
                  <a:lnTo>
                    <a:pt x="1841493" y="2159000"/>
                  </a:lnTo>
                  <a:lnTo>
                    <a:pt x="1878629" y="2133600"/>
                  </a:lnTo>
                  <a:lnTo>
                    <a:pt x="1914693" y="2095500"/>
                  </a:lnTo>
                  <a:lnTo>
                    <a:pt x="1133133" y="2095500"/>
                  </a:lnTo>
                  <a:lnTo>
                    <a:pt x="1085183" y="2082800"/>
                  </a:lnTo>
                  <a:lnTo>
                    <a:pt x="1037940" y="2082800"/>
                  </a:lnTo>
                  <a:lnTo>
                    <a:pt x="901090" y="2044700"/>
                  </a:lnTo>
                  <a:lnTo>
                    <a:pt x="814568" y="2019300"/>
                  </a:lnTo>
                  <a:lnTo>
                    <a:pt x="772914" y="1993900"/>
                  </a:lnTo>
                  <a:lnTo>
                    <a:pt x="732418" y="1968500"/>
                  </a:lnTo>
                  <a:lnTo>
                    <a:pt x="693144" y="1955800"/>
                  </a:lnTo>
                  <a:lnTo>
                    <a:pt x="655157" y="1930400"/>
                  </a:lnTo>
                  <a:lnTo>
                    <a:pt x="618521" y="1892300"/>
                  </a:lnTo>
                  <a:lnTo>
                    <a:pt x="583300" y="1866900"/>
                  </a:lnTo>
                  <a:lnTo>
                    <a:pt x="549560" y="1841500"/>
                  </a:lnTo>
                  <a:lnTo>
                    <a:pt x="517364" y="1803400"/>
                  </a:lnTo>
                  <a:lnTo>
                    <a:pt x="486778" y="1778000"/>
                  </a:lnTo>
                  <a:lnTo>
                    <a:pt x="457866" y="1739900"/>
                  </a:lnTo>
                  <a:lnTo>
                    <a:pt x="430692" y="1701800"/>
                  </a:lnTo>
                  <a:lnTo>
                    <a:pt x="405321" y="1663700"/>
                  </a:lnTo>
                  <a:lnTo>
                    <a:pt x="381817" y="1625600"/>
                  </a:lnTo>
                  <a:lnTo>
                    <a:pt x="360246" y="1587500"/>
                  </a:lnTo>
                  <a:lnTo>
                    <a:pt x="340672" y="1536700"/>
                  </a:lnTo>
                  <a:lnTo>
                    <a:pt x="323158" y="1498600"/>
                  </a:lnTo>
                  <a:lnTo>
                    <a:pt x="307770" y="1460500"/>
                  </a:lnTo>
                  <a:lnTo>
                    <a:pt x="294573" y="1409700"/>
                  </a:lnTo>
                  <a:lnTo>
                    <a:pt x="283630" y="1371600"/>
                  </a:lnTo>
                  <a:lnTo>
                    <a:pt x="275007" y="1320800"/>
                  </a:lnTo>
                  <a:lnTo>
                    <a:pt x="268767" y="1270000"/>
                  </a:lnTo>
                  <a:lnTo>
                    <a:pt x="264976" y="1219200"/>
                  </a:lnTo>
                  <a:lnTo>
                    <a:pt x="263698" y="1181100"/>
                  </a:lnTo>
                  <a:lnTo>
                    <a:pt x="264976" y="1130300"/>
                  </a:lnTo>
                  <a:lnTo>
                    <a:pt x="268767" y="1079500"/>
                  </a:lnTo>
                  <a:lnTo>
                    <a:pt x="275007" y="1028700"/>
                  </a:lnTo>
                  <a:lnTo>
                    <a:pt x="283630" y="990600"/>
                  </a:lnTo>
                  <a:lnTo>
                    <a:pt x="294573" y="939800"/>
                  </a:lnTo>
                  <a:lnTo>
                    <a:pt x="307770" y="889000"/>
                  </a:lnTo>
                  <a:lnTo>
                    <a:pt x="323158" y="850900"/>
                  </a:lnTo>
                  <a:lnTo>
                    <a:pt x="340672" y="812800"/>
                  </a:lnTo>
                  <a:lnTo>
                    <a:pt x="360246" y="762000"/>
                  </a:lnTo>
                  <a:lnTo>
                    <a:pt x="381817" y="723900"/>
                  </a:lnTo>
                  <a:lnTo>
                    <a:pt x="405321" y="685800"/>
                  </a:lnTo>
                  <a:lnTo>
                    <a:pt x="430692" y="647700"/>
                  </a:lnTo>
                  <a:lnTo>
                    <a:pt x="457866" y="609600"/>
                  </a:lnTo>
                  <a:lnTo>
                    <a:pt x="486778" y="571500"/>
                  </a:lnTo>
                  <a:lnTo>
                    <a:pt x="517364" y="546100"/>
                  </a:lnTo>
                  <a:lnTo>
                    <a:pt x="549560" y="508000"/>
                  </a:lnTo>
                  <a:lnTo>
                    <a:pt x="583300" y="482600"/>
                  </a:lnTo>
                  <a:lnTo>
                    <a:pt x="618521" y="457200"/>
                  </a:lnTo>
                  <a:lnTo>
                    <a:pt x="655157" y="419100"/>
                  </a:lnTo>
                  <a:lnTo>
                    <a:pt x="693144" y="406400"/>
                  </a:lnTo>
                  <a:lnTo>
                    <a:pt x="732418" y="381000"/>
                  </a:lnTo>
                  <a:lnTo>
                    <a:pt x="772914" y="355600"/>
                  </a:lnTo>
                  <a:lnTo>
                    <a:pt x="814568" y="330200"/>
                  </a:lnTo>
                  <a:lnTo>
                    <a:pt x="945829" y="292100"/>
                  </a:lnTo>
                  <a:lnTo>
                    <a:pt x="1037940" y="266700"/>
                  </a:lnTo>
                  <a:lnTo>
                    <a:pt x="1133133" y="266700"/>
                  </a:lnTo>
                  <a:lnTo>
                    <a:pt x="1181723" y="254000"/>
                  </a:lnTo>
                  <a:lnTo>
                    <a:pt x="1914693" y="254000"/>
                  </a:lnTo>
                  <a:lnTo>
                    <a:pt x="1878629" y="228600"/>
                  </a:lnTo>
                  <a:lnTo>
                    <a:pt x="1841493" y="190500"/>
                  </a:lnTo>
                  <a:lnTo>
                    <a:pt x="1803324" y="165100"/>
                  </a:lnTo>
                  <a:lnTo>
                    <a:pt x="1764161" y="152400"/>
                  </a:lnTo>
                  <a:lnTo>
                    <a:pt x="1724040" y="127000"/>
                  </a:lnTo>
                  <a:lnTo>
                    <a:pt x="1683000" y="101600"/>
                  </a:lnTo>
                  <a:lnTo>
                    <a:pt x="1641079" y="88900"/>
                  </a:lnTo>
                  <a:lnTo>
                    <a:pt x="1598314" y="63500"/>
                  </a:lnTo>
                  <a:lnTo>
                    <a:pt x="1419578" y="12700"/>
                  </a:lnTo>
                  <a:close/>
                </a:path>
                <a:path w="2361565" h="2349500">
                  <a:moveTo>
                    <a:pt x="1914693" y="254000"/>
                  </a:moveTo>
                  <a:lnTo>
                    <a:pt x="1181723" y="254000"/>
                  </a:lnTo>
                  <a:lnTo>
                    <a:pt x="1230362" y="266700"/>
                  </a:lnTo>
                  <a:lnTo>
                    <a:pt x="1325589" y="266700"/>
                  </a:lnTo>
                  <a:lnTo>
                    <a:pt x="1417657" y="292100"/>
                  </a:lnTo>
                  <a:lnTo>
                    <a:pt x="1548733" y="330200"/>
                  </a:lnTo>
                  <a:lnTo>
                    <a:pt x="1590298" y="355600"/>
                  </a:lnTo>
                  <a:lnTo>
                    <a:pt x="1630695" y="381000"/>
                  </a:lnTo>
                  <a:lnTo>
                    <a:pt x="1669861" y="406400"/>
                  </a:lnTo>
                  <a:lnTo>
                    <a:pt x="1707731" y="419100"/>
                  </a:lnTo>
                  <a:lnTo>
                    <a:pt x="1744244" y="457200"/>
                  </a:lnTo>
                  <a:lnTo>
                    <a:pt x="1779336" y="482600"/>
                  </a:lnTo>
                  <a:lnTo>
                    <a:pt x="1812943" y="508000"/>
                  </a:lnTo>
                  <a:lnTo>
                    <a:pt x="1845003" y="546100"/>
                  </a:lnTo>
                  <a:lnTo>
                    <a:pt x="1875452" y="571500"/>
                  </a:lnTo>
                  <a:lnTo>
                    <a:pt x="1904227" y="609600"/>
                  </a:lnTo>
                  <a:lnTo>
                    <a:pt x="1931266" y="647700"/>
                  </a:lnTo>
                  <a:lnTo>
                    <a:pt x="1956504" y="685800"/>
                  </a:lnTo>
                  <a:lnTo>
                    <a:pt x="1979879" y="723900"/>
                  </a:lnTo>
                  <a:lnTo>
                    <a:pt x="2001328" y="762000"/>
                  </a:lnTo>
                  <a:lnTo>
                    <a:pt x="2020787" y="812800"/>
                  </a:lnTo>
                  <a:lnTo>
                    <a:pt x="2038193" y="850900"/>
                  </a:lnTo>
                  <a:lnTo>
                    <a:pt x="2053484" y="889000"/>
                  </a:lnTo>
                  <a:lnTo>
                    <a:pt x="2066595" y="939800"/>
                  </a:lnTo>
                  <a:lnTo>
                    <a:pt x="2077464" y="990600"/>
                  </a:lnTo>
                  <a:lnTo>
                    <a:pt x="2086028" y="1028700"/>
                  </a:lnTo>
                  <a:lnTo>
                    <a:pt x="2092223" y="1079500"/>
                  </a:lnTo>
                  <a:lnTo>
                    <a:pt x="2095987" y="1130300"/>
                  </a:lnTo>
                  <a:lnTo>
                    <a:pt x="2097255" y="1181100"/>
                  </a:lnTo>
                  <a:lnTo>
                    <a:pt x="2095987" y="1219200"/>
                  </a:lnTo>
                  <a:lnTo>
                    <a:pt x="2092223" y="1270000"/>
                  </a:lnTo>
                  <a:lnTo>
                    <a:pt x="2086028" y="1320800"/>
                  </a:lnTo>
                  <a:lnTo>
                    <a:pt x="2077464" y="1371600"/>
                  </a:lnTo>
                  <a:lnTo>
                    <a:pt x="2066595" y="1409700"/>
                  </a:lnTo>
                  <a:lnTo>
                    <a:pt x="2053484" y="1460500"/>
                  </a:lnTo>
                  <a:lnTo>
                    <a:pt x="2038193" y="1498600"/>
                  </a:lnTo>
                  <a:lnTo>
                    <a:pt x="2020787" y="1536700"/>
                  </a:lnTo>
                  <a:lnTo>
                    <a:pt x="2001328" y="1587500"/>
                  </a:lnTo>
                  <a:lnTo>
                    <a:pt x="1979879" y="1625600"/>
                  </a:lnTo>
                  <a:lnTo>
                    <a:pt x="1956504" y="1663700"/>
                  </a:lnTo>
                  <a:lnTo>
                    <a:pt x="1931266" y="1701800"/>
                  </a:lnTo>
                  <a:lnTo>
                    <a:pt x="1904227" y="1739900"/>
                  </a:lnTo>
                  <a:lnTo>
                    <a:pt x="1875452" y="1778000"/>
                  </a:lnTo>
                  <a:lnTo>
                    <a:pt x="1845003" y="1803400"/>
                  </a:lnTo>
                  <a:lnTo>
                    <a:pt x="1812943" y="1841500"/>
                  </a:lnTo>
                  <a:lnTo>
                    <a:pt x="1779336" y="1866900"/>
                  </a:lnTo>
                  <a:lnTo>
                    <a:pt x="1744244" y="1892300"/>
                  </a:lnTo>
                  <a:lnTo>
                    <a:pt x="1707731" y="1930400"/>
                  </a:lnTo>
                  <a:lnTo>
                    <a:pt x="1669861" y="1955800"/>
                  </a:lnTo>
                  <a:lnTo>
                    <a:pt x="1630695" y="1968500"/>
                  </a:lnTo>
                  <a:lnTo>
                    <a:pt x="1590298" y="1993900"/>
                  </a:lnTo>
                  <a:lnTo>
                    <a:pt x="1548733" y="2019300"/>
                  </a:lnTo>
                  <a:lnTo>
                    <a:pt x="1462349" y="2044700"/>
                  </a:lnTo>
                  <a:lnTo>
                    <a:pt x="1325589" y="2082800"/>
                  </a:lnTo>
                  <a:lnTo>
                    <a:pt x="1278339" y="2082800"/>
                  </a:lnTo>
                  <a:lnTo>
                    <a:pt x="1230362" y="2095500"/>
                  </a:lnTo>
                  <a:lnTo>
                    <a:pt x="1914693" y="2095500"/>
                  </a:lnTo>
                  <a:lnTo>
                    <a:pt x="1949650" y="2070100"/>
                  </a:lnTo>
                  <a:lnTo>
                    <a:pt x="1983459" y="2044700"/>
                  </a:lnTo>
                  <a:lnTo>
                    <a:pt x="2016085" y="2006600"/>
                  </a:lnTo>
                  <a:lnTo>
                    <a:pt x="2047488" y="1981200"/>
                  </a:lnTo>
                  <a:lnTo>
                    <a:pt x="2077631" y="1943100"/>
                  </a:lnTo>
                  <a:lnTo>
                    <a:pt x="2106476" y="1905000"/>
                  </a:lnTo>
                  <a:lnTo>
                    <a:pt x="2133985" y="1866900"/>
                  </a:lnTo>
                  <a:lnTo>
                    <a:pt x="2160120" y="1828800"/>
                  </a:lnTo>
                  <a:lnTo>
                    <a:pt x="2184843" y="1790700"/>
                  </a:lnTo>
                  <a:lnTo>
                    <a:pt x="2208117" y="1752600"/>
                  </a:lnTo>
                  <a:lnTo>
                    <a:pt x="2229904" y="1714500"/>
                  </a:lnTo>
                  <a:lnTo>
                    <a:pt x="2250165" y="1676400"/>
                  </a:lnTo>
                  <a:lnTo>
                    <a:pt x="2268864" y="1638300"/>
                  </a:lnTo>
                  <a:lnTo>
                    <a:pt x="2285961" y="1587500"/>
                  </a:lnTo>
                  <a:lnTo>
                    <a:pt x="2301419" y="1549400"/>
                  </a:lnTo>
                  <a:lnTo>
                    <a:pt x="2315201" y="1498600"/>
                  </a:lnTo>
                  <a:lnTo>
                    <a:pt x="2327268" y="1460500"/>
                  </a:lnTo>
                  <a:lnTo>
                    <a:pt x="2337582" y="1409700"/>
                  </a:lnTo>
                  <a:lnTo>
                    <a:pt x="2346106" y="1371600"/>
                  </a:lnTo>
                  <a:lnTo>
                    <a:pt x="2352802" y="1320800"/>
                  </a:lnTo>
                  <a:lnTo>
                    <a:pt x="2357631" y="1270000"/>
                  </a:lnTo>
                  <a:lnTo>
                    <a:pt x="2360557" y="1219200"/>
                  </a:lnTo>
                  <a:lnTo>
                    <a:pt x="2361540" y="1181100"/>
                  </a:lnTo>
                  <a:lnTo>
                    <a:pt x="2360557" y="1130300"/>
                  </a:lnTo>
                  <a:lnTo>
                    <a:pt x="2357631" y="1079500"/>
                  </a:lnTo>
                  <a:lnTo>
                    <a:pt x="2352802" y="1028700"/>
                  </a:lnTo>
                  <a:lnTo>
                    <a:pt x="2346106" y="977900"/>
                  </a:lnTo>
                  <a:lnTo>
                    <a:pt x="2337582" y="939800"/>
                  </a:lnTo>
                  <a:lnTo>
                    <a:pt x="2327268" y="889000"/>
                  </a:lnTo>
                  <a:lnTo>
                    <a:pt x="2315201" y="850900"/>
                  </a:lnTo>
                  <a:lnTo>
                    <a:pt x="2301419" y="800100"/>
                  </a:lnTo>
                  <a:lnTo>
                    <a:pt x="2285961" y="762000"/>
                  </a:lnTo>
                  <a:lnTo>
                    <a:pt x="2268864" y="711200"/>
                  </a:lnTo>
                  <a:lnTo>
                    <a:pt x="2250165" y="673100"/>
                  </a:lnTo>
                  <a:lnTo>
                    <a:pt x="2229904" y="635000"/>
                  </a:lnTo>
                  <a:lnTo>
                    <a:pt x="2208117" y="596900"/>
                  </a:lnTo>
                  <a:lnTo>
                    <a:pt x="2184843" y="558800"/>
                  </a:lnTo>
                  <a:lnTo>
                    <a:pt x="2160120" y="520700"/>
                  </a:lnTo>
                  <a:lnTo>
                    <a:pt x="2133985" y="482600"/>
                  </a:lnTo>
                  <a:lnTo>
                    <a:pt x="2106476" y="444500"/>
                  </a:lnTo>
                  <a:lnTo>
                    <a:pt x="2077631" y="406400"/>
                  </a:lnTo>
                  <a:lnTo>
                    <a:pt x="2047488" y="368300"/>
                  </a:lnTo>
                  <a:lnTo>
                    <a:pt x="2016085" y="342900"/>
                  </a:lnTo>
                  <a:lnTo>
                    <a:pt x="1983459" y="304800"/>
                  </a:lnTo>
                  <a:lnTo>
                    <a:pt x="1949650" y="279400"/>
                  </a:lnTo>
                  <a:lnTo>
                    <a:pt x="1914693" y="254000"/>
                  </a:lnTo>
                  <a:close/>
                </a:path>
                <a:path w="2361565" h="2349500">
                  <a:moveTo>
                    <a:pt x="1326133" y="0"/>
                  </a:moveTo>
                  <a:lnTo>
                    <a:pt x="1037407" y="0"/>
                  </a:lnTo>
                  <a:lnTo>
                    <a:pt x="990386" y="12700"/>
                  </a:lnTo>
                  <a:lnTo>
                    <a:pt x="1373163" y="12700"/>
                  </a:lnTo>
                  <a:lnTo>
                    <a:pt x="1326133" y="0"/>
                  </a:lnTo>
                  <a:close/>
                </a:path>
              </a:pathLst>
            </a:custGeom>
            <a:solidFill>
              <a:srgbClr val="E36B5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242888" y="4273481"/>
              <a:ext cx="2361565" cy="2362200"/>
            </a:xfrm>
            <a:custGeom>
              <a:avLst/>
              <a:gdLst/>
              <a:ahLst/>
              <a:cxnLst/>
              <a:rect l="l" t="t" r="r" b="b"/>
              <a:pathLst>
                <a:path w="2361564" h="2362200">
                  <a:moveTo>
                    <a:pt x="1181723" y="0"/>
                  </a:moveTo>
                  <a:lnTo>
                    <a:pt x="1133113" y="989"/>
                  </a:lnTo>
                  <a:lnTo>
                    <a:pt x="1084995" y="3931"/>
                  </a:lnTo>
                  <a:lnTo>
                    <a:pt x="1037407" y="8788"/>
                  </a:lnTo>
                  <a:lnTo>
                    <a:pt x="990386" y="15521"/>
                  </a:lnTo>
                  <a:lnTo>
                    <a:pt x="943972" y="24092"/>
                  </a:lnTo>
                  <a:lnTo>
                    <a:pt x="898203" y="34461"/>
                  </a:lnTo>
                  <a:lnTo>
                    <a:pt x="853117" y="46590"/>
                  </a:lnTo>
                  <a:lnTo>
                    <a:pt x="808753" y="60440"/>
                  </a:lnTo>
                  <a:lnTo>
                    <a:pt x="765148" y="75974"/>
                  </a:lnTo>
                  <a:lnTo>
                    <a:pt x="722342" y="93152"/>
                  </a:lnTo>
                  <a:lnTo>
                    <a:pt x="680373" y="111936"/>
                  </a:lnTo>
                  <a:lnTo>
                    <a:pt x="639280" y="132287"/>
                  </a:lnTo>
                  <a:lnTo>
                    <a:pt x="599100" y="154166"/>
                  </a:lnTo>
                  <a:lnTo>
                    <a:pt x="559872" y="177536"/>
                  </a:lnTo>
                  <a:lnTo>
                    <a:pt x="521635" y="202357"/>
                  </a:lnTo>
                  <a:lnTo>
                    <a:pt x="484426" y="228591"/>
                  </a:lnTo>
                  <a:lnTo>
                    <a:pt x="448285" y="256199"/>
                  </a:lnTo>
                  <a:lnTo>
                    <a:pt x="413250" y="285143"/>
                  </a:lnTo>
                  <a:lnTo>
                    <a:pt x="379359" y="315384"/>
                  </a:lnTo>
                  <a:lnTo>
                    <a:pt x="346651" y="346883"/>
                  </a:lnTo>
                  <a:lnTo>
                    <a:pt x="315164" y="379602"/>
                  </a:lnTo>
                  <a:lnTo>
                    <a:pt x="284936" y="413503"/>
                  </a:lnTo>
                  <a:lnTo>
                    <a:pt x="256006" y="448546"/>
                  </a:lnTo>
                  <a:lnTo>
                    <a:pt x="228413" y="484693"/>
                  </a:lnTo>
                  <a:lnTo>
                    <a:pt x="202194" y="521906"/>
                  </a:lnTo>
                  <a:lnTo>
                    <a:pt x="177388" y="560146"/>
                  </a:lnTo>
                  <a:lnTo>
                    <a:pt x="154034" y="599374"/>
                  </a:lnTo>
                  <a:lnTo>
                    <a:pt x="132170" y="639552"/>
                  </a:lnTo>
                  <a:lnTo>
                    <a:pt x="111834" y="680641"/>
                  </a:lnTo>
                  <a:lnTo>
                    <a:pt x="93065" y="722603"/>
                  </a:lnTo>
                  <a:lnTo>
                    <a:pt x="75901" y="765399"/>
                  </a:lnTo>
                  <a:lnTo>
                    <a:pt x="60381" y="808990"/>
                  </a:lnTo>
                  <a:lnTo>
                    <a:pt x="46543" y="853338"/>
                  </a:lnTo>
                  <a:lnTo>
                    <a:pt x="34425" y="898404"/>
                  </a:lnTo>
                  <a:lnTo>
                    <a:pt x="24066" y="944150"/>
                  </a:lnTo>
                  <a:lnTo>
                    <a:pt x="15505" y="990537"/>
                  </a:lnTo>
                  <a:lnTo>
                    <a:pt x="8779" y="1037526"/>
                  </a:lnTo>
                  <a:lnTo>
                    <a:pt x="3927" y="1085079"/>
                  </a:lnTo>
                  <a:lnTo>
                    <a:pt x="988" y="1133158"/>
                  </a:lnTo>
                  <a:lnTo>
                    <a:pt x="0" y="1181723"/>
                  </a:lnTo>
                  <a:lnTo>
                    <a:pt x="263698" y="1181723"/>
                  </a:lnTo>
                  <a:lnTo>
                    <a:pt x="264976" y="1133079"/>
                  </a:lnTo>
                  <a:lnTo>
                    <a:pt x="268767" y="1085096"/>
                  </a:lnTo>
                  <a:lnTo>
                    <a:pt x="275007" y="1037835"/>
                  </a:lnTo>
                  <a:lnTo>
                    <a:pt x="283630" y="991361"/>
                  </a:lnTo>
                  <a:lnTo>
                    <a:pt x="294573" y="945737"/>
                  </a:lnTo>
                  <a:lnTo>
                    <a:pt x="307770" y="901026"/>
                  </a:lnTo>
                  <a:lnTo>
                    <a:pt x="323158" y="857292"/>
                  </a:lnTo>
                  <a:lnTo>
                    <a:pt x="340672" y="814598"/>
                  </a:lnTo>
                  <a:lnTo>
                    <a:pt x="360246" y="773008"/>
                  </a:lnTo>
                  <a:lnTo>
                    <a:pt x="381817" y="732584"/>
                  </a:lnTo>
                  <a:lnTo>
                    <a:pt x="405321" y="693391"/>
                  </a:lnTo>
                  <a:lnTo>
                    <a:pt x="430692" y="655492"/>
                  </a:lnTo>
                  <a:lnTo>
                    <a:pt x="457866" y="618950"/>
                  </a:lnTo>
                  <a:lnTo>
                    <a:pt x="486778" y="583828"/>
                  </a:lnTo>
                  <a:lnTo>
                    <a:pt x="517364" y="550190"/>
                  </a:lnTo>
                  <a:lnTo>
                    <a:pt x="549560" y="518100"/>
                  </a:lnTo>
                  <a:lnTo>
                    <a:pt x="583300" y="487621"/>
                  </a:lnTo>
                  <a:lnTo>
                    <a:pt x="618521" y="458816"/>
                  </a:lnTo>
                  <a:lnTo>
                    <a:pt x="655157" y="431748"/>
                  </a:lnTo>
                  <a:lnTo>
                    <a:pt x="693144" y="406481"/>
                  </a:lnTo>
                  <a:lnTo>
                    <a:pt x="732418" y="383079"/>
                  </a:lnTo>
                  <a:lnTo>
                    <a:pt x="772914" y="361605"/>
                  </a:lnTo>
                  <a:lnTo>
                    <a:pt x="814568" y="342122"/>
                  </a:lnTo>
                  <a:lnTo>
                    <a:pt x="857315" y="324694"/>
                  </a:lnTo>
                  <a:lnTo>
                    <a:pt x="901090" y="309383"/>
                  </a:lnTo>
                  <a:lnTo>
                    <a:pt x="945829" y="296255"/>
                  </a:lnTo>
                  <a:lnTo>
                    <a:pt x="991467" y="285371"/>
                  </a:lnTo>
                  <a:lnTo>
                    <a:pt x="1037940" y="276795"/>
                  </a:lnTo>
                  <a:lnTo>
                    <a:pt x="1085183" y="270591"/>
                  </a:lnTo>
                  <a:lnTo>
                    <a:pt x="1133133" y="266822"/>
                  </a:lnTo>
                  <a:lnTo>
                    <a:pt x="1181723" y="265552"/>
                  </a:lnTo>
                  <a:lnTo>
                    <a:pt x="1230362" y="266822"/>
                  </a:lnTo>
                  <a:lnTo>
                    <a:pt x="1278339" y="270591"/>
                  </a:lnTo>
                  <a:lnTo>
                    <a:pt x="1325589" y="276795"/>
                  </a:lnTo>
                  <a:lnTo>
                    <a:pt x="1372049" y="285371"/>
                  </a:lnTo>
                  <a:lnTo>
                    <a:pt x="1417657" y="296255"/>
                  </a:lnTo>
                  <a:lnTo>
                    <a:pt x="1462349" y="309383"/>
                  </a:lnTo>
                  <a:lnTo>
                    <a:pt x="1506062" y="324694"/>
                  </a:lnTo>
                  <a:lnTo>
                    <a:pt x="1548733" y="342122"/>
                  </a:lnTo>
                  <a:lnTo>
                    <a:pt x="1590298" y="361605"/>
                  </a:lnTo>
                  <a:lnTo>
                    <a:pt x="1630695" y="383079"/>
                  </a:lnTo>
                  <a:lnTo>
                    <a:pt x="1669861" y="406481"/>
                  </a:lnTo>
                  <a:lnTo>
                    <a:pt x="1707731" y="431748"/>
                  </a:lnTo>
                  <a:lnTo>
                    <a:pt x="1744244" y="458816"/>
                  </a:lnTo>
                  <a:lnTo>
                    <a:pt x="1779336" y="487621"/>
                  </a:lnTo>
                  <a:lnTo>
                    <a:pt x="1812943" y="518100"/>
                  </a:lnTo>
                  <a:lnTo>
                    <a:pt x="1845003" y="550190"/>
                  </a:lnTo>
                  <a:lnTo>
                    <a:pt x="1875452" y="583828"/>
                  </a:lnTo>
                  <a:lnTo>
                    <a:pt x="1904227" y="618950"/>
                  </a:lnTo>
                  <a:lnTo>
                    <a:pt x="1931266" y="655492"/>
                  </a:lnTo>
                  <a:lnTo>
                    <a:pt x="1956504" y="693391"/>
                  </a:lnTo>
                  <a:lnTo>
                    <a:pt x="1979879" y="732584"/>
                  </a:lnTo>
                  <a:lnTo>
                    <a:pt x="2001328" y="773008"/>
                  </a:lnTo>
                  <a:lnTo>
                    <a:pt x="2020787" y="814598"/>
                  </a:lnTo>
                  <a:lnTo>
                    <a:pt x="2038193" y="857292"/>
                  </a:lnTo>
                  <a:lnTo>
                    <a:pt x="2053484" y="901026"/>
                  </a:lnTo>
                  <a:lnTo>
                    <a:pt x="2066595" y="945737"/>
                  </a:lnTo>
                  <a:lnTo>
                    <a:pt x="2077464" y="991361"/>
                  </a:lnTo>
                  <a:lnTo>
                    <a:pt x="2086028" y="1037835"/>
                  </a:lnTo>
                  <a:lnTo>
                    <a:pt x="2092223" y="1085096"/>
                  </a:lnTo>
                  <a:lnTo>
                    <a:pt x="2095987" y="1133079"/>
                  </a:lnTo>
                  <a:lnTo>
                    <a:pt x="2097255" y="1181723"/>
                  </a:lnTo>
                  <a:lnTo>
                    <a:pt x="2095987" y="1230248"/>
                  </a:lnTo>
                  <a:lnTo>
                    <a:pt x="2092223" y="1278130"/>
                  </a:lnTo>
                  <a:lnTo>
                    <a:pt x="2086028" y="1325302"/>
                  </a:lnTo>
                  <a:lnTo>
                    <a:pt x="2077464" y="1371702"/>
                  </a:lnTo>
                  <a:lnTo>
                    <a:pt x="2066595" y="1417265"/>
                  </a:lnTo>
                  <a:lnTo>
                    <a:pt x="2053484" y="1461927"/>
                  </a:lnTo>
                  <a:lnTo>
                    <a:pt x="2038193" y="1505623"/>
                  </a:lnTo>
                  <a:lnTo>
                    <a:pt x="2020787" y="1548291"/>
                  </a:lnTo>
                  <a:lnTo>
                    <a:pt x="2001328" y="1589864"/>
                  </a:lnTo>
                  <a:lnTo>
                    <a:pt x="1979879" y="1630279"/>
                  </a:lnTo>
                  <a:lnTo>
                    <a:pt x="1956504" y="1669473"/>
                  </a:lnTo>
                  <a:lnTo>
                    <a:pt x="1931266" y="1707380"/>
                  </a:lnTo>
                  <a:lnTo>
                    <a:pt x="1904227" y="1743937"/>
                  </a:lnTo>
                  <a:lnTo>
                    <a:pt x="1875452" y="1779079"/>
                  </a:lnTo>
                  <a:lnTo>
                    <a:pt x="1845003" y="1812743"/>
                  </a:lnTo>
                  <a:lnTo>
                    <a:pt x="1812943" y="1844863"/>
                  </a:lnTo>
                  <a:lnTo>
                    <a:pt x="1779336" y="1875377"/>
                  </a:lnTo>
                  <a:lnTo>
                    <a:pt x="1744244" y="1904219"/>
                  </a:lnTo>
                  <a:lnTo>
                    <a:pt x="1707731" y="1931326"/>
                  </a:lnTo>
                  <a:lnTo>
                    <a:pt x="1669861" y="1956633"/>
                  </a:lnTo>
                  <a:lnTo>
                    <a:pt x="1630695" y="1980076"/>
                  </a:lnTo>
                  <a:lnTo>
                    <a:pt x="1590298" y="2001591"/>
                  </a:lnTo>
                  <a:lnTo>
                    <a:pt x="1548733" y="2021113"/>
                  </a:lnTo>
                  <a:lnTo>
                    <a:pt x="1506062" y="2038580"/>
                  </a:lnTo>
                  <a:lnTo>
                    <a:pt x="1462349" y="2053925"/>
                  </a:lnTo>
                  <a:lnTo>
                    <a:pt x="1417657" y="2067086"/>
                  </a:lnTo>
                  <a:lnTo>
                    <a:pt x="1372049" y="2077998"/>
                  </a:lnTo>
                  <a:lnTo>
                    <a:pt x="1325589" y="2086597"/>
                  </a:lnTo>
                  <a:lnTo>
                    <a:pt x="1278339" y="2092819"/>
                  </a:lnTo>
                  <a:lnTo>
                    <a:pt x="1230362" y="2096599"/>
                  </a:lnTo>
                  <a:lnTo>
                    <a:pt x="1181723" y="2097873"/>
                  </a:lnTo>
                  <a:lnTo>
                    <a:pt x="1132256" y="2096574"/>
                  </a:lnTo>
                  <a:lnTo>
                    <a:pt x="1083442" y="2092696"/>
                  </a:lnTo>
                  <a:lnTo>
                    <a:pt x="1035281" y="2086269"/>
                  </a:lnTo>
                  <a:lnTo>
                    <a:pt x="987773" y="2077322"/>
                  </a:lnTo>
                  <a:lnTo>
                    <a:pt x="940918" y="2065886"/>
                  </a:lnTo>
                  <a:lnTo>
                    <a:pt x="894715" y="2051989"/>
                  </a:lnTo>
                  <a:lnTo>
                    <a:pt x="849165" y="2035662"/>
                  </a:lnTo>
                  <a:lnTo>
                    <a:pt x="804268" y="2016933"/>
                  </a:lnTo>
                  <a:lnTo>
                    <a:pt x="695518" y="2257208"/>
                  </a:lnTo>
                  <a:lnTo>
                    <a:pt x="741433" y="2276895"/>
                  </a:lnTo>
                  <a:lnTo>
                    <a:pt x="788090" y="2294591"/>
                  </a:lnTo>
                  <a:lnTo>
                    <a:pt x="835438" y="2310278"/>
                  </a:lnTo>
                  <a:lnTo>
                    <a:pt x="883421" y="2323935"/>
                  </a:lnTo>
                  <a:lnTo>
                    <a:pt x="931988" y="2335544"/>
                  </a:lnTo>
                  <a:lnTo>
                    <a:pt x="981086" y="2345085"/>
                  </a:lnTo>
                  <a:lnTo>
                    <a:pt x="1030661" y="2352539"/>
                  </a:lnTo>
                  <a:lnTo>
                    <a:pt x="1080661" y="2357888"/>
                  </a:lnTo>
                  <a:lnTo>
                    <a:pt x="1131032" y="2361111"/>
                  </a:lnTo>
                  <a:lnTo>
                    <a:pt x="1181723" y="2362189"/>
                  </a:lnTo>
                  <a:lnTo>
                    <a:pt x="1230375" y="2361202"/>
                  </a:lnTo>
                  <a:lnTo>
                    <a:pt x="1278524" y="2358266"/>
                  </a:lnTo>
                  <a:lnTo>
                    <a:pt x="1326133" y="2353420"/>
                  </a:lnTo>
                  <a:lnTo>
                    <a:pt x="1373163" y="2346702"/>
                  </a:lnTo>
                  <a:lnTo>
                    <a:pt x="1419578" y="2338151"/>
                  </a:lnTo>
                  <a:lnTo>
                    <a:pt x="1465338" y="2327804"/>
                  </a:lnTo>
                  <a:lnTo>
                    <a:pt x="1510406" y="2315700"/>
                  </a:lnTo>
                  <a:lnTo>
                    <a:pt x="1554744" y="2301878"/>
                  </a:lnTo>
                  <a:lnTo>
                    <a:pt x="1598314" y="2286376"/>
                  </a:lnTo>
                  <a:lnTo>
                    <a:pt x="1641079" y="2269232"/>
                  </a:lnTo>
                  <a:lnTo>
                    <a:pt x="1683000" y="2250484"/>
                  </a:lnTo>
                  <a:lnTo>
                    <a:pt x="1724040" y="2230172"/>
                  </a:lnTo>
                  <a:lnTo>
                    <a:pt x="1764161" y="2208332"/>
                  </a:lnTo>
                  <a:lnTo>
                    <a:pt x="1803324" y="2185004"/>
                  </a:lnTo>
                  <a:lnTo>
                    <a:pt x="1841493" y="2160227"/>
                  </a:lnTo>
                  <a:lnTo>
                    <a:pt x="1878629" y="2134037"/>
                  </a:lnTo>
                  <a:lnTo>
                    <a:pt x="1914693" y="2106475"/>
                  </a:lnTo>
                  <a:lnTo>
                    <a:pt x="1949650" y="2077577"/>
                  </a:lnTo>
                  <a:lnTo>
                    <a:pt x="1983459" y="2047383"/>
                  </a:lnTo>
                  <a:lnTo>
                    <a:pt x="2016085" y="2015930"/>
                  </a:lnTo>
                  <a:lnTo>
                    <a:pt x="2047488" y="1983258"/>
                  </a:lnTo>
                  <a:lnTo>
                    <a:pt x="2077631" y="1949404"/>
                  </a:lnTo>
                  <a:lnTo>
                    <a:pt x="2106476" y="1914407"/>
                  </a:lnTo>
                  <a:lnTo>
                    <a:pt x="2133985" y="1878305"/>
                  </a:lnTo>
                  <a:lnTo>
                    <a:pt x="2160120" y="1841137"/>
                  </a:lnTo>
                  <a:lnTo>
                    <a:pt x="2184843" y="1802941"/>
                  </a:lnTo>
                  <a:lnTo>
                    <a:pt x="2208117" y="1763755"/>
                  </a:lnTo>
                  <a:lnTo>
                    <a:pt x="2229904" y="1723617"/>
                  </a:lnTo>
                  <a:lnTo>
                    <a:pt x="2250165" y="1682567"/>
                  </a:lnTo>
                  <a:lnTo>
                    <a:pt x="2268864" y="1640642"/>
                  </a:lnTo>
                  <a:lnTo>
                    <a:pt x="2285961" y="1597880"/>
                  </a:lnTo>
                  <a:lnTo>
                    <a:pt x="2301419" y="1554321"/>
                  </a:lnTo>
                  <a:lnTo>
                    <a:pt x="2315201" y="1510002"/>
                  </a:lnTo>
                  <a:lnTo>
                    <a:pt x="2327268" y="1464962"/>
                  </a:lnTo>
                  <a:lnTo>
                    <a:pt x="2337582" y="1419239"/>
                  </a:lnTo>
                  <a:lnTo>
                    <a:pt x="2346106" y="1372871"/>
                  </a:lnTo>
                  <a:lnTo>
                    <a:pt x="2352802" y="1325897"/>
                  </a:lnTo>
                  <a:lnTo>
                    <a:pt x="2357631" y="1278356"/>
                  </a:lnTo>
                  <a:lnTo>
                    <a:pt x="2360557" y="1230285"/>
                  </a:lnTo>
                  <a:lnTo>
                    <a:pt x="2361540" y="1181723"/>
                  </a:lnTo>
                  <a:lnTo>
                    <a:pt x="2360557" y="1133158"/>
                  </a:lnTo>
                  <a:lnTo>
                    <a:pt x="2357631" y="1085079"/>
                  </a:lnTo>
                  <a:lnTo>
                    <a:pt x="2352802" y="1037526"/>
                  </a:lnTo>
                  <a:lnTo>
                    <a:pt x="2346106" y="990537"/>
                  </a:lnTo>
                  <a:lnTo>
                    <a:pt x="2337582" y="944150"/>
                  </a:lnTo>
                  <a:lnTo>
                    <a:pt x="2327268" y="898404"/>
                  </a:lnTo>
                  <a:lnTo>
                    <a:pt x="2315201" y="853338"/>
                  </a:lnTo>
                  <a:lnTo>
                    <a:pt x="2301419" y="808990"/>
                  </a:lnTo>
                  <a:lnTo>
                    <a:pt x="2285961" y="765399"/>
                  </a:lnTo>
                  <a:lnTo>
                    <a:pt x="2268864" y="722603"/>
                  </a:lnTo>
                  <a:lnTo>
                    <a:pt x="2250165" y="680641"/>
                  </a:lnTo>
                  <a:lnTo>
                    <a:pt x="2229904" y="639552"/>
                  </a:lnTo>
                  <a:lnTo>
                    <a:pt x="2208117" y="599374"/>
                  </a:lnTo>
                  <a:lnTo>
                    <a:pt x="2184843" y="560146"/>
                  </a:lnTo>
                  <a:lnTo>
                    <a:pt x="2160120" y="521906"/>
                  </a:lnTo>
                  <a:lnTo>
                    <a:pt x="2133985" y="484693"/>
                  </a:lnTo>
                  <a:lnTo>
                    <a:pt x="2106476" y="448546"/>
                  </a:lnTo>
                  <a:lnTo>
                    <a:pt x="2077631" y="413503"/>
                  </a:lnTo>
                  <a:lnTo>
                    <a:pt x="2047488" y="379602"/>
                  </a:lnTo>
                  <a:lnTo>
                    <a:pt x="2016085" y="346883"/>
                  </a:lnTo>
                  <a:lnTo>
                    <a:pt x="1983459" y="315384"/>
                  </a:lnTo>
                  <a:lnTo>
                    <a:pt x="1949650" y="285143"/>
                  </a:lnTo>
                  <a:lnTo>
                    <a:pt x="1914693" y="256199"/>
                  </a:lnTo>
                  <a:lnTo>
                    <a:pt x="1878629" y="228591"/>
                  </a:lnTo>
                  <a:lnTo>
                    <a:pt x="1841493" y="202357"/>
                  </a:lnTo>
                  <a:lnTo>
                    <a:pt x="1803324" y="177536"/>
                  </a:lnTo>
                  <a:lnTo>
                    <a:pt x="1764161" y="154166"/>
                  </a:lnTo>
                  <a:lnTo>
                    <a:pt x="1724040" y="132287"/>
                  </a:lnTo>
                  <a:lnTo>
                    <a:pt x="1683000" y="111936"/>
                  </a:lnTo>
                  <a:lnTo>
                    <a:pt x="1641079" y="93152"/>
                  </a:lnTo>
                  <a:lnTo>
                    <a:pt x="1598314" y="75974"/>
                  </a:lnTo>
                  <a:lnTo>
                    <a:pt x="1554744" y="60440"/>
                  </a:lnTo>
                  <a:lnTo>
                    <a:pt x="1510406" y="46590"/>
                  </a:lnTo>
                  <a:lnTo>
                    <a:pt x="1465338" y="34461"/>
                  </a:lnTo>
                  <a:lnTo>
                    <a:pt x="1419578" y="24092"/>
                  </a:lnTo>
                  <a:lnTo>
                    <a:pt x="1373163" y="15521"/>
                  </a:lnTo>
                  <a:lnTo>
                    <a:pt x="1326133" y="8788"/>
                  </a:lnTo>
                  <a:lnTo>
                    <a:pt x="1278524" y="3931"/>
                  </a:lnTo>
                  <a:lnTo>
                    <a:pt x="1230375" y="989"/>
                  </a:lnTo>
                  <a:lnTo>
                    <a:pt x="1181723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229767" y="6748251"/>
            <a:ext cx="2753360" cy="779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of business leaders say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now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time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rethink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strategy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operations.</a:t>
            </a:r>
            <a:r>
              <a:rPr dirty="0" baseline="32163" sz="1425" spc="-1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baseline="32163" sz="1425">
              <a:latin typeface="Arial"/>
              <a:cs typeface="Arial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093923" y="5146353"/>
            <a:ext cx="2497575" cy="1152563"/>
          </a:xfrm>
          <a:prstGeom prst="rect">
            <a:avLst/>
          </a:prstGeom>
        </p:spPr>
      </p:pic>
      <p:sp>
        <p:nvSpPr>
          <p:cNvPr id="24" name="object 24"/>
          <p:cNvSpPr txBox="1"/>
          <p:nvPr/>
        </p:nvSpPr>
        <p:spPr>
          <a:xfrm>
            <a:off x="4953948" y="6748251"/>
            <a:ext cx="2788920" cy="7797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0000"/>
              </a:lnSpc>
              <a:spcBef>
                <a:spcPts val="95"/>
              </a:spcBef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professionals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increase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data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security incidents</a:t>
            </a:r>
            <a:r>
              <a:rPr dirty="0" sz="16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from</a:t>
            </a:r>
            <a:r>
              <a:rPr dirty="0" sz="165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AI.</a:t>
            </a:r>
            <a:r>
              <a:rPr dirty="0" baseline="32163" sz="1425" spc="-3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baseline="32163" sz="1425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30194" y="7949475"/>
            <a:ext cx="7173595" cy="250063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ts val="3345"/>
              </a:lnSpc>
              <a:spcBef>
                <a:spcPts val="135"/>
              </a:spcBef>
            </a:pPr>
            <a:r>
              <a:rPr dirty="0" sz="285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850" spc="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50" spc="-10" b="1">
                <a:solidFill>
                  <a:srgbClr val="FFFFFF"/>
                </a:solidFill>
                <a:latin typeface="Arial"/>
                <a:cs typeface="Arial"/>
              </a:rPr>
              <a:t>mission?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ts val="2265"/>
              </a:lnSpc>
            </a:pP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Bring</a:t>
            </a:r>
            <a:r>
              <a:rPr dirty="0" sz="1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secure,</a:t>
            </a:r>
            <a:r>
              <a:rPr dirty="0" sz="1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business-ready</a:t>
            </a:r>
            <a:r>
              <a:rPr dirty="0" sz="195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1950" spc="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r>
              <a:rPr dirty="0" sz="1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organization,</a:t>
            </a:r>
            <a:r>
              <a:rPr dirty="0" sz="1950" spc="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 spc="-25">
                <a:solidFill>
                  <a:srgbClr val="FFFFFF"/>
                </a:solidFill>
                <a:latin typeface="Arial"/>
                <a:cs typeface="Arial"/>
              </a:rPr>
              <a:t>so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smarter</a:t>
            </a:r>
            <a:r>
              <a:rPr dirty="0" sz="19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IT stays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19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FFFFFF"/>
                </a:solidFill>
                <a:latin typeface="Arial"/>
                <a:cs typeface="Arial"/>
              </a:rPr>
              <a:t>control.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ts val="3345"/>
              </a:lnSpc>
            </a:pPr>
            <a:r>
              <a:rPr dirty="0" sz="2850" b="1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28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50" b="1">
                <a:solidFill>
                  <a:srgbClr val="FFFFFF"/>
                </a:solidFill>
                <a:latin typeface="Arial"/>
                <a:cs typeface="Arial"/>
              </a:rPr>
              <a:t>we’ll</a:t>
            </a:r>
            <a:r>
              <a:rPr dirty="0" sz="28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50" b="1">
                <a:solidFill>
                  <a:srgbClr val="FFFFFF"/>
                </a:solidFill>
                <a:latin typeface="Arial"/>
                <a:cs typeface="Arial"/>
              </a:rPr>
              <a:t>achieve</a:t>
            </a:r>
            <a:r>
              <a:rPr dirty="0" sz="2850" spc="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50" spc="-25" b="1">
                <a:solidFill>
                  <a:srgbClr val="FFFFFF"/>
                </a:solidFill>
                <a:latin typeface="Arial"/>
                <a:cs typeface="Arial"/>
              </a:rPr>
              <a:t>it?</a:t>
            </a:r>
            <a:endParaRPr sz="2850">
              <a:latin typeface="Arial"/>
              <a:cs typeface="Arial"/>
            </a:endParaRPr>
          </a:p>
          <a:p>
            <a:pPr marL="12700">
              <a:lnSpc>
                <a:spcPts val="2265"/>
              </a:lnSpc>
            </a:pP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9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Windows,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operating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(OS)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people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use</a:t>
            </a:r>
            <a:r>
              <a:rPr dirty="0" sz="19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FFFFFF"/>
                </a:solidFill>
                <a:latin typeface="Arial"/>
                <a:cs typeface="Arial"/>
              </a:rPr>
              <a:t>every</a:t>
            </a: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day,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serve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customers,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innovate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keep</a:t>
            </a:r>
            <a:r>
              <a:rPr dirty="0" sz="1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FFFFFF"/>
                </a:solidFill>
                <a:latin typeface="Arial"/>
                <a:cs typeface="Arial"/>
              </a:rPr>
              <a:t>businesses</a:t>
            </a:r>
            <a:r>
              <a:rPr dirty="0" sz="1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950" spc="-10">
                <a:solidFill>
                  <a:srgbClr val="FFFFFF"/>
                </a:solidFill>
                <a:latin typeface="Arial"/>
                <a:cs typeface="Arial"/>
              </a:rPr>
              <a:t>running.</a:t>
            </a:r>
            <a:endParaRPr sz="19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666515" y="4263004"/>
            <a:ext cx="5481955" cy="160718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3960495">
              <a:lnSpc>
                <a:spcPts val="6205"/>
              </a:lnSpc>
              <a:spcBef>
                <a:spcPts val="135"/>
              </a:spcBef>
            </a:pPr>
            <a:r>
              <a:rPr dirty="0" sz="5900" spc="-25" b="1">
                <a:solidFill>
                  <a:srgbClr val="FFFFFF"/>
                </a:solidFill>
                <a:latin typeface="Arial"/>
                <a:cs typeface="Arial"/>
              </a:rPr>
              <a:t>40%</a:t>
            </a:r>
            <a:endParaRPr sz="5900">
              <a:latin typeface="Arial"/>
              <a:cs typeface="Arial"/>
            </a:endParaRPr>
          </a:p>
          <a:p>
            <a:pPr marL="12700">
              <a:lnSpc>
                <a:spcPts val="6205"/>
              </a:lnSpc>
            </a:pPr>
            <a:r>
              <a:rPr dirty="0" sz="5900" spc="-25" b="1">
                <a:solidFill>
                  <a:srgbClr val="FFFFFF"/>
                </a:solidFill>
                <a:latin typeface="Arial"/>
                <a:cs typeface="Arial"/>
              </a:rPr>
              <a:t>82%</a:t>
            </a:r>
            <a:endParaRPr sz="5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97214" y="2806197"/>
            <a:ext cx="5351145" cy="4062729"/>
          </a:xfrm>
          <a:custGeom>
            <a:avLst/>
            <a:gdLst/>
            <a:ahLst/>
            <a:cxnLst/>
            <a:rect l="l" t="t" r="r" b="b"/>
            <a:pathLst>
              <a:path w="5351145" h="4062729">
                <a:moveTo>
                  <a:pt x="5350622" y="0"/>
                </a:moveTo>
                <a:lnTo>
                  <a:pt x="0" y="0"/>
                </a:lnTo>
                <a:lnTo>
                  <a:pt x="0" y="4062703"/>
                </a:lnTo>
                <a:lnTo>
                  <a:pt x="5350622" y="4062703"/>
                </a:lnTo>
                <a:lnTo>
                  <a:pt x="535062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8586126"/>
            <a:ext cx="11916410" cy="2722880"/>
          </a:xfrm>
          <a:custGeom>
            <a:avLst/>
            <a:gdLst/>
            <a:ahLst/>
            <a:cxnLst/>
            <a:rect l="l" t="t" r="r" b="b"/>
            <a:pathLst>
              <a:path w="11916410" h="2722879">
                <a:moveTo>
                  <a:pt x="11915867" y="0"/>
                </a:moveTo>
                <a:lnTo>
                  <a:pt x="0" y="0"/>
                </a:lnTo>
                <a:lnTo>
                  <a:pt x="0" y="2722430"/>
                </a:lnTo>
                <a:lnTo>
                  <a:pt x="11915867" y="2722430"/>
                </a:lnTo>
                <a:lnTo>
                  <a:pt x="11915867" y="0"/>
                </a:lnTo>
                <a:close/>
              </a:path>
            </a:pathLst>
          </a:custGeom>
          <a:solidFill>
            <a:srgbClr val="0087B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76951" y="2806197"/>
            <a:ext cx="4879975" cy="4062729"/>
          </a:xfrm>
          <a:custGeom>
            <a:avLst/>
            <a:gdLst/>
            <a:ahLst/>
            <a:cxnLst/>
            <a:rect l="l" t="t" r="r" b="b"/>
            <a:pathLst>
              <a:path w="4879975" h="4062729">
                <a:moveTo>
                  <a:pt x="4879432" y="0"/>
                </a:moveTo>
                <a:lnTo>
                  <a:pt x="0" y="0"/>
                </a:lnTo>
                <a:lnTo>
                  <a:pt x="0" y="4062703"/>
                </a:lnTo>
                <a:lnTo>
                  <a:pt x="4879432" y="4062703"/>
                </a:lnTo>
                <a:lnTo>
                  <a:pt x="487943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1853042" y="0"/>
            <a:ext cx="8251190" cy="11308715"/>
            <a:chOff x="11853042" y="0"/>
            <a:chExt cx="8251190" cy="11308715"/>
          </a:xfrm>
        </p:grpSpPr>
        <p:sp>
          <p:nvSpPr>
            <p:cNvPr id="6" name="object 6"/>
            <p:cNvSpPr/>
            <p:nvPr/>
          </p:nvSpPr>
          <p:spPr>
            <a:xfrm>
              <a:off x="11853042" y="0"/>
              <a:ext cx="6115050" cy="11308715"/>
            </a:xfrm>
            <a:custGeom>
              <a:avLst/>
              <a:gdLst/>
              <a:ahLst/>
              <a:cxnLst/>
              <a:rect l="l" t="t" r="r" b="b"/>
              <a:pathLst>
                <a:path w="6115050" h="11308715">
                  <a:moveTo>
                    <a:pt x="6114997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6114997" y="11308556"/>
                  </a:lnTo>
                  <a:lnTo>
                    <a:pt x="6114997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418470" y="0"/>
              <a:ext cx="7685629" cy="1130855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208627" y="621327"/>
              <a:ext cx="950594" cy="424815"/>
            </a:xfrm>
            <a:custGeom>
              <a:avLst/>
              <a:gdLst/>
              <a:ahLst/>
              <a:cxnLst/>
              <a:rect l="l" t="t" r="r" b="b"/>
              <a:pathLst>
                <a:path w="950594" h="424815">
                  <a:moveTo>
                    <a:pt x="200304" y="224396"/>
                  </a:moveTo>
                  <a:lnTo>
                    <a:pt x="0" y="224396"/>
                  </a:lnTo>
                  <a:lnTo>
                    <a:pt x="0" y="424688"/>
                  </a:lnTo>
                  <a:lnTo>
                    <a:pt x="200304" y="424688"/>
                  </a:lnTo>
                  <a:lnTo>
                    <a:pt x="200304" y="224396"/>
                  </a:lnTo>
                  <a:close/>
                </a:path>
                <a:path w="950594" h="424815">
                  <a:moveTo>
                    <a:pt x="200304" y="0"/>
                  </a:moveTo>
                  <a:lnTo>
                    <a:pt x="0" y="0"/>
                  </a:lnTo>
                  <a:lnTo>
                    <a:pt x="0" y="200291"/>
                  </a:lnTo>
                  <a:lnTo>
                    <a:pt x="200304" y="200291"/>
                  </a:lnTo>
                  <a:lnTo>
                    <a:pt x="200304" y="0"/>
                  </a:lnTo>
                  <a:close/>
                </a:path>
                <a:path w="950594" h="424815">
                  <a:moveTo>
                    <a:pt x="424688" y="224396"/>
                  </a:moveTo>
                  <a:lnTo>
                    <a:pt x="224409" y="224396"/>
                  </a:lnTo>
                  <a:lnTo>
                    <a:pt x="224409" y="424688"/>
                  </a:lnTo>
                  <a:lnTo>
                    <a:pt x="424688" y="424688"/>
                  </a:lnTo>
                  <a:lnTo>
                    <a:pt x="424688" y="224396"/>
                  </a:lnTo>
                  <a:close/>
                </a:path>
                <a:path w="950594" h="424815">
                  <a:moveTo>
                    <a:pt x="424688" y="0"/>
                  </a:moveTo>
                  <a:lnTo>
                    <a:pt x="224409" y="0"/>
                  </a:lnTo>
                  <a:lnTo>
                    <a:pt x="224409" y="200291"/>
                  </a:lnTo>
                  <a:lnTo>
                    <a:pt x="424688" y="200291"/>
                  </a:lnTo>
                  <a:lnTo>
                    <a:pt x="424688" y="0"/>
                  </a:lnTo>
                  <a:close/>
                </a:path>
                <a:path w="950594" h="424815">
                  <a:moveTo>
                    <a:pt x="886599" y="79375"/>
                  </a:moveTo>
                  <a:lnTo>
                    <a:pt x="842899" y="79375"/>
                  </a:lnTo>
                  <a:lnTo>
                    <a:pt x="795274" y="276326"/>
                  </a:lnTo>
                  <a:lnTo>
                    <a:pt x="793902" y="284175"/>
                  </a:lnTo>
                  <a:lnTo>
                    <a:pt x="793521" y="290042"/>
                  </a:lnTo>
                  <a:lnTo>
                    <a:pt x="792734" y="290042"/>
                  </a:lnTo>
                  <a:lnTo>
                    <a:pt x="791946" y="281228"/>
                  </a:lnTo>
                  <a:lnTo>
                    <a:pt x="790575" y="273786"/>
                  </a:lnTo>
                  <a:lnTo>
                    <a:pt x="740803" y="79565"/>
                  </a:lnTo>
                  <a:lnTo>
                    <a:pt x="697293" y="79565"/>
                  </a:lnTo>
                  <a:lnTo>
                    <a:pt x="645160" y="265938"/>
                  </a:lnTo>
                  <a:lnTo>
                    <a:pt x="642416" y="276326"/>
                  </a:lnTo>
                  <a:lnTo>
                    <a:pt x="640651" y="284365"/>
                  </a:lnTo>
                  <a:lnTo>
                    <a:pt x="640257" y="290449"/>
                  </a:lnTo>
                  <a:lnTo>
                    <a:pt x="639279" y="290449"/>
                  </a:lnTo>
                  <a:lnTo>
                    <a:pt x="638886" y="282016"/>
                  </a:lnTo>
                  <a:lnTo>
                    <a:pt x="637717" y="273786"/>
                  </a:lnTo>
                  <a:lnTo>
                    <a:pt x="589508" y="79565"/>
                  </a:lnTo>
                  <a:lnTo>
                    <a:pt x="543255" y="79565"/>
                  </a:lnTo>
                  <a:lnTo>
                    <a:pt x="614387" y="333946"/>
                  </a:lnTo>
                  <a:lnTo>
                    <a:pt x="663194" y="333946"/>
                  </a:lnTo>
                  <a:lnTo>
                    <a:pt x="711796" y="155613"/>
                  </a:lnTo>
                  <a:lnTo>
                    <a:pt x="714146" y="147764"/>
                  </a:lnTo>
                  <a:lnTo>
                    <a:pt x="715518" y="139534"/>
                  </a:lnTo>
                  <a:lnTo>
                    <a:pt x="716102" y="131102"/>
                  </a:lnTo>
                  <a:lnTo>
                    <a:pt x="716889" y="131102"/>
                  </a:lnTo>
                  <a:lnTo>
                    <a:pt x="717283" y="140119"/>
                  </a:lnTo>
                  <a:lnTo>
                    <a:pt x="718654" y="148348"/>
                  </a:lnTo>
                  <a:lnTo>
                    <a:pt x="720610" y="155994"/>
                  </a:lnTo>
                  <a:lnTo>
                    <a:pt x="769023" y="334149"/>
                  </a:lnTo>
                  <a:lnTo>
                    <a:pt x="816838" y="334149"/>
                  </a:lnTo>
                  <a:lnTo>
                    <a:pt x="886599" y="79565"/>
                  </a:lnTo>
                  <a:lnTo>
                    <a:pt x="886599" y="79375"/>
                  </a:lnTo>
                  <a:close/>
                </a:path>
                <a:path w="950594" h="424815">
                  <a:moveTo>
                    <a:pt x="945794" y="152273"/>
                  </a:moveTo>
                  <a:lnTo>
                    <a:pt x="904633" y="152273"/>
                  </a:lnTo>
                  <a:lnTo>
                    <a:pt x="904633" y="334149"/>
                  </a:lnTo>
                  <a:lnTo>
                    <a:pt x="945794" y="334149"/>
                  </a:lnTo>
                  <a:lnTo>
                    <a:pt x="945794" y="152273"/>
                  </a:lnTo>
                  <a:close/>
                </a:path>
                <a:path w="950594" h="424815">
                  <a:moveTo>
                    <a:pt x="950302" y="96621"/>
                  </a:moveTo>
                  <a:lnTo>
                    <a:pt x="947940" y="90944"/>
                  </a:lnTo>
                  <a:lnTo>
                    <a:pt x="938149" y="81927"/>
                  </a:lnTo>
                  <a:lnTo>
                    <a:pt x="932268" y="79768"/>
                  </a:lnTo>
                  <a:lnTo>
                    <a:pt x="918552" y="79768"/>
                  </a:lnTo>
                  <a:lnTo>
                    <a:pt x="912672" y="81927"/>
                  </a:lnTo>
                  <a:lnTo>
                    <a:pt x="907961" y="86423"/>
                  </a:lnTo>
                  <a:lnTo>
                    <a:pt x="903071" y="90944"/>
                  </a:lnTo>
                  <a:lnTo>
                    <a:pt x="900709" y="96621"/>
                  </a:lnTo>
                  <a:lnTo>
                    <a:pt x="900709" y="109943"/>
                  </a:lnTo>
                  <a:lnTo>
                    <a:pt x="903262" y="115633"/>
                  </a:lnTo>
                  <a:lnTo>
                    <a:pt x="907961" y="119938"/>
                  </a:lnTo>
                  <a:lnTo>
                    <a:pt x="912672" y="124447"/>
                  </a:lnTo>
                  <a:lnTo>
                    <a:pt x="918552" y="126606"/>
                  </a:lnTo>
                  <a:lnTo>
                    <a:pt x="932268" y="126606"/>
                  </a:lnTo>
                  <a:lnTo>
                    <a:pt x="938149" y="124256"/>
                  </a:lnTo>
                  <a:lnTo>
                    <a:pt x="947940" y="115239"/>
                  </a:lnTo>
                  <a:lnTo>
                    <a:pt x="950214" y="109943"/>
                  </a:lnTo>
                  <a:lnTo>
                    <a:pt x="950302" y="96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95182" y="769284"/>
              <a:ext cx="162078" cy="18618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382936" y="686189"/>
              <a:ext cx="177165" cy="273685"/>
            </a:xfrm>
            <a:custGeom>
              <a:avLst/>
              <a:gdLst/>
              <a:ahLst/>
              <a:cxnLst/>
              <a:rect l="l" t="t" r="r" b="b"/>
              <a:pathLst>
                <a:path w="177165" h="273684">
                  <a:moveTo>
                    <a:pt x="81714" y="82897"/>
                  </a:moveTo>
                  <a:lnTo>
                    <a:pt x="62928" y="84735"/>
                  </a:lnTo>
                  <a:lnTo>
                    <a:pt x="63759" y="84735"/>
                  </a:lnTo>
                  <a:lnTo>
                    <a:pt x="48353" y="89759"/>
                  </a:lnTo>
                  <a:lnTo>
                    <a:pt x="12563" y="124917"/>
                  </a:lnTo>
                  <a:lnTo>
                    <a:pt x="89" y="181083"/>
                  </a:lnTo>
                  <a:lnTo>
                    <a:pt x="0" y="182455"/>
                  </a:lnTo>
                  <a:lnTo>
                    <a:pt x="11321" y="235593"/>
                  </a:lnTo>
                  <a:lnTo>
                    <a:pt x="43723" y="267316"/>
                  </a:lnTo>
                  <a:lnTo>
                    <a:pt x="73882" y="273394"/>
                  </a:lnTo>
                  <a:lnTo>
                    <a:pt x="93249" y="271221"/>
                  </a:lnTo>
                  <a:lnTo>
                    <a:pt x="109915" y="264675"/>
                  </a:lnTo>
                  <a:lnTo>
                    <a:pt x="123899" y="253719"/>
                  </a:lnTo>
                  <a:lnTo>
                    <a:pt x="133350" y="240861"/>
                  </a:lnTo>
                  <a:lnTo>
                    <a:pt x="89358" y="240861"/>
                  </a:lnTo>
                  <a:lnTo>
                    <a:pt x="79546" y="239902"/>
                  </a:lnTo>
                  <a:lnTo>
                    <a:pt x="79289" y="239902"/>
                  </a:lnTo>
                  <a:lnTo>
                    <a:pt x="70105" y="236869"/>
                  </a:lnTo>
                  <a:lnTo>
                    <a:pt x="45732" y="205877"/>
                  </a:lnTo>
                  <a:lnTo>
                    <a:pt x="42606" y="182455"/>
                  </a:lnTo>
                  <a:lnTo>
                    <a:pt x="42522" y="181083"/>
                  </a:lnTo>
                  <a:lnTo>
                    <a:pt x="49881" y="142755"/>
                  </a:lnTo>
                  <a:lnTo>
                    <a:pt x="80954" y="117095"/>
                  </a:lnTo>
                  <a:lnTo>
                    <a:pt x="91913" y="116027"/>
                  </a:lnTo>
                  <a:lnTo>
                    <a:pt x="177156" y="116027"/>
                  </a:lnTo>
                  <a:lnTo>
                    <a:pt x="177156" y="112300"/>
                  </a:lnTo>
                  <a:lnTo>
                    <a:pt x="135221" y="112300"/>
                  </a:lnTo>
                  <a:lnTo>
                    <a:pt x="125592" y="99436"/>
                  </a:lnTo>
                  <a:lnTo>
                    <a:pt x="113466" y="90248"/>
                  </a:lnTo>
                  <a:lnTo>
                    <a:pt x="98840" y="84735"/>
                  </a:lnTo>
                  <a:lnTo>
                    <a:pt x="81714" y="82897"/>
                  </a:lnTo>
                  <a:close/>
                </a:path>
                <a:path w="177165" h="273684">
                  <a:moveTo>
                    <a:pt x="177156" y="238317"/>
                  </a:moveTo>
                  <a:lnTo>
                    <a:pt x="136006" y="238317"/>
                  </a:lnTo>
                  <a:lnTo>
                    <a:pt x="136006" y="269279"/>
                  </a:lnTo>
                  <a:lnTo>
                    <a:pt x="177156" y="269279"/>
                  </a:lnTo>
                  <a:lnTo>
                    <a:pt x="177156" y="238317"/>
                  </a:lnTo>
                  <a:close/>
                </a:path>
                <a:path w="177165" h="273684">
                  <a:moveTo>
                    <a:pt x="177156" y="116027"/>
                  </a:moveTo>
                  <a:lnTo>
                    <a:pt x="91913" y="116027"/>
                  </a:lnTo>
                  <a:lnTo>
                    <a:pt x="101204" y="116872"/>
                  </a:lnTo>
                  <a:lnTo>
                    <a:pt x="109669" y="119406"/>
                  </a:lnTo>
                  <a:lnTo>
                    <a:pt x="135818" y="153134"/>
                  </a:lnTo>
                  <a:lnTo>
                    <a:pt x="136592" y="186182"/>
                  </a:lnTo>
                  <a:lnTo>
                    <a:pt x="135757" y="197458"/>
                  </a:lnTo>
                  <a:lnTo>
                    <a:pt x="116562" y="232177"/>
                  </a:lnTo>
                  <a:lnTo>
                    <a:pt x="89358" y="240861"/>
                  </a:lnTo>
                  <a:lnTo>
                    <a:pt x="133350" y="240861"/>
                  </a:lnTo>
                  <a:lnTo>
                    <a:pt x="135221" y="238317"/>
                  </a:lnTo>
                  <a:lnTo>
                    <a:pt x="177156" y="238317"/>
                  </a:lnTo>
                  <a:lnTo>
                    <a:pt x="177156" y="116027"/>
                  </a:lnTo>
                  <a:close/>
                </a:path>
                <a:path w="177165" h="273684">
                  <a:moveTo>
                    <a:pt x="177156" y="0"/>
                  </a:moveTo>
                  <a:lnTo>
                    <a:pt x="136006" y="0"/>
                  </a:lnTo>
                  <a:lnTo>
                    <a:pt x="136006" y="112300"/>
                  </a:lnTo>
                  <a:lnTo>
                    <a:pt x="177156" y="112300"/>
                  </a:lnTo>
                  <a:lnTo>
                    <a:pt x="17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89489" y="769291"/>
              <a:ext cx="186968" cy="19028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8782331" y="773599"/>
              <a:ext cx="267970" cy="182245"/>
            </a:xfrm>
            <a:custGeom>
              <a:avLst/>
              <a:gdLst/>
              <a:ahLst/>
              <a:cxnLst/>
              <a:rect l="l" t="t" r="r" b="b"/>
              <a:pathLst>
                <a:path w="267969" h="182244">
                  <a:moveTo>
                    <a:pt x="267709" y="0"/>
                  </a:moveTo>
                  <a:lnTo>
                    <a:pt x="228516" y="0"/>
                  </a:lnTo>
                  <a:lnTo>
                    <a:pt x="194611" y="137576"/>
                  </a:lnTo>
                  <a:lnTo>
                    <a:pt x="193627" y="142864"/>
                  </a:lnTo>
                  <a:lnTo>
                    <a:pt x="193428" y="147178"/>
                  </a:lnTo>
                  <a:lnTo>
                    <a:pt x="192255" y="147178"/>
                  </a:lnTo>
                  <a:lnTo>
                    <a:pt x="191669" y="140906"/>
                  </a:lnTo>
                  <a:lnTo>
                    <a:pt x="190884" y="135618"/>
                  </a:lnTo>
                  <a:lnTo>
                    <a:pt x="157178" y="0"/>
                  </a:lnTo>
                  <a:lnTo>
                    <a:pt x="118572" y="0"/>
                  </a:lnTo>
                  <a:lnTo>
                    <a:pt x="80165" y="136404"/>
                  </a:lnTo>
                  <a:lnTo>
                    <a:pt x="79180" y="141890"/>
                  </a:lnTo>
                  <a:lnTo>
                    <a:pt x="78782" y="146791"/>
                  </a:lnTo>
                  <a:lnTo>
                    <a:pt x="77610" y="146791"/>
                  </a:lnTo>
                  <a:lnTo>
                    <a:pt x="77222" y="140320"/>
                  </a:lnTo>
                  <a:lnTo>
                    <a:pt x="76437" y="135032"/>
                  </a:lnTo>
                  <a:lnTo>
                    <a:pt x="42532" y="0"/>
                  </a:lnTo>
                  <a:lnTo>
                    <a:pt x="0" y="0"/>
                  </a:lnTo>
                  <a:lnTo>
                    <a:pt x="53118" y="181669"/>
                  </a:lnTo>
                  <a:lnTo>
                    <a:pt x="95442" y="181669"/>
                  </a:lnTo>
                  <a:lnTo>
                    <a:pt x="133074" y="51736"/>
                  </a:lnTo>
                  <a:lnTo>
                    <a:pt x="134247" y="46637"/>
                  </a:lnTo>
                  <a:lnTo>
                    <a:pt x="134446" y="42522"/>
                  </a:lnTo>
                  <a:lnTo>
                    <a:pt x="135231" y="42522"/>
                  </a:lnTo>
                  <a:lnTo>
                    <a:pt x="135618" y="48605"/>
                  </a:lnTo>
                  <a:lnTo>
                    <a:pt x="136404" y="53893"/>
                  </a:lnTo>
                  <a:lnTo>
                    <a:pt x="170895" y="181868"/>
                  </a:lnTo>
                  <a:lnTo>
                    <a:pt x="214014" y="181868"/>
                  </a:lnTo>
                  <a:lnTo>
                    <a:pt x="267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6508" y="769286"/>
              <a:ext cx="128948" cy="19068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9249340" y="695013"/>
              <a:ext cx="228600" cy="260985"/>
            </a:xfrm>
            <a:custGeom>
              <a:avLst/>
              <a:gdLst/>
              <a:ahLst/>
              <a:cxnLst/>
              <a:rect l="l" t="t" r="r" b="b"/>
              <a:pathLst>
                <a:path w="228600" h="260984">
                  <a:moveTo>
                    <a:pt x="94665" y="0"/>
                  </a:moveTo>
                  <a:lnTo>
                    <a:pt x="77012" y="0"/>
                  </a:lnTo>
                  <a:lnTo>
                    <a:pt x="70358" y="4902"/>
                  </a:lnTo>
                  <a:lnTo>
                    <a:pt x="63703" y="9220"/>
                  </a:lnTo>
                  <a:lnTo>
                    <a:pt x="26263" y="29210"/>
                  </a:lnTo>
                  <a:lnTo>
                    <a:pt x="0" y="38811"/>
                  </a:lnTo>
                  <a:lnTo>
                    <a:pt x="0" y="73888"/>
                  </a:lnTo>
                  <a:lnTo>
                    <a:pt x="41897" y="57912"/>
                  </a:lnTo>
                  <a:lnTo>
                    <a:pt x="53505" y="50571"/>
                  </a:lnTo>
                  <a:lnTo>
                    <a:pt x="53505" y="260451"/>
                  </a:lnTo>
                  <a:lnTo>
                    <a:pt x="94665" y="260451"/>
                  </a:lnTo>
                  <a:lnTo>
                    <a:pt x="94665" y="203"/>
                  </a:lnTo>
                  <a:lnTo>
                    <a:pt x="94665" y="0"/>
                  </a:lnTo>
                  <a:close/>
                </a:path>
                <a:path w="228600" h="260984">
                  <a:moveTo>
                    <a:pt x="228320" y="0"/>
                  </a:moveTo>
                  <a:lnTo>
                    <a:pt x="210680" y="0"/>
                  </a:lnTo>
                  <a:lnTo>
                    <a:pt x="204012" y="4902"/>
                  </a:lnTo>
                  <a:lnTo>
                    <a:pt x="197358" y="9220"/>
                  </a:lnTo>
                  <a:lnTo>
                    <a:pt x="159918" y="29210"/>
                  </a:lnTo>
                  <a:lnTo>
                    <a:pt x="133667" y="38811"/>
                  </a:lnTo>
                  <a:lnTo>
                    <a:pt x="133667" y="73888"/>
                  </a:lnTo>
                  <a:lnTo>
                    <a:pt x="175552" y="57912"/>
                  </a:lnTo>
                  <a:lnTo>
                    <a:pt x="187172" y="50571"/>
                  </a:lnTo>
                  <a:lnTo>
                    <a:pt x="187172" y="260451"/>
                  </a:lnTo>
                  <a:lnTo>
                    <a:pt x="228320" y="260451"/>
                  </a:lnTo>
                  <a:lnTo>
                    <a:pt x="228320" y="203"/>
                  </a:lnTo>
                  <a:lnTo>
                    <a:pt x="228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0" y="741061"/>
              <a:ext cx="196831" cy="249301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935610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 descr="$PPTXTitle"/>
          <p:cNvSpPr txBox="1">
            <a:spLocks noGrp="1"/>
          </p:cNvSpPr>
          <p:nvPr>
            <p:ph type="title"/>
          </p:nvPr>
        </p:nvSpPr>
        <p:spPr>
          <a:xfrm>
            <a:off x="573669" y="613268"/>
            <a:ext cx="8102600" cy="1729739"/>
          </a:xfrm>
          <a:prstGeom prst="rect"/>
        </p:spPr>
        <p:txBody>
          <a:bodyPr wrap="square" lIns="0" tIns="2343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845"/>
              </a:spcBef>
            </a:pPr>
            <a:r>
              <a:rPr dirty="0" spc="-35"/>
              <a:t>Today’s</a:t>
            </a:r>
            <a:r>
              <a:rPr dirty="0" spc="-120"/>
              <a:t> </a:t>
            </a:r>
            <a:r>
              <a:rPr dirty="0"/>
              <a:t>business</a:t>
            </a:r>
            <a:r>
              <a:rPr dirty="0" spc="-120"/>
              <a:t> </a:t>
            </a:r>
            <a:r>
              <a:rPr dirty="0" spc="-10"/>
              <a:t>landscape.</a:t>
            </a:r>
          </a:p>
          <a:p>
            <a:pPr marL="12700" marR="5080">
              <a:lnSpc>
                <a:spcPct val="117400"/>
              </a:lnSpc>
              <a:spcBef>
                <a:spcPts val="570"/>
              </a:spcBef>
            </a:pPr>
            <a:r>
              <a:rPr dirty="0" sz="2300" b="0">
                <a:latin typeface="Arial"/>
                <a:cs typeface="Arial"/>
              </a:rPr>
              <a:t>Pressure</a:t>
            </a:r>
            <a:r>
              <a:rPr dirty="0" sz="2300" spc="-10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is</a:t>
            </a:r>
            <a:r>
              <a:rPr dirty="0" sz="2300" spc="-10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coming</a:t>
            </a:r>
            <a:r>
              <a:rPr dirty="0" sz="2300" spc="-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from</a:t>
            </a:r>
            <a:r>
              <a:rPr dirty="0" sz="2300" spc="-10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many</a:t>
            </a:r>
            <a:r>
              <a:rPr dirty="0" sz="2300" spc="-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directions,</a:t>
            </a:r>
            <a:r>
              <a:rPr dirty="0" sz="2300" spc="-10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and</a:t>
            </a:r>
            <a:r>
              <a:rPr dirty="0" sz="2300" spc="-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IT</a:t>
            </a:r>
            <a:r>
              <a:rPr dirty="0" sz="2300" spc="-50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platforms</a:t>
            </a:r>
            <a:r>
              <a:rPr dirty="0" sz="2300" spc="-5" b="0">
                <a:latin typeface="Arial"/>
                <a:cs typeface="Arial"/>
              </a:rPr>
              <a:t> </a:t>
            </a:r>
            <a:r>
              <a:rPr dirty="0" sz="2300" spc="-25" b="0">
                <a:latin typeface="Arial"/>
                <a:cs typeface="Arial"/>
              </a:rPr>
              <a:t>are </a:t>
            </a:r>
            <a:r>
              <a:rPr dirty="0" sz="2300" b="0">
                <a:latin typeface="Arial"/>
                <a:cs typeface="Arial"/>
              </a:rPr>
              <a:t>expected</a:t>
            </a:r>
            <a:r>
              <a:rPr dirty="0" sz="2300" spc="-1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to</a:t>
            </a:r>
            <a:r>
              <a:rPr dirty="0" sz="2300" spc="-1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absorb</a:t>
            </a:r>
            <a:r>
              <a:rPr dirty="0" sz="2300" spc="-1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all</a:t>
            </a:r>
            <a:r>
              <a:rPr dirty="0" sz="2300" spc="-15" b="0">
                <a:latin typeface="Arial"/>
                <a:cs typeface="Arial"/>
              </a:rPr>
              <a:t> </a:t>
            </a:r>
            <a:r>
              <a:rPr dirty="0" sz="2300" b="0">
                <a:latin typeface="Arial"/>
                <a:cs typeface="Arial"/>
              </a:rPr>
              <a:t>of</a:t>
            </a:r>
            <a:r>
              <a:rPr dirty="0" sz="2300" spc="-15" b="0">
                <a:latin typeface="Arial"/>
                <a:cs typeface="Arial"/>
              </a:rPr>
              <a:t> </a:t>
            </a:r>
            <a:r>
              <a:rPr dirty="0" sz="2300" spc="-25" b="0">
                <a:latin typeface="Arial"/>
                <a:cs typeface="Arial"/>
              </a:rPr>
              <a:t>it:</a:t>
            </a:r>
            <a:endParaRPr sz="2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9665" y="4122456"/>
            <a:ext cx="14719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900" spc="-20">
                <a:latin typeface="Arial"/>
                <a:cs typeface="Arial"/>
              </a:rPr>
              <a:t>Generative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AI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662620" y="3612503"/>
            <a:ext cx="450215" cy="419100"/>
            <a:chOff x="662620" y="3612503"/>
            <a:chExt cx="450215" cy="419100"/>
          </a:xfrm>
        </p:grpSpPr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47262" y="3909585"/>
              <a:ext cx="99714" cy="12148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667071" y="3616953"/>
              <a:ext cx="441325" cy="307975"/>
            </a:xfrm>
            <a:custGeom>
              <a:avLst/>
              <a:gdLst/>
              <a:ahLst/>
              <a:cxnLst/>
              <a:rect l="l" t="t" r="r" b="b"/>
              <a:pathLst>
                <a:path w="441325" h="307975">
                  <a:moveTo>
                    <a:pt x="116727" y="263628"/>
                  </a:moveTo>
                  <a:lnTo>
                    <a:pt x="86533" y="265408"/>
                  </a:lnTo>
                  <a:lnTo>
                    <a:pt x="51488" y="250976"/>
                  </a:lnTo>
                  <a:lnTo>
                    <a:pt x="19881" y="224635"/>
                  </a:lnTo>
                  <a:lnTo>
                    <a:pt x="0" y="190689"/>
                  </a:lnTo>
                  <a:lnTo>
                    <a:pt x="133" y="153442"/>
                  </a:lnTo>
                  <a:lnTo>
                    <a:pt x="5570" y="93981"/>
                  </a:lnTo>
                  <a:lnTo>
                    <a:pt x="28473" y="52080"/>
                  </a:lnTo>
                  <a:lnTo>
                    <a:pt x="61597" y="25741"/>
                  </a:lnTo>
                  <a:lnTo>
                    <a:pt x="97699" y="12962"/>
                  </a:lnTo>
                  <a:lnTo>
                    <a:pt x="129534" y="11744"/>
                  </a:lnTo>
                  <a:lnTo>
                    <a:pt x="149856" y="20085"/>
                  </a:lnTo>
                  <a:lnTo>
                    <a:pt x="191111" y="5350"/>
                  </a:lnTo>
                  <a:lnTo>
                    <a:pt x="246495" y="0"/>
                  </a:lnTo>
                  <a:lnTo>
                    <a:pt x="300658" y="9566"/>
                  </a:lnTo>
                  <a:lnTo>
                    <a:pt x="338249" y="39582"/>
                  </a:lnTo>
                  <a:lnTo>
                    <a:pt x="377098" y="50878"/>
                  </a:lnTo>
                  <a:lnTo>
                    <a:pt x="402439" y="78574"/>
                  </a:lnTo>
                  <a:lnTo>
                    <a:pt x="415048" y="111122"/>
                  </a:lnTo>
                  <a:lnTo>
                    <a:pt x="415702" y="136972"/>
                  </a:lnTo>
                  <a:lnTo>
                    <a:pt x="432182" y="157731"/>
                  </a:lnTo>
                  <a:lnTo>
                    <a:pt x="441304" y="195270"/>
                  </a:lnTo>
                  <a:lnTo>
                    <a:pt x="439277" y="233187"/>
                  </a:lnTo>
                  <a:lnTo>
                    <a:pt x="422309" y="255083"/>
                  </a:lnTo>
                  <a:lnTo>
                    <a:pt x="399574" y="287286"/>
                  </a:lnTo>
                  <a:lnTo>
                    <a:pt x="359162" y="303623"/>
                  </a:lnTo>
                  <a:lnTo>
                    <a:pt x="311930" y="307665"/>
                  </a:lnTo>
                  <a:lnTo>
                    <a:pt x="268734" y="302985"/>
                  </a:lnTo>
                  <a:lnTo>
                    <a:pt x="240430" y="293155"/>
                  </a:lnTo>
                  <a:lnTo>
                    <a:pt x="213184" y="299307"/>
                  </a:lnTo>
                  <a:lnTo>
                    <a:pt x="176831" y="295555"/>
                  </a:lnTo>
                  <a:lnTo>
                    <a:pt x="141352" y="283221"/>
                  </a:lnTo>
                  <a:lnTo>
                    <a:pt x="116727" y="263628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05337" y="3632582"/>
              <a:ext cx="381883" cy="352403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2837612" y="3577647"/>
            <a:ext cx="365125" cy="454025"/>
            <a:chOff x="2837612" y="3577647"/>
            <a:chExt cx="365125" cy="45402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837612" y="3577647"/>
              <a:ext cx="364753" cy="45391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2878034" y="3642084"/>
              <a:ext cx="284480" cy="135890"/>
            </a:xfrm>
            <a:custGeom>
              <a:avLst/>
              <a:gdLst/>
              <a:ahLst/>
              <a:cxnLst/>
              <a:rect l="l" t="t" r="r" b="b"/>
              <a:pathLst>
                <a:path w="284480" h="135889">
                  <a:moveTo>
                    <a:pt x="0" y="95316"/>
                  </a:moveTo>
                  <a:lnTo>
                    <a:pt x="0" y="43412"/>
                  </a:lnTo>
                  <a:lnTo>
                    <a:pt x="5592" y="18314"/>
                  </a:lnTo>
                  <a:lnTo>
                    <a:pt x="22244" y="5426"/>
                  </a:lnTo>
                  <a:lnTo>
                    <a:pt x="63261" y="678"/>
                  </a:lnTo>
                  <a:lnTo>
                    <a:pt x="141953" y="0"/>
                  </a:lnTo>
                  <a:lnTo>
                    <a:pt x="221514" y="6814"/>
                  </a:lnTo>
                  <a:lnTo>
                    <a:pt x="264003" y="21805"/>
                  </a:lnTo>
                  <a:lnTo>
                    <a:pt x="281003" y="36796"/>
                  </a:lnTo>
                  <a:lnTo>
                    <a:pt x="284096" y="43611"/>
                  </a:lnTo>
                  <a:lnTo>
                    <a:pt x="283897" y="95368"/>
                  </a:lnTo>
                </a:path>
                <a:path w="284480" h="135889">
                  <a:moveTo>
                    <a:pt x="106782" y="117985"/>
                  </a:moveTo>
                  <a:lnTo>
                    <a:pt x="106782" y="127818"/>
                  </a:lnTo>
                  <a:lnTo>
                    <a:pt x="98813" y="135786"/>
                  </a:lnTo>
                  <a:lnTo>
                    <a:pt x="88992" y="135786"/>
                  </a:lnTo>
                  <a:lnTo>
                    <a:pt x="79159" y="135786"/>
                  </a:lnTo>
                  <a:lnTo>
                    <a:pt x="71202" y="127818"/>
                  </a:lnTo>
                  <a:lnTo>
                    <a:pt x="71202" y="117985"/>
                  </a:lnTo>
                  <a:lnTo>
                    <a:pt x="71202" y="108164"/>
                  </a:lnTo>
                  <a:lnTo>
                    <a:pt x="79159" y="100195"/>
                  </a:lnTo>
                  <a:lnTo>
                    <a:pt x="88992" y="100195"/>
                  </a:lnTo>
                  <a:lnTo>
                    <a:pt x="98813" y="100195"/>
                  </a:lnTo>
                  <a:lnTo>
                    <a:pt x="106782" y="108164"/>
                  </a:lnTo>
                  <a:lnTo>
                    <a:pt x="106782" y="117985"/>
                  </a:lnTo>
                  <a:close/>
                </a:path>
                <a:path w="284480" h="135889">
                  <a:moveTo>
                    <a:pt x="213124" y="117985"/>
                  </a:moveTo>
                  <a:lnTo>
                    <a:pt x="213124" y="127818"/>
                  </a:lnTo>
                  <a:lnTo>
                    <a:pt x="205156" y="135786"/>
                  </a:lnTo>
                  <a:lnTo>
                    <a:pt x="195323" y="135786"/>
                  </a:lnTo>
                  <a:lnTo>
                    <a:pt x="185502" y="135786"/>
                  </a:lnTo>
                  <a:lnTo>
                    <a:pt x="177533" y="127818"/>
                  </a:lnTo>
                  <a:lnTo>
                    <a:pt x="177533" y="117985"/>
                  </a:lnTo>
                  <a:lnTo>
                    <a:pt x="177533" y="108164"/>
                  </a:lnTo>
                  <a:lnTo>
                    <a:pt x="185502" y="100195"/>
                  </a:lnTo>
                  <a:lnTo>
                    <a:pt x="195323" y="100195"/>
                  </a:lnTo>
                  <a:lnTo>
                    <a:pt x="205156" y="100195"/>
                  </a:lnTo>
                  <a:lnTo>
                    <a:pt x="213124" y="108164"/>
                  </a:lnTo>
                  <a:lnTo>
                    <a:pt x="213124" y="117985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2837610" y="4122456"/>
            <a:ext cx="1846580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Machine</a:t>
            </a:r>
            <a:r>
              <a:rPr dirty="0" sz="1900" spc="-11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learning </a:t>
            </a:r>
            <a:r>
              <a:rPr dirty="0" sz="1900">
                <a:latin typeface="Arial"/>
                <a:cs typeface="Arial"/>
              </a:rPr>
              <a:t>and</a:t>
            </a:r>
            <a:r>
              <a:rPr dirty="0" sz="1900" spc="-5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automation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59782" y="5556119"/>
            <a:ext cx="1699260" cy="892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Arial"/>
                <a:cs typeface="Arial"/>
              </a:rPr>
              <a:t>Geopolitical change/Supply </a:t>
            </a:r>
            <a:r>
              <a:rPr dirty="0" sz="1900">
                <a:latin typeface="Arial"/>
                <a:cs typeface="Arial"/>
              </a:rPr>
              <a:t>chain</a:t>
            </a:r>
            <a:r>
              <a:rPr dirty="0" sz="1900" spc="-7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disruption</a:t>
            </a:r>
            <a:endParaRPr sz="190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664117" y="5015691"/>
            <a:ext cx="419100" cy="419100"/>
          </a:xfrm>
          <a:custGeom>
            <a:avLst/>
            <a:gdLst/>
            <a:ahLst/>
            <a:cxnLst/>
            <a:rect l="l" t="t" r="r" b="b"/>
            <a:pathLst>
              <a:path w="419100" h="419100">
                <a:moveTo>
                  <a:pt x="418835" y="209417"/>
                </a:moveTo>
                <a:lnTo>
                  <a:pt x="413304" y="257436"/>
                </a:lnTo>
                <a:lnTo>
                  <a:pt x="397550" y="301515"/>
                </a:lnTo>
                <a:lnTo>
                  <a:pt x="372829" y="340399"/>
                </a:lnTo>
                <a:lnTo>
                  <a:pt x="340399" y="372829"/>
                </a:lnTo>
                <a:lnTo>
                  <a:pt x="301515" y="397550"/>
                </a:lnTo>
                <a:lnTo>
                  <a:pt x="257436" y="413304"/>
                </a:lnTo>
                <a:lnTo>
                  <a:pt x="209417" y="418835"/>
                </a:lnTo>
                <a:lnTo>
                  <a:pt x="161399" y="413304"/>
                </a:lnTo>
                <a:lnTo>
                  <a:pt x="117319" y="397550"/>
                </a:lnTo>
                <a:lnTo>
                  <a:pt x="78436" y="372829"/>
                </a:lnTo>
                <a:lnTo>
                  <a:pt x="46005" y="340399"/>
                </a:lnTo>
                <a:lnTo>
                  <a:pt x="21284" y="301515"/>
                </a:lnTo>
                <a:lnTo>
                  <a:pt x="5530" y="257436"/>
                </a:lnTo>
                <a:lnTo>
                  <a:pt x="0" y="209417"/>
                </a:lnTo>
                <a:lnTo>
                  <a:pt x="5530" y="161399"/>
                </a:lnTo>
                <a:lnTo>
                  <a:pt x="21284" y="117319"/>
                </a:lnTo>
                <a:lnTo>
                  <a:pt x="46005" y="78436"/>
                </a:lnTo>
                <a:lnTo>
                  <a:pt x="78436" y="46005"/>
                </a:lnTo>
                <a:lnTo>
                  <a:pt x="117319" y="21284"/>
                </a:lnTo>
                <a:lnTo>
                  <a:pt x="161399" y="5530"/>
                </a:lnTo>
                <a:lnTo>
                  <a:pt x="209417" y="0"/>
                </a:lnTo>
                <a:lnTo>
                  <a:pt x="257436" y="5530"/>
                </a:lnTo>
                <a:lnTo>
                  <a:pt x="301515" y="21284"/>
                </a:lnTo>
                <a:lnTo>
                  <a:pt x="340399" y="46005"/>
                </a:lnTo>
                <a:lnTo>
                  <a:pt x="372829" y="78436"/>
                </a:lnTo>
                <a:lnTo>
                  <a:pt x="397550" y="117319"/>
                </a:lnTo>
                <a:lnTo>
                  <a:pt x="413304" y="161399"/>
                </a:lnTo>
                <a:lnTo>
                  <a:pt x="418835" y="209417"/>
                </a:lnTo>
                <a:close/>
              </a:path>
              <a:path w="419100" h="419100">
                <a:moveTo>
                  <a:pt x="10093" y="145021"/>
                </a:moveTo>
                <a:lnTo>
                  <a:pt x="12496" y="150972"/>
                </a:lnTo>
                <a:lnTo>
                  <a:pt x="13962" y="160877"/>
                </a:lnTo>
                <a:lnTo>
                  <a:pt x="14879" y="172733"/>
                </a:lnTo>
                <a:lnTo>
                  <a:pt x="15633" y="184538"/>
                </a:lnTo>
                <a:lnTo>
                  <a:pt x="16418" y="195407"/>
                </a:lnTo>
                <a:lnTo>
                  <a:pt x="21318" y="201606"/>
                </a:lnTo>
                <a:lnTo>
                  <a:pt x="22135" y="205742"/>
                </a:lnTo>
                <a:lnTo>
                  <a:pt x="24051" y="215511"/>
                </a:lnTo>
                <a:lnTo>
                  <a:pt x="36061" y="216569"/>
                </a:lnTo>
                <a:lnTo>
                  <a:pt x="44302" y="217040"/>
                </a:lnTo>
                <a:lnTo>
                  <a:pt x="47529" y="225279"/>
                </a:lnTo>
                <a:lnTo>
                  <a:pt x="53663" y="235608"/>
                </a:lnTo>
                <a:lnTo>
                  <a:pt x="60252" y="245241"/>
                </a:lnTo>
                <a:lnTo>
                  <a:pt x="64846" y="251395"/>
                </a:lnTo>
                <a:lnTo>
                  <a:pt x="68563" y="256034"/>
                </a:lnTo>
                <a:lnTo>
                  <a:pt x="76604" y="247971"/>
                </a:lnTo>
                <a:lnTo>
                  <a:pt x="77767" y="251395"/>
                </a:lnTo>
                <a:lnTo>
                  <a:pt x="78929" y="254808"/>
                </a:lnTo>
                <a:lnTo>
                  <a:pt x="79442" y="263091"/>
                </a:lnTo>
                <a:lnTo>
                  <a:pt x="67484" y="270274"/>
                </a:lnTo>
                <a:lnTo>
                  <a:pt x="68102" y="272745"/>
                </a:lnTo>
                <a:lnTo>
                  <a:pt x="68720" y="275227"/>
                </a:lnTo>
                <a:lnTo>
                  <a:pt x="74835" y="280295"/>
                </a:lnTo>
                <a:lnTo>
                  <a:pt x="75086" y="281300"/>
                </a:lnTo>
                <a:lnTo>
                  <a:pt x="77921" y="286141"/>
                </a:lnTo>
                <a:lnTo>
                  <a:pt x="84759" y="296484"/>
                </a:lnTo>
                <a:lnTo>
                  <a:pt x="93689" y="308321"/>
                </a:lnTo>
                <a:lnTo>
                  <a:pt x="102803" y="317644"/>
                </a:lnTo>
                <a:lnTo>
                  <a:pt x="108455" y="327534"/>
                </a:lnTo>
                <a:lnTo>
                  <a:pt x="110039" y="341218"/>
                </a:lnTo>
                <a:lnTo>
                  <a:pt x="110172" y="354884"/>
                </a:lnTo>
                <a:lnTo>
                  <a:pt x="111473" y="364721"/>
                </a:lnTo>
                <a:lnTo>
                  <a:pt x="114928" y="373056"/>
                </a:lnTo>
                <a:lnTo>
                  <a:pt x="125608" y="377988"/>
                </a:lnTo>
                <a:lnTo>
                  <a:pt x="126362" y="380386"/>
                </a:lnTo>
                <a:lnTo>
                  <a:pt x="127828" y="385024"/>
                </a:lnTo>
                <a:lnTo>
                  <a:pt x="136037" y="393862"/>
                </a:lnTo>
                <a:lnTo>
                  <a:pt x="141911" y="391914"/>
                </a:lnTo>
                <a:lnTo>
                  <a:pt x="142584" y="387546"/>
                </a:lnTo>
                <a:lnTo>
                  <a:pt x="140892" y="378548"/>
                </a:lnTo>
                <a:lnTo>
                  <a:pt x="139634" y="368302"/>
                </a:lnTo>
                <a:lnTo>
                  <a:pt x="171551" y="338057"/>
                </a:lnTo>
                <a:lnTo>
                  <a:pt x="178534" y="335663"/>
                </a:lnTo>
                <a:lnTo>
                  <a:pt x="182151" y="331089"/>
                </a:lnTo>
                <a:lnTo>
                  <a:pt x="183588" y="324207"/>
                </a:lnTo>
                <a:lnTo>
                  <a:pt x="185820" y="316778"/>
                </a:lnTo>
                <a:lnTo>
                  <a:pt x="188858" y="310177"/>
                </a:lnTo>
                <a:lnTo>
                  <a:pt x="192716" y="305781"/>
                </a:lnTo>
                <a:lnTo>
                  <a:pt x="192134" y="302130"/>
                </a:lnTo>
                <a:lnTo>
                  <a:pt x="184614" y="297598"/>
                </a:lnTo>
                <a:lnTo>
                  <a:pt x="174287" y="293309"/>
                </a:lnTo>
                <a:lnTo>
                  <a:pt x="165282" y="290389"/>
                </a:lnTo>
                <a:lnTo>
                  <a:pt x="159891" y="285811"/>
                </a:lnTo>
                <a:lnTo>
                  <a:pt x="156453" y="277851"/>
                </a:lnTo>
                <a:lnTo>
                  <a:pt x="153176" y="269611"/>
                </a:lnTo>
                <a:lnTo>
                  <a:pt x="148267" y="264190"/>
                </a:lnTo>
                <a:lnTo>
                  <a:pt x="141450" y="259794"/>
                </a:lnTo>
                <a:lnTo>
                  <a:pt x="134370" y="253839"/>
                </a:lnTo>
                <a:lnTo>
                  <a:pt x="128118" y="248242"/>
                </a:lnTo>
                <a:lnTo>
                  <a:pt x="123786" y="244924"/>
                </a:lnTo>
                <a:lnTo>
                  <a:pt x="119786" y="242882"/>
                </a:lnTo>
                <a:lnTo>
                  <a:pt x="114834" y="243196"/>
                </a:lnTo>
                <a:lnTo>
                  <a:pt x="109420" y="243039"/>
                </a:lnTo>
                <a:lnTo>
                  <a:pt x="103996" y="242882"/>
                </a:lnTo>
                <a:lnTo>
                  <a:pt x="99096" y="237657"/>
                </a:lnTo>
                <a:lnTo>
                  <a:pt x="96206" y="236631"/>
                </a:lnTo>
                <a:lnTo>
                  <a:pt x="93327" y="235605"/>
                </a:lnTo>
                <a:lnTo>
                  <a:pt x="85589" y="240254"/>
                </a:lnTo>
                <a:lnTo>
                  <a:pt x="81411" y="238390"/>
                </a:lnTo>
                <a:lnTo>
                  <a:pt x="77233" y="236537"/>
                </a:lnTo>
                <a:lnTo>
                  <a:pt x="65778" y="231123"/>
                </a:lnTo>
                <a:lnTo>
                  <a:pt x="63149" y="224003"/>
                </a:lnTo>
                <a:lnTo>
                  <a:pt x="60511" y="216883"/>
                </a:lnTo>
                <a:lnTo>
                  <a:pt x="62678" y="206203"/>
                </a:lnTo>
                <a:lnTo>
                  <a:pt x="64846" y="204506"/>
                </a:lnTo>
                <a:lnTo>
                  <a:pt x="67013" y="202800"/>
                </a:lnTo>
                <a:lnTo>
                  <a:pt x="55558" y="196915"/>
                </a:lnTo>
                <a:lnTo>
                  <a:pt x="51851" y="198779"/>
                </a:lnTo>
                <a:lnTo>
                  <a:pt x="48134" y="200632"/>
                </a:lnTo>
                <a:lnTo>
                  <a:pt x="39391" y="196569"/>
                </a:lnTo>
                <a:lnTo>
                  <a:pt x="37223" y="189763"/>
                </a:lnTo>
                <a:lnTo>
                  <a:pt x="35056" y="182957"/>
                </a:lnTo>
                <a:lnTo>
                  <a:pt x="40710" y="171691"/>
                </a:lnTo>
                <a:lnTo>
                  <a:pt x="46427" y="170455"/>
                </a:lnTo>
                <a:lnTo>
                  <a:pt x="52155" y="169219"/>
                </a:lnTo>
                <a:lnTo>
                  <a:pt x="63924" y="172780"/>
                </a:lnTo>
                <a:lnTo>
                  <a:pt x="65778" y="175104"/>
                </a:lnTo>
                <a:lnTo>
                  <a:pt x="67631" y="177418"/>
                </a:lnTo>
                <a:lnTo>
                  <a:pt x="71264" y="188413"/>
                </a:lnTo>
                <a:lnTo>
                  <a:pt x="76646" y="189805"/>
                </a:lnTo>
                <a:lnTo>
                  <a:pt x="82028" y="191198"/>
                </a:lnTo>
                <a:lnTo>
                  <a:pt x="82521" y="177711"/>
                </a:lnTo>
                <a:lnTo>
                  <a:pt x="82426" y="170057"/>
                </a:lnTo>
                <a:lnTo>
                  <a:pt x="85119" y="165256"/>
                </a:lnTo>
                <a:lnTo>
                  <a:pt x="91088" y="161472"/>
                </a:lnTo>
                <a:lnTo>
                  <a:pt x="96960" y="157440"/>
                </a:lnTo>
                <a:lnTo>
                  <a:pt x="99358" y="151890"/>
                </a:lnTo>
                <a:lnTo>
                  <a:pt x="98740" y="142906"/>
                </a:lnTo>
                <a:lnTo>
                  <a:pt x="111986" y="139199"/>
                </a:lnTo>
                <a:lnTo>
                  <a:pt x="116383" y="141985"/>
                </a:lnTo>
                <a:lnTo>
                  <a:pt x="120526" y="140841"/>
                </a:lnTo>
                <a:lnTo>
                  <a:pt x="125570" y="135620"/>
                </a:lnTo>
                <a:lnTo>
                  <a:pt x="130314" y="129906"/>
                </a:lnTo>
                <a:lnTo>
                  <a:pt x="133556" y="127284"/>
                </a:lnTo>
                <a:lnTo>
                  <a:pt x="136341" y="127430"/>
                </a:lnTo>
                <a:lnTo>
                  <a:pt x="146885" y="135221"/>
                </a:lnTo>
                <a:lnTo>
                  <a:pt x="151911" y="135430"/>
                </a:lnTo>
                <a:lnTo>
                  <a:pt x="156927" y="135639"/>
                </a:lnTo>
                <a:lnTo>
                  <a:pt x="153209" y="125723"/>
                </a:lnTo>
                <a:lnTo>
                  <a:pt x="151974" y="122938"/>
                </a:lnTo>
                <a:lnTo>
                  <a:pt x="150738" y="120163"/>
                </a:lnTo>
                <a:lnTo>
                  <a:pt x="140215" y="109483"/>
                </a:lnTo>
                <a:lnTo>
                  <a:pt x="133409" y="111651"/>
                </a:lnTo>
                <a:lnTo>
                  <a:pt x="132760" y="111106"/>
                </a:lnTo>
                <a:lnTo>
                  <a:pt x="138337" y="107877"/>
                </a:lnTo>
                <a:lnTo>
                  <a:pt x="146091" y="104446"/>
                </a:lnTo>
                <a:lnTo>
                  <a:pt x="151974" y="103295"/>
                </a:lnTo>
                <a:lnTo>
                  <a:pt x="156341" y="105473"/>
                </a:lnTo>
                <a:lnTo>
                  <a:pt x="161840" y="108899"/>
                </a:lnTo>
                <a:lnTo>
                  <a:pt x="167862" y="111340"/>
                </a:lnTo>
                <a:lnTo>
                  <a:pt x="173795" y="110562"/>
                </a:lnTo>
                <a:lnTo>
                  <a:pt x="175544" y="104074"/>
                </a:lnTo>
                <a:lnTo>
                  <a:pt x="172079" y="93315"/>
                </a:lnTo>
                <a:lnTo>
                  <a:pt x="167391" y="81941"/>
                </a:lnTo>
                <a:lnTo>
                  <a:pt x="165471" y="73610"/>
                </a:lnTo>
                <a:lnTo>
                  <a:pt x="166518" y="66155"/>
                </a:lnTo>
                <a:lnTo>
                  <a:pt x="159974" y="67725"/>
                </a:lnTo>
                <a:lnTo>
                  <a:pt x="156466" y="68008"/>
                </a:lnTo>
                <a:lnTo>
                  <a:pt x="152948" y="68291"/>
                </a:lnTo>
                <a:lnTo>
                  <a:pt x="149053" y="61474"/>
                </a:lnTo>
                <a:lnTo>
                  <a:pt x="147953" y="59495"/>
                </a:lnTo>
                <a:lnTo>
                  <a:pt x="146854" y="57516"/>
                </a:lnTo>
                <a:lnTo>
                  <a:pt x="140215" y="52993"/>
                </a:lnTo>
                <a:lnTo>
                  <a:pt x="136969" y="57485"/>
                </a:lnTo>
                <a:lnTo>
                  <a:pt x="134853" y="63055"/>
                </a:lnTo>
                <a:lnTo>
                  <a:pt x="132768" y="71394"/>
                </a:lnTo>
                <a:lnTo>
                  <a:pt x="129784" y="80053"/>
                </a:lnTo>
                <a:lnTo>
                  <a:pt x="100907" y="100352"/>
                </a:lnTo>
                <a:lnTo>
                  <a:pt x="97808" y="97724"/>
                </a:lnTo>
                <a:lnTo>
                  <a:pt x="106981" y="86709"/>
                </a:lnTo>
                <a:lnTo>
                  <a:pt x="106164" y="82405"/>
                </a:lnTo>
                <a:lnTo>
                  <a:pt x="104203" y="77687"/>
                </a:lnTo>
                <a:lnTo>
                  <a:pt x="100883" y="71221"/>
                </a:lnTo>
                <a:lnTo>
                  <a:pt x="98232" y="64831"/>
                </a:lnTo>
                <a:lnTo>
                  <a:pt x="124509" y="35276"/>
                </a:lnTo>
                <a:lnTo>
                  <a:pt x="129264" y="35575"/>
                </a:lnTo>
                <a:lnTo>
                  <a:pt x="136518" y="38064"/>
                </a:lnTo>
                <a:lnTo>
                  <a:pt x="144091" y="40957"/>
                </a:lnTo>
                <a:lnTo>
                  <a:pt x="149806" y="42469"/>
                </a:lnTo>
                <a:lnTo>
                  <a:pt x="155230" y="42784"/>
                </a:lnTo>
                <a:lnTo>
                  <a:pt x="166057" y="29705"/>
                </a:lnTo>
                <a:lnTo>
                  <a:pt x="167911" y="27852"/>
                </a:lnTo>
                <a:lnTo>
                  <a:pt x="169774" y="25988"/>
                </a:lnTo>
                <a:lnTo>
                  <a:pt x="161073" y="24700"/>
                </a:lnTo>
                <a:lnTo>
                  <a:pt x="165073" y="21224"/>
                </a:lnTo>
                <a:lnTo>
                  <a:pt x="168605" y="18183"/>
                </a:lnTo>
                <a:lnTo>
                  <a:pt x="171994" y="14245"/>
                </a:lnTo>
                <a:lnTo>
                  <a:pt x="173428" y="9365"/>
                </a:lnTo>
                <a:lnTo>
                  <a:pt x="171094" y="3497"/>
                </a:lnTo>
              </a:path>
              <a:path w="419100" h="419100">
                <a:moveTo>
                  <a:pt x="116237" y="214831"/>
                </a:moveTo>
                <a:lnTo>
                  <a:pt x="115002" y="210411"/>
                </a:lnTo>
                <a:lnTo>
                  <a:pt x="109486" y="205936"/>
                </a:lnTo>
                <a:lnTo>
                  <a:pt x="103094" y="202497"/>
                </a:lnTo>
                <a:lnTo>
                  <a:pt x="99232" y="201187"/>
                </a:lnTo>
                <a:lnTo>
                  <a:pt x="97284" y="201355"/>
                </a:lnTo>
                <a:lnTo>
                  <a:pt x="82353" y="201951"/>
                </a:lnTo>
                <a:lnTo>
                  <a:pt x="81400" y="205218"/>
                </a:lnTo>
                <a:lnTo>
                  <a:pt x="80447" y="208496"/>
                </a:lnTo>
                <a:lnTo>
                  <a:pt x="90091" y="214422"/>
                </a:lnTo>
                <a:lnTo>
                  <a:pt x="93169" y="216359"/>
                </a:lnTo>
                <a:lnTo>
                  <a:pt x="113504" y="220192"/>
                </a:lnTo>
                <a:lnTo>
                  <a:pt x="116237" y="214831"/>
                </a:lnTo>
                <a:close/>
              </a:path>
              <a:path w="419100" h="419100">
                <a:moveTo>
                  <a:pt x="223165" y="17235"/>
                </a:moveTo>
                <a:lnTo>
                  <a:pt x="218266" y="15527"/>
                </a:lnTo>
                <a:lnTo>
                  <a:pt x="210299" y="15680"/>
                </a:lnTo>
                <a:lnTo>
                  <a:pt x="202439" y="16610"/>
                </a:lnTo>
                <a:lnTo>
                  <a:pt x="197857" y="17235"/>
                </a:lnTo>
                <a:lnTo>
                  <a:pt x="195355" y="17381"/>
                </a:lnTo>
                <a:lnTo>
                  <a:pt x="182936" y="27705"/>
                </a:lnTo>
                <a:lnTo>
                  <a:pt x="183428" y="29967"/>
                </a:lnTo>
                <a:lnTo>
                  <a:pt x="183931" y="32218"/>
                </a:lnTo>
                <a:lnTo>
                  <a:pt x="183428" y="38302"/>
                </a:lnTo>
                <a:lnTo>
                  <a:pt x="186580" y="38302"/>
                </a:lnTo>
                <a:lnTo>
                  <a:pt x="189721" y="38302"/>
                </a:lnTo>
                <a:lnTo>
                  <a:pt x="193805" y="38983"/>
                </a:lnTo>
                <a:lnTo>
                  <a:pt x="194088" y="41852"/>
                </a:lnTo>
                <a:lnTo>
                  <a:pt x="194360" y="44721"/>
                </a:lnTo>
                <a:lnTo>
                  <a:pt x="189030" y="51076"/>
                </a:lnTo>
                <a:lnTo>
                  <a:pt x="186318" y="51788"/>
                </a:lnTo>
                <a:lnTo>
                  <a:pt x="183606" y="52501"/>
                </a:lnTo>
                <a:lnTo>
                  <a:pt x="178214" y="58155"/>
                </a:lnTo>
                <a:lnTo>
                  <a:pt x="178654" y="60563"/>
                </a:lnTo>
                <a:lnTo>
                  <a:pt x="180255" y="65076"/>
                </a:lnTo>
                <a:lnTo>
                  <a:pt x="183595" y="72636"/>
                </a:lnTo>
                <a:lnTo>
                  <a:pt x="187466" y="79693"/>
                </a:lnTo>
                <a:lnTo>
                  <a:pt x="190664" y="82699"/>
                </a:lnTo>
                <a:lnTo>
                  <a:pt x="193941" y="82426"/>
                </a:lnTo>
                <a:lnTo>
                  <a:pt x="192967" y="70353"/>
                </a:lnTo>
                <a:lnTo>
                  <a:pt x="194926" y="67306"/>
                </a:lnTo>
                <a:lnTo>
                  <a:pt x="196873" y="64259"/>
                </a:lnTo>
                <a:lnTo>
                  <a:pt x="203627" y="60218"/>
                </a:lnTo>
                <a:lnTo>
                  <a:pt x="206171" y="62437"/>
                </a:lnTo>
                <a:lnTo>
                  <a:pt x="208705" y="64657"/>
                </a:lnTo>
                <a:lnTo>
                  <a:pt x="215396" y="58102"/>
                </a:lnTo>
                <a:lnTo>
                  <a:pt x="216077" y="55778"/>
                </a:lnTo>
                <a:lnTo>
                  <a:pt x="216768" y="53464"/>
                </a:lnTo>
                <a:lnTo>
                  <a:pt x="212935" y="42030"/>
                </a:lnTo>
                <a:lnTo>
                  <a:pt x="212255" y="37663"/>
                </a:lnTo>
                <a:lnTo>
                  <a:pt x="211574" y="33297"/>
                </a:lnTo>
                <a:lnTo>
                  <a:pt x="224527" y="19004"/>
                </a:lnTo>
                <a:lnTo>
                  <a:pt x="223165" y="17235"/>
                </a:lnTo>
                <a:close/>
              </a:path>
              <a:path w="419100" h="419100">
                <a:moveTo>
                  <a:pt x="321958" y="32784"/>
                </a:moveTo>
                <a:lnTo>
                  <a:pt x="313042" y="33662"/>
                </a:lnTo>
                <a:lnTo>
                  <a:pt x="302414" y="32497"/>
                </a:lnTo>
                <a:lnTo>
                  <a:pt x="291755" y="31036"/>
                </a:lnTo>
                <a:lnTo>
                  <a:pt x="282745" y="31025"/>
                </a:lnTo>
                <a:lnTo>
                  <a:pt x="272578" y="32752"/>
                </a:lnTo>
                <a:lnTo>
                  <a:pt x="267196" y="36365"/>
                </a:lnTo>
                <a:lnTo>
                  <a:pt x="266107" y="40386"/>
                </a:lnTo>
                <a:lnTo>
                  <a:pt x="265028" y="44407"/>
                </a:lnTo>
                <a:lnTo>
                  <a:pt x="273195" y="45328"/>
                </a:lnTo>
                <a:lnTo>
                  <a:pt x="279645" y="46030"/>
                </a:lnTo>
                <a:lnTo>
                  <a:pt x="286096" y="46742"/>
                </a:lnTo>
                <a:lnTo>
                  <a:pt x="272913" y="69568"/>
                </a:lnTo>
                <a:lnTo>
                  <a:pt x="276557" y="76207"/>
                </a:lnTo>
                <a:lnTo>
                  <a:pt x="278410" y="78374"/>
                </a:lnTo>
                <a:lnTo>
                  <a:pt x="280263" y="80542"/>
                </a:lnTo>
                <a:lnTo>
                  <a:pt x="287080" y="80081"/>
                </a:lnTo>
                <a:lnTo>
                  <a:pt x="289090" y="79924"/>
                </a:lnTo>
                <a:lnTo>
                  <a:pt x="291101" y="79767"/>
                </a:lnTo>
                <a:lnTo>
                  <a:pt x="300074" y="74657"/>
                </a:lnTo>
                <a:lnTo>
                  <a:pt x="299917" y="73578"/>
                </a:lnTo>
                <a:lnTo>
                  <a:pt x="299770" y="72500"/>
                </a:lnTo>
                <a:lnTo>
                  <a:pt x="300692" y="54699"/>
                </a:lnTo>
                <a:lnTo>
                  <a:pt x="302085" y="53621"/>
                </a:lnTo>
                <a:lnTo>
                  <a:pt x="303477" y="52532"/>
                </a:lnTo>
                <a:lnTo>
                  <a:pt x="323445" y="88311"/>
                </a:lnTo>
                <a:lnTo>
                  <a:pt x="324377" y="98258"/>
                </a:lnTo>
                <a:lnTo>
                  <a:pt x="328555" y="101745"/>
                </a:lnTo>
                <a:lnTo>
                  <a:pt x="327162" y="103295"/>
                </a:lnTo>
                <a:lnTo>
                  <a:pt x="325770" y="104844"/>
                </a:lnTo>
                <a:lnTo>
                  <a:pt x="313697" y="108405"/>
                </a:lnTo>
                <a:lnTo>
                  <a:pt x="308744" y="110101"/>
                </a:lnTo>
                <a:lnTo>
                  <a:pt x="303791" y="111808"/>
                </a:lnTo>
                <a:lnTo>
                  <a:pt x="304912" y="101148"/>
                </a:lnTo>
                <a:lnTo>
                  <a:pt x="305184" y="98028"/>
                </a:lnTo>
                <a:lnTo>
                  <a:pt x="305477" y="94761"/>
                </a:lnTo>
                <a:lnTo>
                  <a:pt x="302776" y="91400"/>
                </a:lnTo>
                <a:lnTo>
                  <a:pt x="298943" y="90049"/>
                </a:lnTo>
                <a:lnTo>
                  <a:pt x="295530" y="88845"/>
                </a:lnTo>
                <a:lnTo>
                  <a:pt x="291341" y="94667"/>
                </a:lnTo>
                <a:lnTo>
                  <a:pt x="290483" y="96478"/>
                </a:lnTo>
                <a:lnTo>
                  <a:pt x="289614" y="98300"/>
                </a:lnTo>
                <a:lnTo>
                  <a:pt x="292336" y="110415"/>
                </a:lnTo>
                <a:lnTo>
                  <a:pt x="292954" y="114069"/>
                </a:lnTo>
                <a:lnTo>
                  <a:pt x="293582" y="117734"/>
                </a:lnTo>
                <a:lnTo>
                  <a:pt x="289865" y="122017"/>
                </a:lnTo>
                <a:lnTo>
                  <a:pt x="285007" y="123252"/>
                </a:lnTo>
                <a:lnTo>
                  <a:pt x="280148" y="124477"/>
                </a:lnTo>
                <a:lnTo>
                  <a:pt x="270201" y="128509"/>
                </a:lnTo>
                <a:lnTo>
                  <a:pt x="270211" y="130530"/>
                </a:lnTo>
                <a:lnTo>
                  <a:pt x="270211" y="132550"/>
                </a:lnTo>
                <a:lnTo>
                  <a:pt x="279907" y="140016"/>
                </a:lnTo>
                <a:lnTo>
                  <a:pt x="277949" y="142131"/>
                </a:lnTo>
                <a:lnTo>
                  <a:pt x="275981" y="144257"/>
                </a:lnTo>
                <a:lnTo>
                  <a:pt x="256903" y="144843"/>
                </a:lnTo>
                <a:lnTo>
                  <a:pt x="255039" y="147629"/>
                </a:lnTo>
                <a:lnTo>
                  <a:pt x="253186" y="150414"/>
                </a:lnTo>
                <a:lnTo>
                  <a:pt x="253416" y="160162"/>
                </a:lnTo>
                <a:lnTo>
                  <a:pt x="255510" y="165733"/>
                </a:lnTo>
                <a:lnTo>
                  <a:pt x="257594" y="171303"/>
                </a:lnTo>
                <a:lnTo>
                  <a:pt x="272452" y="166665"/>
                </a:lnTo>
                <a:lnTo>
                  <a:pt x="276399" y="166434"/>
                </a:lnTo>
                <a:lnTo>
                  <a:pt x="280347" y="166204"/>
                </a:lnTo>
                <a:lnTo>
                  <a:pt x="285876" y="160832"/>
                </a:lnTo>
                <a:lnTo>
                  <a:pt x="290493" y="156937"/>
                </a:lnTo>
                <a:lnTo>
                  <a:pt x="295121" y="153042"/>
                </a:lnTo>
                <a:lnTo>
                  <a:pt x="305571" y="149252"/>
                </a:lnTo>
                <a:lnTo>
                  <a:pt x="307194" y="146697"/>
                </a:lnTo>
                <a:lnTo>
                  <a:pt x="308817" y="144152"/>
                </a:lnTo>
                <a:lnTo>
                  <a:pt x="316503" y="138383"/>
                </a:lnTo>
                <a:lnTo>
                  <a:pt x="316294" y="140592"/>
                </a:lnTo>
                <a:lnTo>
                  <a:pt x="319659" y="146219"/>
                </a:lnTo>
                <a:lnTo>
                  <a:pt x="327510" y="156294"/>
                </a:lnTo>
                <a:lnTo>
                  <a:pt x="336010" y="165578"/>
                </a:lnTo>
                <a:lnTo>
                  <a:pt x="341319" y="168832"/>
                </a:lnTo>
                <a:lnTo>
                  <a:pt x="344565" y="166811"/>
                </a:lnTo>
                <a:lnTo>
                  <a:pt x="341549" y="158078"/>
                </a:lnTo>
                <a:lnTo>
                  <a:pt x="342481" y="156916"/>
                </a:lnTo>
                <a:lnTo>
                  <a:pt x="349926" y="154969"/>
                </a:lnTo>
                <a:lnTo>
                  <a:pt x="353392" y="155283"/>
                </a:lnTo>
                <a:lnTo>
                  <a:pt x="356868" y="155586"/>
                </a:lnTo>
                <a:lnTo>
                  <a:pt x="358795" y="165597"/>
                </a:lnTo>
                <a:lnTo>
                  <a:pt x="363140" y="168832"/>
                </a:lnTo>
                <a:lnTo>
                  <a:pt x="367486" y="172057"/>
                </a:lnTo>
                <a:lnTo>
                  <a:pt x="378690" y="162256"/>
                </a:lnTo>
                <a:lnTo>
                  <a:pt x="379391" y="164340"/>
                </a:lnTo>
                <a:lnTo>
                  <a:pt x="380082" y="166434"/>
                </a:lnTo>
                <a:lnTo>
                  <a:pt x="379391" y="184078"/>
                </a:lnTo>
                <a:lnTo>
                  <a:pt x="376187" y="184371"/>
                </a:lnTo>
                <a:lnTo>
                  <a:pt x="371416" y="185185"/>
                </a:lnTo>
                <a:lnTo>
                  <a:pt x="363427" y="186907"/>
                </a:lnTo>
                <a:lnTo>
                  <a:pt x="354493" y="189145"/>
                </a:lnTo>
                <a:lnTo>
                  <a:pt x="346889" y="191502"/>
                </a:lnTo>
                <a:lnTo>
                  <a:pt x="338649" y="194549"/>
                </a:lnTo>
                <a:lnTo>
                  <a:pt x="342481" y="199397"/>
                </a:lnTo>
                <a:lnTo>
                  <a:pt x="338994" y="198349"/>
                </a:lnTo>
                <a:lnTo>
                  <a:pt x="313362" y="182214"/>
                </a:lnTo>
                <a:lnTo>
                  <a:pt x="314859" y="179669"/>
                </a:lnTo>
                <a:lnTo>
                  <a:pt x="312995" y="177952"/>
                </a:lnTo>
                <a:lnTo>
                  <a:pt x="306357" y="177666"/>
                </a:lnTo>
                <a:lnTo>
                  <a:pt x="293136" y="178693"/>
                </a:lnTo>
                <a:lnTo>
                  <a:pt x="279198" y="179975"/>
                </a:lnTo>
                <a:lnTo>
                  <a:pt x="270410" y="180455"/>
                </a:lnTo>
                <a:lnTo>
                  <a:pt x="265974" y="183206"/>
                </a:lnTo>
                <a:lnTo>
                  <a:pt x="261578" y="189995"/>
                </a:lnTo>
                <a:lnTo>
                  <a:pt x="257794" y="197823"/>
                </a:lnTo>
                <a:lnTo>
                  <a:pt x="255196" y="203690"/>
                </a:lnTo>
                <a:lnTo>
                  <a:pt x="251174" y="208252"/>
                </a:lnTo>
                <a:lnTo>
                  <a:pt x="244896" y="213938"/>
                </a:lnTo>
                <a:lnTo>
                  <a:pt x="239607" y="220405"/>
                </a:lnTo>
                <a:lnTo>
                  <a:pt x="238547" y="227312"/>
                </a:lnTo>
                <a:lnTo>
                  <a:pt x="239311" y="236099"/>
                </a:lnTo>
                <a:lnTo>
                  <a:pt x="238594" y="246447"/>
                </a:lnTo>
                <a:lnTo>
                  <a:pt x="238294" y="255374"/>
                </a:lnTo>
                <a:lnTo>
                  <a:pt x="240306" y="259897"/>
                </a:lnTo>
                <a:lnTo>
                  <a:pt x="245845" y="263726"/>
                </a:lnTo>
                <a:lnTo>
                  <a:pt x="254188" y="270239"/>
                </a:lnTo>
                <a:lnTo>
                  <a:pt x="264325" y="275961"/>
                </a:lnTo>
                <a:lnTo>
                  <a:pt x="275248" y="277415"/>
                </a:lnTo>
                <a:lnTo>
                  <a:pt x="286593" y="275609"/>
                </a:lnTo>
                <a:lnTo>
                  <a:pt x="297557" y="274479"/>
                </a:lnTo>
                <a:lnTo>
                  <a:pt x="306465" y="274969"/>
                </a:lnTo>
                <a:lnTo>
                  <a:pt x="311644" y="278022"/>
                </a:lnTo>
                <a:lnTo>
                  <a:pt x="313408" y="284339"/>
                </a:lnTo>
                <a:lnTo>
                  <a:pt x="313536" y="293053"/>
                </a:lnTo>
                <a:lnTo>
                  <a:pt x="312550" y="302733"/>
                </a:lnTo>
                <a:lnTo>
                  <a:pt x="310974" y="311948"/>
                </a:lnTo>
                <a:lnTo>
                  <a:pt x="309491" y="322393"/>
                </a:lnTo>
                <a:lnTo>
                  <a:pt x="307959" y="334954"/>
                </a:lnTo>
                <a:lnTo>
                  <a:pt x="305688" y="346959"/>
                </a:lnTo>
                <a:lnTo>
                  <a:pt x="301990" y="355737"/>
                </a:lnTo>
                <a:lnTo>
                  <a:pt x="295802" y="364093"/>
                </a:lnTo>
                <a:lnTo>
                  <a:pt x="297017" y="367925"/>
                </a:lnTo>
                <a:lnTo>
                  <a:pt x="300524" y="371213"/>
                </a:lnTo>
                <a:lnTo>
                  <a:pt x="308720" y="368159"/>
                </a:lnTo>
                <a:lnTo>
                  <a:pt x="323658" y="357461"/>
                </a:lnTo>
                <a:lnTo>
                  <a:pt x="338736" y="344236"/>
                </a:lnTo>
                <a:lnTo>
                  <a:pt x="347350" y="333602"/>
                </a:lnTo>
                <a:lnTo>
                  <a:pt x="352301" y="324332"/>
                </a:lnTo>
                <a:lnTo>
                  <a:pt x="359342" y="313188"/>
                </a:lnTo>
                <a:lnTo>
                  <a:pt x="366324" y="302269"/>
                </a:lnTo>
                <a:lnTo>
                  <a:pt x="371098" y="293676"/>
                </a:lnTo>
                <a:lnTo>
                  <a:pt x="376523" y="284735"/>
                </a:lnTo>
                <a:lnTo>
                  <a:pt x="384425" y="273358"/>
                </a:lnTo>
                <a:lnTo>
                  <a:pt x="391082" y="262498"/>
                </a:lnTo>
                <a:lnTo>
                  <a:pt x="392773" y="255112"/>
                </a:lnTo>
                <a:lnTo>
                  <a:pt x="391464" y="252086"/>
                </a:lnTo>
                <a:lnTo>
                  <a:pt x="379046" y="241877"/>
                </a:lnTo>
                <a:lnTo>
                  <a:pt x="376606" y="241291"/>
                </a:lnTo>
                <a:lnTo>
                  <a:pt x="374486" y="234944"/>
                </a:lnTo>
                <a:lnTo>
                  <a:pt x="372264" y="221463"/>
                </a:lnTo>
                <a:lnTo>
                  <a:pt x="370661" y="207885"/>
                </a:lnTo>
                <a:lnTo>
                  <a:pt x="370397" y="201250"/>
                </a:lnTo>
                <a:lnTo>
                  <a:pt x="371266" y="200171"/>
                </a:lnTo>
                <a:lnTo>
                  <a:pt x="375758" y="198077"/>
                </a:lnTo>
                <a:lnTo>
                  <a:pt x="377768" y="198936"/>
                </a:lnTo>
                <a:lnTo>
                  <a:pt x="379768" y="199784"/>
                </a:lnTo>
                <a:lnTo>
                  <a:pt x="394166" y="236998"/>
                </a:lnTo>
                <a:lnTo>
                  <a:pt x="393244" y="239479"/>
                </a:lnTo>
                <a:lnTo>
                  <a:pt x="401600" y="239783"/>
                </a:lnTo>
                <a:lnTo>
                  <a:pt x="404385" y="233594"/>
                </a:lnTo>
                <a:lnTo>
                  <a:pt x="407170" y="227406"/>
                </a:lnTo>
                <a:lnTo>
                  <a:pt x="418804" y="212684"/>
                </a:lnTo>
              </a:path>
              <a:path w="419100" h="419100">
                <a:moveTo>
                  <a:pt x="260505" y="78008"/>
                </a:moveTo>
                <a:lnTo>
                  <a:pt x="260630" y="75034"/>
                </a:lnTo>
                <a:lnTo>
                  <a:pt x="244275" y="77756"/>
                </a:lnTo>
                <a:lnTo>
                  <a:pt x="242264" y="79002"/>
                </a:lnTo>
                <a:lnTo>
                  <a:pt x="240254" y="80238"/>
                </a:lnTo>
                <a:lnTo>
                  <a:pt x="241647" y="87044"/>
                </a:lnTo>
                <a:lnTo>
                  <a:pt x="242264" y="88133"/>
                </a:lnTo>
                <a:lnTo>
                  <a:pt x="242882" y="89211"/>
                </a:lnTo>
                <a:lnTo>
                  <a:pt x="241636" y="99274"/>
                </a:lnTo>
                <a:lnTo>
                  <a:pt x="250013" y="110876"/>
                </a:lnTo>
                <a:lnTo>
                  <a:pt x="244715" y="114656"/>
                </a:lnTo>
                <a:lnTo>
                  <a:pt x="248673" y="116980"/>
                </a:lnTo>
                <a:lnTo>
                  <a:pt x="275269" y="103546"/>
                </a:lnTo>
                <a:lnTo>
                  <a:pt x="260756" y="97620"/>
                </a:lnTo>
                <a:lnTo>
                  <a:pt x="260117" y="93023"/>
                </a:lnTo>
                <a:lnTo>
                  <a:pt x="259489" y="88426"/>
                </a:lnTo>
                <a:lnTo>
                  <a:pt x="260442" y="79557"/>
                </a:lnTo>
                <a:lnTo>
                  <a:pt x="260505" y="78008"/>
                </a:lnTo>
                <a:close/>
              </a:path>
            </a:pathLst>
          </a:custGeom>
          <a:ln w="890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38" name="object 38"/>
          <p:cNvGrpSpPr/>
          <p:nvPr/>
        </p:nvGrpSpPr>
        <p:grpSpPr>
          <a:xfrm>
            <a:off x="2842063" y="5104551"/>
            <a:ext cx="395605" cy="449580"/>
            <a:chOff x="2842063" y="5104551"/>
            <a:chExt cx="395605" cy="449580"/>
          </a:xfrm>
        </p:grpSpPr>
        <p:sp>
          <p:nvSpPr>
            <p:cNvPr id="39" name="object 39"/>
            <p:cNvSpPr/>
            <p:nvPr/>
          </p:nvSpPr>
          <p:spPr>
            <a:xfrm>
              <a:off x="3002395" y="5517621"/>
              <a:ext cx="74930" cy="32384"/>
            </a:xfrm>
            <a:custGeom>
              <a:avLst/>
              <a:gdLst/>
              <a:ahLst/>
              <a:cxnLst/>
              <a:rect l="l" t="t" r="r" b="b"/>
              <a:pathLst>
                <a:path w="74930" h="32385">
                  <a:moveTo>
                    <a:pt x="0" y="0"/>
                  </a:moveTo>
                  <a:lnTo>
                    <a:pt x="2933" y="12434"/>
                  </a:lnTo>
                  <a:lnTo>
                    <a:pt x="10931" y="22589"/>
                  </a:lnTo>
                  <a:lnTo>
                    <a:pt x="22793" y="29436"/>
                  </a:lnTo>
                  <a:lnTo>
                    <a:pt x="37318" y="31946"/>
                  </a:lnTo>
                  <a:lnTo>
                    <a:pt x="51842" y="29436"/>
                  </a:lnTo>
                  <a:lnTo>
                    <a:pt x="63704" y="22589"/>
                  </a:lnTo>
                  <a:lnTo>
                    <a:pt x="71703" y="12434"/>
                  </a:lnTo>
                  <a:lnTo>
                    <a:pt x="74636" y="0"/>
                  </a:lnTo>
                  <a:lnTo>
                    <a:pt x="0" y="0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842063" y="5104551"/>
              <a:ext cx="395605" cy="296545"/>
            </a:xfrm>
            <a:custGeom>
              <a:avLst/>
              <a:gdLst/>
              <a:ahLst/>
              <a:cxnLst/>
              <a:rect l="l" t="t" r="r" b="b"/>
              <a:pathLst>
                <a:path w="395605" h="296545">
                  <a:moveTo>
                    <a:pt x="197648" y="35747"/>
                  </a:moveTo>
                  <a:lnTo>
                    <a:pt x="197648" y="0"/>
                  </a:lnTo>
                </a:path>
                <a:path w="395605" h="296545">
                  <a:moveTo>
                    <a:pt x="116698" y="57443"/>
                  </a:moveTo>
                  <a:lnTo>
                    <a:pt x="98824" y="26480"/>
                  </a:lnTo>
                </a:path>
                <a:path w="395605" h="296545">
                  <a:moveTo>
                    <a:pt x="57432" y="116698"/>
                  </a:moveTo>
                  <a:lnTo>
                    <a:pt x="26480" y="98824"/>
                  </a:lnTo>
                </a:path>
                <a:path w="395605" h="296545">
                  <a:moveTo>
                    <a:pt x="35747" y="197648"/>
                  </a:moveTo>
                  <a:lnTo>
                    <a:pt x="0" y="197648"/>
                  </a:lnTo>
                </a:path>
                <a:path w="395605" h="296545">
                  <a:moveTo>
                    <a:pt x="57432" y="278609"/>
                  </a:moveTo>
                  <a:lnTo>
                    <a:pt x="26480" y="296472"/>
                  </a:lnTo>
                </a:path>
                <a:path w="395605" h="296545">
                  <a:moveTo>
                    <a:pt x="278598" y="57443"/>
                  </a:moveTo>
                  <a:lnTo>
                    <a:pt x="296472" y="26480"/>
                  </a:lnTo>
                </a:path>
                <a:path w="395605" h="296545">
                  <a:moveTo>
                    <a:pt x="337864" y="116698"/>
                  </a:moveTo>
                  <a:lnTo>
                    <a:pt x="368815" y="98824"/>
                  </a:lnTo>
                </a:path>
                <a:path w="395605" h="296545">
                  <a:moveTo>
                    <a:pt x="359549" y="197648"/>
                  </a:moveTo>
                  <a:lnTo>
                    <a:pt x="395296" y="197648"/>
                  </a:lnTo>
                </a:path>
                <a:path w="395605" h="296545">
                  <a:moveTo>
                    <a:pt x="337864" y="278609"/>
                  </a:moveTo>
                  <a:lnTo>
                    <a:pt x="368815" y="296472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1" name="object 41"/>
            <p:cNvSpPr/>
            <p:nvPr/>
          </p:nvSpPr>
          <p:spPr>
            <a:xfrm>
              <a:off x="2920521" y="5182041"/>
              <a:ext cx="238760" cy="281940"/>
            </a:xfrm>
            <a:custGeom>
              <a:avLst/>
              <a:gdLst/>
              <a:ahLst/>
              <a:cxnLst/>
              <a:rect l="l" t="t" r="r" b="b"/>
              <a:pathLst>
                <a:path w="238760" h="281939">
                  <a:moveTo>
                    <a:pt x="119190" y="0"/>
                  </a:moveTo>
                  <a:lnTo>
                    <a:pt x="167202" y="9090"/>
                  </a:lnTo>
                  <a:lnTo>
                    <a:pt x="204908" y="34586"/>
                  </a:lnTo>
                  <a:lnTo>
                    <a:pt x="229553" y="73828"/>
                  </a:lnTo>
                  <a:lnTo>
                    <a:pt x="238380" y="124153"/>
                  </a:lnTo>
                  <a:lnTo>
                    <a:pt x="234933" y="151929"/>
                  </a:lnTo>
                  <a:lnTo>
                    <a:pt x="224679" y="179618"/>
                  </a:lnTo>
                  <a:lnTo>
                    <a:pt x="207741" y="207231"/>
                  </a:lnTo>
                  <a:lnTo>
                    <a:pt x="184245" y="234778"/>
                  </a:lnTo>
                  <a:lnTo>
                    <a:pt x="181709" y="251828"/>
                  </a:lnTo>
                  <a:lnTo>
                    <a:pt x="177717" y="267139"/>
                  </a:lnTo>
                  <a:lnTo>
                    <a:pt x="170810" y="277914"/>
                  </a:lnTo>
                  <a:lnTo>
                    <a:pt x="159534" y="281352"/>
                  </a:lnTo>
                  <a:lnTo>
                    <a:pt x="78845" y="281352"/>
                  </a:lnTo>
                  <a:lnTo>
                    <a:pt x="67569" y="277914"/>
                  </a:lnTo>
                  <a:lnTo>
                    <a:pt x="60663" y="267139"/>
                  </a:lnTo>
                  <a:lnTo>
                    <a:pt x="56670" y="251828"/>
                  </a:lnTo>
                  <a:lnTo>
                    <a:pt x="54134" y="234778"/>
                  </a:lnTo>
                  <a:lnTo>
                    <a:pt x="30639" y="207231"/>
                  </a:lnTo>
                  <a:lnTo>
                    <a:pt x="13701" y="179618"/>
                  </a:lnTo>
                  <a:lnTo>
                    <a:pt x="3446" y="151929"/>
                  </a:lnTo>
                  <a:lnTo>
                    <a:pt x="0" y="124153"/>
                  </a:lnTo>
                  <a:lnTo>
                    <a:pt x="8827" y="73828"/>
                  </a:lnTo>
                  <a:lnTo>
                    <a:pt x="33471" y="34586"/>
                  </a:lnTo>
                  <a:lnTo>
                    <a:pt x="71177" y="9090"/>
                  </a:lnTo>
                  <a:lnTo>
                    <a:pt x="119190" y="0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2" name="object 4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981432" y="5292348"/>
              <a:ext cx="116551" cy="211668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2893119" y="5671089"/>
            <a:ext cx="187325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Employee</a:t>
            </a:r>
            <a:r>
              <a:rPr dirty="0" sz="1900" spc="-12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growth</a:t>
            </a:r>
            <a:endParaRPr sz="19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5769459" y="4122456"/>
            <a:ext cx="2007870" cy="8928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Arial"/>
                <a:cs typeface="Arial"/>
              </a:rPr>
              <a:t>Economic uncertainty/ </a:t>
            </a:r>
            <a:r>
              <a:rPr dirty="0" sz="1900">
                <a:latin typeface="Arial"/>
                <a:cs typeface="Arial"/>
              </a:rPr>
              <a:t>Budget</a:t>
            </a:r>
            <a:r>
              <a:rPr dirty="0" sz="1900" spc="-7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constraints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66332" y="4122456"/>
            <a:ext cx="1565275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Arial"/>
                <a:cs typeface="Arial"/>
              </a:rPr>
              <a:t>Organizational efficiency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790411" y="5898098"/>
            <a:ext cx="1887220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95"/>
              </a:spcBef>
            </a:pPr>
            <a:r>
              <a:rPr dirty="0" sz="1900">
                <a:latin typeface="Arial"/>
                <a:cs typeface="Arial"/>
              </a:rPr>
              <a:t>Cyberattacks</a:t>
            </a:r>
            <a:r>
              <a:rPr dirty="0" sz="1900" spc="-120">
                <a:latin typeface="Arial"/>
                <a:cs typeface="Arial"/>
              </a:rPr>
              <a:t> </a:t>
            </a:r>
            <a:r>
              <a:rPr dirty="0" sz="1900" spc="-25">
                <a:latin typeface="Arial"/>
                <a:cs typeface="Arial"/>
              </a:rPr>
              <a:t>and </a:t>
            </a:r>
            <a:r>
              <a:rPr dirty="0" sz="1900">
                <a:latin typeface="Arial"/>
                <a:cs typeface="Arial"/>
              </a:rPr>
              <a:t>data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breaches</a:t>
            </a:r>
            <a:endParaRPr sz="19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8421723" y="5924348"/>
            <a:ext cx="205613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Arial"/>
                <a:cs typeface="Arial"/>
              </a:rPr>
              <a:t>Workforce</a:t>
            </a:r>
            <a:r>
              <a:rPr dirty="0" sz="1900" spc="-55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capacity</a:t>
            </a:r>
            <a:endParaRPr sz="19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3669" y="2868894"/>
            <a:ext cx="823912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121910" algn="l"/>
              </a:tabLst>
            </a:pPr>
            <a:r>
              <a:rPr dirty="0" sz="2700" spc="-40" b="1">
                <a:latin typeface="Arial"/>
                <a:cs typeface="Arial"/>
              </a:rPr>
              <a:t>Top</a:t>
            </a:r>
            <a:r>
              <a:rPr dirty="0" sz="2700" spc="-135" b="1">
                <a:latin typeface="Arial"/>
                <a:cs typeface="Arial"/>
              </a:rPr>
              <a:t> </a:t>
            </a:r>
            <a:r>
              <a:rPr dirty="0" sz="2700" spc="-10" b="1">
                <a:latin typeface="Arial"/>
                <a:cs typeface="Arial"/>
              </a:rPr>
              <a:t>trends</a:t>
            </a:r>
            <a:r>
              <a:rPr dirty="0" sz="2700" b="1">
                <a:latin typeface="Arial"/>
                <a:cs typeface="Arial"/>
              </a:rPr>
              <a:t>	Current</a:t>
            </a:r>
            <a:r>
              <a:rPr dirty="0" sz="2700" spc="-105" b="1">
                <a:latin typeface="Arial"/>
                <a:cs typeface="Arial"/>
              </a:rPr>
              <a:t> </a:t>
            </a:r>
            <a:r>
              <a:rPr dirty="0" sz="2700" spc="-10" b="1">
                <a:latin typeface="Arial"/>
                <a:cs typeface="Arial"/>
              </a:rPr>
              <a:t>challenges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8323345" y="3577654"/>
            <a:ext cx="447040" cy="427990"/>
            <a:chOff x="8323345" y="3577654"/>
            <a:chExt cx="447040" cy="427990"/>
          </a:xfrm>
        </p:grpSpPr>
        <p:sp>
          <p:nvSpPr>
            <p:cNvPr id="50" name="object 50"/>
            <p:cNvSpPr/>
            <p:nvPr/>
          </p:nvSpPr>
          <p:spPr>
            <a:xfrm>
              <a:off x="8412255" y="3582104"/>
              <a:ext cx="332740" cy="283210"/>
            </a:xfrm>
            <a:custGeom>
              <a:avLst/>
              <a:gdLst/>
              <a:ahLst/>
              <a:cxnLst/>
              <a:rect l="l" t="t" r="r" b="b"/>
              <a:pathLst>
                <a:path w="332740" h="283210">
                  <a:moveTo>
                    <a:pt x="37045" y="270798"/>
                  </a:moveTo>
                  <a:lnTo>
                    <a:pt x="21495" y="247985"/>
                  </a:lnTo>
                  <a:lnTo>
                    <a:pt x="9845" y="222665"/>
                  </a:lnTo>
                  <a:lnTo>
                    <a:pt x="2534" y="195269"/>
                  </a:lnTo>
                  <a:lnTo>
                    <a:pt x="0" y="166225"/>
                  </a:lnTo>
                  <a:lnTo>
                    <a:pt x="5938" y="122034"/>
                  </a:lnTo>
                  <a:lnTo>
                    <a:pt x="22695" y="82325"/>
                  </a:lnTo>
                  <a:lnTo>
                    <a:pt x="48688" y="48684"/>
                  </a:lnTo>
                  <a:lnTo>
                    <a:pt x="82330" y="22693"/>
                  </a:lnTo>
                  <a:lnTo>
                    <a:pt x="122037" y="5937"/>
                  </a:lnTo>
                  <a:lnTo>
                    <a:pt x="166225" y="0"/>
                  </a:lnTo>
                  <a:lnTo>
                    <a:pt x="210416" y="5937"/>
                  </a:lnTo>
                  <a:lnTo>
                    <a:pt x="250124" y="22693"/>
                  </a:lnTo>
                  <a:lnTo>
                    <a:pt x="283766" y="48684"/>
                  </a:lnTo>
                  <a:lnTo>
                    <a:pt x="309757" y="82325"/>
                  </a:lnTo>
                  <a:lnTo>
                    <a:pt x="326513" y="122034"/>
                  </a:lnTo>
                  <a:lnTo>
                    <a:pt x="332450" y="166225"/>
                  </a:lnTo>
                  <a:lnTo>
                    <a:pt x="329983" y="193984"/>
                  </a:lnTo>
                  <a:lnTo>
                    <a:pt x="323000" y="220789"/>
                  </a:lnTo>
                  <a:lnTo>
                    <a:pt x="312130" y="245803"/>
                  </a:lnTo>
                  <a:lnTo>
                    <a:pt x="298001" y="268190"/>
                  </a:lnTo>
                </a:path>
                <a:path w="332740" h="283210">
                  <a:moveTo>
                    <a:pt x="166225" y="34428"/>
                  </a:moveTo>
                  <a:lnTo>
                    <a:pt x="166225" y="68887"/>
                  </a:lnTo>
                </a:path>
                <a:path w="332740" h="283210">
                  <a:moveTo>
                    <a:pt x="100342" y="52082"/>
                  </a:moveTo>
                  <a:lnTo>
                    <a:pt x="117567" y="81924"/>
                  </a:lnTo>
                </a:path>
                <a:path w="332740" h="283210">
                  <a:moveTo>
                    <a:pt x="52113" y="100321"/>
                  </a:moveTo>
                  <a:lnTo>
                    <a:pt x="81945" y="117546"/>
                  </a:lnTo>
                </a:path>
                <a:path w="332740" h="283210">
                  <a:moveTo>
                    <a:pt x="34459" y="166204"/>
                  </a:moveTo>
                  <a:lnTo>
                    <a:pt x="68908" y="166204"/>
                  </a:lnTo>
                </a:path>
                <a:path w="332740" h="283210">
                  <a:moveTo>
                    <a:pt x="52113" y="232087"/>
                  </a:moveTo>
                  <a:lnTo>
                    <a:pt x="81945" y="214862"/>
                  </a:lnTo>
                </a:path>
                <a:path w="332740" h="283210">
                  <a:moveTo>
                    <a:pt x="117567" y="250484"/>
                  </a:moveTo>
                  <a:lnTo>
                    <a:pt x="109609" y="264285"/>
                  </a:lnTo>
                </a:path>
                <a:path w="332740" h="283210">
                  <a:moveTo>
                    <a:pt x="166225" y="281844"/>
                  </a:moveTo>
                  <a:lnTo>
                    <a:pt x="166225" y="263552"/>
                  </a:lnTo>
                </a:path>
                <a:path w="332740" h="283210">
                  <a:moveTo>
                    <a:pt x="232118" y="280316"/>
                  </a:moveTo>
                  <a:lnTo>
                    <a:pt x="214883" y="250484"/>
                  </a:lnTo>
                </a:path>
                <a:path w="332740" h="283210">
                  <a:moveTo>
                    <a:pt x="280347" y="232087"/>
                  </a:moveTo>
                  <a:lnTo>
                    <a:pt x="250505" y="214862"/>
                  </a:lnTo>
                </a:path>
                <a:path w="332740" h="283210">
                  <a:moveTo>
                    <a:pt x="298001" y="166204"/>
                  </a:moveTo>
                  <a:lnTo>
                    <a:pt x="263552" y="166204"/>
                  </a:lnTo>
                </a:path>
                <a:path w="332740" h="283210">
                  <a:moveTo>
                    <a:pt x="280347" y="100321"/>
                  </a:moveTo>
                  <a:lnTo>
                    <a:pt x="250505" y="117546"/>
                  </a:lnTo>
                </a:path>
                <a:path w="332740" h="283210">
                  <a:moveTo>
                    <a:pt x="232118" y="52082"/>
                  </a:moveTo>
                  <a:lnTo>
                    <a:pt x="214883" y="81924"/>
                  </a:lnTo>
                </a:path>
                <a:path w="332740" h="283210">
                  <a:moveTo>
                    <a:pt x="243898" y="87620"/>
                  </a:moveTo>
                  <a:lnTo>
                    <a:pt x="166225" y="166204"/>
                  </a:lnTo>
                </a:path>
                <a:path w="332740" h="283210">
                  <a:moveTo>
                    <a:pt x="85630" y="140686"/>
                  </a:moveTo>
                  <a:lnTo>
                    <a:pt x="166225" y="166204"/>
                  </a:lnTo>
                </a:path>
                <a:path w="332740" h="283210">
                  <a:moveTo>
                    <a:pt x="228003" y="282609"/>
                  </a:moveTo>
                  <a:lnTo>
                    <a:pt x="259403" y="259390"/>
                  </a:lnTo>
                  <a:lnTo>
                    <a:pt x="287854" y="217016"/>
                  </a:lnTo>
                  <a:lnTo>
                    <a:pt x="298001" y="166225"/>
                  </a:lnTo>
                  <a:lnTo>
                    <a:pt x="296824" y="148502"/>
                  </a:lnTo>
                  <a:lnTo>
                    <a:pt x="293392" y="131527"/>
                  </a:lnTo>
                  <a:lnTo>
                    <a:pt x="287854" y="115420"/>
                  </a:lnTo>
                  <a:lnTo>
                    <a:pt x="280357" y="100332"/>
                  </a:lnTo>
                  <a:lnTo>
                    <a:pt x="270734" y="85966"/>
                  </a:lnTo>
                  <a:lnTo>
                    <a:pt x="232118" y="52082"/>
                  </a:lnTo>
                  <a:lnTo>
                    <a:pt x="183926" y="35625"/>
                  </a:lnTo>
                  <a:lnTo>
                    <a:pt x="166225" y="34449"/>
                  </a:lnTo>
                  <a:lnTo>
                    <a:pt x="148530" y="35625"/>
                  </a:lnTo>
                  <a:lnTo>
                    <a:pt x="100342" y="52082"/>
                  </a:lnTo>
                  <a:lnTo>
                    <a:pt x="61713" y="85984"/>
                  </a:lnTo>
                  <a:lnTo>
                    <a:pt x="39070" y="131527"/>
                  </a:lnTo>
                  <a:lnTo>
                    <a:pt x="34459" y="166193"/>
                  </a:lnTo>
                  <a:lnTo>
                    <a:pt x="35636" y="183916"/>
                  </a:lnTo>
                  <a:lnTo>
                    <a:pt x="39066" y="200891"/>
                  </a:lnTo>
                  <a:lnTo>
                    <a:pt x="44602" y="216998"/>
                  </a:lnTo>
                  <a:lnTo>
                    <a:pt x="52092" y="232087"/>
                  </a:lnTo>
                  <a:lnTo>
                    <a:pt x="56338" y="238940"/>
                  </a:lnTo>
                  <a:lnTo>
                    <a:pt x="60957" y="245479"/>
                  </a:lnTo>
                  <a:lnTo>
                    <a:pt x="65963" y="251712"/>
                  </a:lnTo>
                  <a:lnTo>
                    <a:pt x="71338" y="257625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1" name="object 51"/>
            <p:cNvSpPr/>
            <p:nvPr/>
          </p:nvSpPr>
          <p:spPr>
            <a:xfrm>
              <a:off x="8406861" y="3836043"/>
              <a:ext cx="359410" cy="165100"/>
            </a:xfrm>
            <a:custGeom>
              <a:avLst/>
              <a:gdLst/>
              <a:ahLst/>
              <a:cxnLst/>
              <a:rect l="l" t="t" r="r" b="b"/>
              <a:pathLst>
                <a:path w="359409" h="165100">
                  <a:moveTo>
                    <a:pt x="241217" y="56521"/>
                  </a:moveTo>
                  <a:lnTo>
                    <a:pt x="257689" y="47068"/>
                  </a:lnTo>
                  <a:lnTo>
                    <a:pt x="278545" y="32605"/>
                  </a:lnTo>
                  <a:lnTo>
                    <a:pt x="299531" y="17134"/>
                  </a:lnTo>
                  <a:lnTo>
                    <a:pt x="316398" y="4659"/>
                  </a:lnTo>
                  <a:lnTo>
                    <a:pt x="319906" y="2125"/>
                  </a:lnTo>
                  <a:lnTo>
                    <a:pt x="323518" y="628"/>
                  </a:lnTo>
                  <a:lnTo>
                    <a:pt x="327079" y="0"/>
                  </a:lnTo>
                  <a:lnTo>
                    <a:pt x="342158" y="2101"/>
                  </a:lnTo>
                  <a:lnTo>
                    <a:pt x="353769" y="12086"/>
                  </a:lnTo>
                  <a:lnTo>
                    <a:pt x="359058" y="26589"/>
                  </a:lnTo>
                  <a:lnTo>
                    <a:pt x="355172" y="42250"/>
                  </a:lnTo>
                  <a:lnTo>
                    <a:pt x="323801" y="74210"/>
                  </a:lnTo>
                  <a:lnTo>
                    <a:pt x="272000" y="114187"/>
                  </a:lnTo>
                  <a:lnTo>
                    <a:pt x="219350" y="148765"/>
                  </a:lnTo>
                  <a:lnTo>
                    <a:pt x="185428" y="164529"/>
                  </a:lnTo>
                  <a:lnTo>
                    <a:pt x="157607" y="164289"/>
                  </a:lnTo>
                  <a:lnTo>
                    <a:pt x="118334" y="160466"/>
                  </a:lnTo>
                  <a:lnTo>
                    <a:pt x="79849" y="153989"/>
                  </a:lnTo>
                  <a:lnTo>
                    <a:pt x="54396" y="145786"/>
                  </a:lnTo>
                  <a:lnTo>
                    <a:pt x="41778" y="139317"/>
                  </a:lnTo>
                  <a:lnTo>
                    <a:pt x="28372" y="134241"/>
                  </a:lnTo>
                  <a:lnTo>
                    <a:pt x="14378" y="130619"/>
                  </a:lnTo>
                  <a:lnTo>
                    <a:pt x="0" y="128509"/>
                  </a:lnTo>
                  <a:lnTo>
                    <a:pt x="9968" y="20522"/>
                  </a:lnTo>
                  <a:lnTo>
                    <a:pt x="14012" y="21176"/>
                  </a:lnTo>
                  <a:lnTo>
                    <a:pt x="18367" y="21316"/>
                  </a:lnTo>
                  <a:lnTo>
                    <a:pt x="25739" y="20870"/>
                  </a:lnTo>
                  <a:lnTo>
                    <a:pt x="38836" y="19769"/>
                  </a:lnTo>
                  <a:lnTo>
                    <a:pt x="44541" y="15270"/>
                  </a:lnTo>
                  <a:lnTo>
                    <a:pt x="50367" y="11566"/>
                  </a:lnTo>
                  <a:lnTo>
                    <a:pt x="56299" y="8618"/>
                  </a:lnTo>
                  <a:lnTo>
                    <a:pt x="62322" y="6387"/>
                  </a:lnTo>
                  <a:lnTo>
                    <a:pt x="77768" y="3613"/>
                  </a:lnTo>
                  <a:lnTo>
                    <a:pt x="93421" y="4435"/>
                  </a:lnTo>
                  <a:lnTo>
                    <a:pt x="132666" y="18407"/>
                  </a:lnTo>
                  <a:lnTo>
                    <a:pt x="143597" y="24606"/>
                  </a:lnTo>
                  <a:lnTo>
                    <a:pt x="150068" y="26700"/>
                  </a:lnTo>
                  <a:lnTo>
                    <a:pt x="156225" y="27674"/>
                  </a:lnTo>
                  <a:lnTo>
                    <a:pt x="161188" y="28438"/>
                  </a:lnTo>
                  <a:lnTo>
                    <a:pt x="165963" y="28459"/>
                  </a:lnTo>
                  <a:lnTo>
                    <a:pt x="170591" y="28009"/>
                  </a:lnTo>
                  <a:lnTo>
                    <a:pt x="181021" y="26410"/>
                  </a:lnTo>
                  <a:lnTo>
                    <a:pt x="191106" y="24168"/>
                  </a:lnTo>
                  <a:lnTo>
                    <a:pt x="201006" y="22171"/>
                  </a:lnTo>
                  <a:lnTo>
                    <a:pt x="210883" y="21308"/>
                  </a:lnTo>
                  <a:lnTo>
                    <a:pt x="214359" y="21308"/>
                  </a:lnTo>
                  <a:lnTo>
                    <a:pt x="217846" y="21674"/>
                  </a:lnTo>
                  <a:lnTo>
                    <a:pt x="221396" y="22596"/>
                  </a:lnTo>
                  <a:lnTo>
                    <a:pt x="224883" y="23486"/>
                  </a:lnTo>
                  <a:lnTo>
                    <a:pt x="227919" y="24815"/>
                  </a:lnTo>
                  <a:lnTo>
                    <a:pt x="230485" y="26491"/>
                  </a:lnTo>
                  <a:lnTo>
                    <a:pt x="234757" y="29245"/>
                  </a:lnTo>
                  <a:lnTo>
                    <a:pt x="237762" y="32909"/>
                  </a:lnTo>
                  <a:lnTo>
                    <a:pt x="239594" y="37098"/>
                  </a:lnTo>
                  <a:lnTo>
                    <a:pt x="241416" y="43057"/>
                  </a:lnTo>
                  <a:lnTo>
                    <a:pt x="241800" y="49376"/>
                  </a:lnTo>
                  <a:lnTo>
                    <a:pt x="240780" y="55800"/>
                  </a:lnTo>
                  <a:lnTo>
                    <a:pt x="187618" y="84904"/>
                  </a:lnTo>
                  <a:lnTo>
                    <a:pt x="158563" y="84816"/>
                  </a:lnTo>
                  <a:lnTo>
                    <a:pt x="131373" y="85141"/>
                  </a:lnTo>
                  <a:lnTo>
                    <a:pt x="109651" y="90238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2" name="object 5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323345" y="3820211"/>
              <a:ext cx="100237" cy="169806"/>
            </a:xfrm>
            <a:prstGeom prst="rect">
              <a:avLst/>
            </a:prstGeom>
          </p:spPr>
        </p:pic>
      </p:grpSp>
      <p:grpSp>
        <p:nvGrpSpPr>
          <p:cNvPr id="53" name="object 53"/>
          <p:cNvGrpSpPr/>
          <p:nvPr/>
        </p:nvGrpSpPr>
        <p:grpSpPr>
          <a:xfrm>
            <a:off x="5769462" y="3577645"/>
            <a:ext cx="391795" cy="454025"/>
            <a:chOff x="5769462" y="3577645"/>
            <a:chExt cx="391795" cy="454025"/>
          </a:xfrm>
        </p:grpSpPr>
        <p:pic>
          <p:nvPicPr>
            <p:cNvPr id="54" name="object 5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869251" y="3577645"/>
              <a:ext cx="192211" cy="14419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5773912" y="3704731"/>
              <a:ext cx="382905" cy="322580"/>
            </a:xfrm>
            <a:custGeom>
              <a:avLst/>
              <a:gdLst/>
              <a:ahLst/>
              <a:cxnLst/>
              <a:rect l="l" t="t" r="r" b="b"/>
              <a:pathLst>
                <a:path w="382904" h="322579">
                  <a:moveTo>
                    <a:pt x="265813" y="0"/>
                  </a:moveTo>
                  <a:lnTo>
                    <a:pt x="302084" y="25167"/>
                  </a:lnTo>
                  <a:lnTo>
                    <a:pt x="331569" y="61704"/>
                  </a:lnTo>
                  <a:lnTo>
                    <a:pt x="354328" y="105621"/>
                  </a:lnTo>
                  <a:lnTo>
                    <a:pt x="370423" y="152923"/>
                  </a:lnTo>
                  <a:lnTo>
                    <a:pt x="379916" y="199620"/>
                  </a:lnTo>
                  <a:lnTo>
                    <a:pt x="382867" y="241720"/>
                  </a:lnTo>
                  <a:lnTo>
                    <a:pt x="381215" y="258253"/>
                  </a:lnTo>
                  <a:lnTo>
                    <a:pt x="336212" y="300348"/>
                  </a:lnTo>
                  <a:lnTo>
                    <a:pt x="253243" y="319221"/>
                  </a:lnTo>
                  <a:lnTo>
                    <a:pt x="191439" y="322377"/>
                  </a:lnTo>
                  <a:lnTo>
                    <a:pt x="129630" y="319221"/>
                  </a:lnTo>
                  <a:lnTo>
                    <a:pt x="81915" y="311169"/>
                  </a:lnTo>
                  <a:lnTo>
                    <a:pt x="22250" y="288881"/>
                  </a:lnTo>
                  <a:lnTo>
                    <a:pt x="0" y="241720"/>
                  </a:lnTo>
                  <a:lnTo>
                    <a:pt x="2955" y="199620"/>
                  </a:lnTo>
                  <a:lnTo>
                    <a:pt x="12449" y="152923"/>
                  </a:lnTo>
                  <a:lnTo>
                    <a:pt x="28544" y="105621"/>
                  </a:lnTo>
                  <a:lnTo>
                    <a:pt x="51304" y="61704"/>
                  </a:lnTo>
                  <a:lnTo>
                    <a:pt x="80789" y="25167"/>
                  </a:lnTo>
                  <a:lnTo>
                    <a:pt x="117064" y="0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913103" y="3754833"/>
              <a:ext cx="104499" cy="233448"/>
            </a:xfrm>
            <a:prstGeom prst="rect">
              <a:avLst/>
            </a:prstGeom>
          </p:spPr>
        </p:pic>
      </p:grpSp>
      <p:pic>
        <p:nvPicPr>
          <p:cNvPr id="57" name="object 5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790402" y="5327060"/>
            <a:ext cx="432740" cy="440824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8427088" y="5438986"/>
            <a:ext cx="534035" cy="433705"/>
            <a:chOff x="8427088" y="5438986"/>
            <a:chExt cx="534035" cy="433705"/>
          </a:xfrm>
        </p:grpSpPr>
        <p:sp>
          <p:nvSpPr>
            <p:cNvPr id="59" name="object 59"/>
            <p:cNvSpPr/>
            <p:nvPr/>
          </p:nvSpPr>
          <p:spPr>
            <a:xfrm>
              <a:off x="8427088" y="5792255"/>
              <a:ext cx="132715" cy="0"/>
            </a:xfrm>
            <a:custGeom>
              <a:avLst/>
              <a:gdLst/>
              <a:ahLst/>
              <a:cxnLst/>
              <a:rect l="l" t="t" r="r" b="b"/>
              <a:pathLst>
                <a:path w="132715" h="0">
                  <a:moveTo>
                    <a:pt x="0" y="0"/>
                  </a:moveTo>
                  <a:lnTo>
                    <a:pt x="132603" y="0"/>
                  </a:lnTo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8630265" y="5444326"/>
              <a:ext cx="128270" cy="128270"/>
            </a:xfrm>
            <a:custGeom>
              <a:avLst/>
              <a:gdLst/>
              <a:ahLst/>
              <a:cxnLst/>
              <a:rect l="l" t="t" r="r" b="b"/>
              <a:pathLst>
                <a:path w="128270" h="128270">
                  <a:moveTo>
                    <a:pt x="63830" y="127661"/>
                  </a:moveTo>
                  <a:lnTo>
                    <a:pt x="88677" y="122645"/>
                  </a:lnTo>
                  <a:lnTo>
                    <a:pt x="108966" y="108966"/>
                  </a:lnTo>
                  <a:lnTo>
                    <a:pt x="122645" y="88677"/>
                  </a:lnTo>
                  <a:lnTo>
                    <a:pt x="127661" y="63830"/>
                  </a:lnTo>
                  <a:lnTo>
                    <a:pt x="122645" y="38983"/>
                  </a:lnTo>
                  <a:lnTo>
                    <a:pt x="108966" y="18694"/>
                  </a:lnTo>
                  <a:lnTo>
                    <a:pt x="88677" y="5015"/>
                  </a:lnTo>
                  <a:lnTo>
                    <a:pt x="63830" y="0"/>
                  </a:lnTo>
                  <a:lnTo>
                    <a:pt x="38983" y="5015"/>
                  </a:lnTo>
                  <a:lnTo>
                    <a:pt x="18694" y="18694"/>
                  </a:lnTo>
                  <a:lnTo>
                    <a:pt x="5015" y="38983"/>
                  </a:lnTo>
                  <a:lnTo>
                    <a:pt x="0" y="63830"/>
                  </a:lnTo>
                  <a:lnTo>
                    <a:pt x="5015" y="88677"/>
                  </a:lnTo>
                  <a:lnTo>
                    <a:pt x="18694" y="108966"/>
                  </a:lnTo>
                  <a:lnTo>
                    <a:pt x="38983" y="122645"/>
                  </a:lnTo>
                  <a:lnTo>
                    <a:pt x="63830" y="127661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8535518" y="5599522"/>
              <a:ext cx="426084" cy="230504"/>
            </a:xfrm>
            <a:custGeom>
              <a:avLst/>
              <a:gdLst/>
              <a:ahLst/>
              <a:cxnLst/>
              <a:rect l="l" t="t" r="r" b="b"/>
              <a:pathLst>
                <a:path w="426084" h="230504">
                  <a:moveTo>
                    <a:pt x="77390" y="85201"/>
                  </a:moveTo>
                  <a:lnTo>
                    <a:pt x="78542" y="127399"/>
                  </a:lnTo>
                </a:path>
                <a:path w="426084" h="230504">
                  <a:moveTo>
                    <a:pt x="41475" y="229951"/>
                  </a:moveTo>
                  <a:lnTo>
                    <a:pt x="0" y="140739"/>
                  </a:lnTo>
                  <a:lnTo>
                    <a:pt x="20763" y="70647"/>
                  </a:lnTo>
                  <a:lnTo>
                    <a:pt x="27038" y="52483"/>
                  </a:lnTo>
                  <a:lnTo>
                    <a:pt x="63139" y="11497"/>
                  </a:lnTo>
                  <a:lnTo>
                    <a:pt x="100248" y="0"/>
                  </a:lnTo>
                </a:path>
                <a:path w="426084" h="230504">
                  <a:moveTo>
                    <a:pt x="425589" y="192737"/>
                  </a:moveTo>
                  <a:lnTo>
                    <a:pt x="292985" y="192737"/>
                  </a:lnTo>
                </a:path>
                <a:path w="426084" h="230504">
                  <a:moveTo>
                    <a:pt x="216862" y="0"/>
                  </a:moveTo>
                  <a:lnTo>
                    <a:pt x="228251" y="2403"/>
                  </a:lnTo>
                  <a:lnTo>
                    <a:pt x="272824" y="24036"/>
                  </a:lnTo>
                  <a:lnTo>
                    <a:pt x="296388" y="70647"/>
                  </a:lnTo>
                  <a:lnTo>
                    <a:pt x="317163" y="140739"/>
                  </a:lnTo>
                  <a:lnTo>
                    <a:pt x="275677" y="229951"/>
                  </a:lnTo>
                </a:path>
                <a:path w="426084" h="230504">
                  <a:moveTo>
                    <a:pt x="238610" y="127399"/>
                  </a:moveTo>
                  <a:lnTo>
                    <a:pt x="239762" y="85201"/>
                  </a:lnTo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8635765" y="5595064"/>
              <a:ext cx="116839" cy="132080"/>
            </a:xfrm>
            <a:custGeom>
              <a:avLst/>
              <a:gdLst/>
              <a:ahLst/>
              <a:cxnLst/>
              <a:rect l="l" t="t" r="r" b="b"/>
              <a:pathLst>
                <a:path w="116840" h="132079">
                  <a:moveTo>
                    <a:pt x="58322" y="35307"/>
                  </a:moveTo>
                  <a:lnTo>
                    <a:pt x="40145" y="35307"/>
                  </a:lnTo>
                  <a:lnTo>
                    <a:pt x="37690" y="50433"/>
                  </a:lnTo>
                  <a:lnTo>
                    <a:pt x="36180" y="67494"/>
                  </a:lnTo>
                  <a:lnTo>
                    <a:pt x="35611" y="84324"/>
                  </a:lnTo>
                  <a:lnTo>
                    <a:pt x="35977" y="98761"/>
                  </a:lnTo>
                </a:path>
                <a:path w="116840" h="132079">
                  <a:moveTo>
                    <a:pt x="48563" y="131702"/>
                  </a:moveTo>
                  <a:lnTo>
                    <a:pt x="0" y="4460"/>
                  </a:lnTo>
                </a:path>
                <a:path w="116840" h="132079">
                  <a:moveTo>
                    <a:pt x="116635" y="4460"/>
                  </a:moveTo>
                  <a:lnTo>
                    <a:pt x="68092" y="131671"/>
                  </a:lnTo>
                </a:path>
                <a:path w="116840" h="132079">
                  <a:moveTo>
                    <a:pt x="58343" y="35307"/>
                  </a:moveTo>
                  <a:lnTo>
                    <a:pt x="76510" y="35307"/>
                  </a:lnTo>
                  <a:lnTo>
                    <a:pt x="78971" y="50433"/>
                  </a:lnTo>
                  <a:lnTo>
                    <a:pt x="80483" y="67494"/>
                  </a:lnTo>
                  <a:lnTo>
                    <a:pt x="81050" y="84324"/>
                  </a:lnTo>
                  <a:lnTo>
                    <a:pt x="80678" y="98761"/>
                  </a:lnTo>
                </a:path>
                <a:path w="116840" h="132079">
                  <a:moveTo>
                    <a:pt x="76510" y="35307"/>
                  </a:moveTo>
                  <a:lnTo>
                    <a:pt x="40145" y="35307"/>
                  </a:lnTo>
                  <a:lnTo>
                    <a:pt x="40145" y="0"/>
                  </a:lnTo>
                  <a:lnTo>
                    <a:pt x="76510" y="0"/>
                  </a:lnTo>
                  <a:lnTo>
                    <a:pt x="76510" y="35307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3" name="object 63"/>
            <p:cNvSpPr/>
            <p:nvPr/>
          </p:nvSpPr>
          <p:spPr>
            <a:xfrm>
              <a:off x="8576794" y="5726559"/>
              <a:ext cx="231140" cy="140335"/>
            </a:xfrm>
            <a:custGeom>
              <a:avLst/>
              <a:gdLst/>
              <a:ahLst/>
              <a:cxnLst/>
              <a:rect l="l" t="t" r="r" b="b"/>
              <a:pathLst>
                <a:path w="231140" h="140335">
                  <a:moveTo>
                    <a:pt x="230893" y="139838"/>
                  </a:moveTo>
                  <a:lnTo>
                    <a:pt x="261" y="140267"/>
                  </a:lnTo>
                  <a:lnTo>
                    <a:pt x="0" y="429"/>
                  </a:lnTo>
                  <a:lnTo>
                    <a:pt x="230631" y="0"/>
                  </a:lnTo>
                  <a:lnTo>
                    <a:pt x="230893" y="139838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4" name="object 64"/>
          <p:cNvSpPr txBox="1"/>
          <p:nvPr/>
        </p:nvSpPr>
        <p:spPr>
          <a:xfrm>
            <a:off x="573669" y="7056464"/>
            <a:ext cx="4500245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b="1">
                <a:latin typeface="Arial"/>
                <a:cs typeface="Arial"/>
              </a:rPr>
              <a:t>What</a:t>
            </a:r>
            <a:r>
              <a:rPr dirty="0" sz="2700" spc="-60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must</a:t>
            </a:r>
            <a:r>
              <a:rPr dirty="0" sz="2700" spc="-55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IT</a:t>
            </a:r>
            <a:r>
              <a:rPr dirty="0" sz="2700" spc="-55" b="1">
                <a:latin typeface="Arial"/>
                <a:cs typeface="Arial"/>
              </a:rPr>
              <a:t> </a:t>
            </a:r>
            <a:r>
              <a:rPr dirty="0" sz="2700" b="1">
                <a:latin typeface="Arial"/>
                <a:cs typeface="Arial"/>
              </a:rPr>
              <a:t>now</a:t>
            </a:r>
            <a:r>
              <a:rPr dirty="0" sz="2700" spc="-50" b="1">
                <a:latin typeface="Arial"/>
                <a:cs typeface="Arial"/>
              </a:rPr>
              <a:t> </a:t>
            </a:r>
            <a:r>
              <a:rPr dirty="0" sz="2700" spc="-10" b="1">
                <a:latin typeface="Arial"/>
                <a:cs typeface="Arial"/>
              </a:rPr>
              <a:t>provide?</a:t>
            </a:r>
            <a:endParaRPr sz="2700">
              <a:latin typeface="Arial"/>
              <a:cs typeface="Arial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670141" y="7768890"/>
            <a:ext cx="513715" cy="508634"/>
            <a:chOff x="670141" y="7768890"/>
            <a:chExt cx="513715" cy="508634"/>
          </a:xfrm>
        </p:grpSpPr>
        <p:sp>
          <p:nvSpPr>
            <p:cNvPr id="66" name="object 66"/>
            <p:cNvSpPr/>
            <p:nvPr/>
          </p:nvSpPr>
          <p:spPr>
            <a:xfrm>
              <a:off x="675482" y="7940121"/>
              <a:ext cx="332105" cy="332105"/>
            </a:xfrm>
            <a:custGeom>
              <a:avLst/>
              <a:gdLst/>
              <a:ahLst/>
              <a:cxnLst/>
              <a:rect l="l" t="t" r="r" b="b"/>
              <a:pathLst>
                <a:path w="332105" h="332104">
                  <a:moveTo>
                    <a:pt x="266892" y="98143"/>
                  </a:moveTo>
                  <a:lnTo>
                    <a:pt x="299823" y="65212"/>
                  </a:lnTo>
                  <a:lnTo>
                    <a:pt x="266567" y="31967"/>
                  </a:lnTo>
                  <a:lnTo>
                    <a:pt x="233019" y="65516"/>
                  </a:lnTo>
                  <a:lnTo>
                    <a:pt x="222919" y="59613"/>
                  </a:lnTo>
                  <a:lnTo>
                    <a:pt x="212244" y="54665"/>
                  </a:lnTo>
                  <a:lnTo>
                    <a:pt x="201051" y="50735"/>
                  </a:lnTo>
                  <a:lnTo>
                    <a:pt x="189397" y="47883"/>
                  </a:lnTo>
                  <a:lnTo>
                    <a:pt x="189397" y="0"/>
                  </a:lnTo>
                  <a:lnTo>
                    <a:pt x="142383" y="0"/>
                  </a:lnTo>
                  <a:lnTo>
                    <a:pt x="142383" y="47883"/>
                  </a:lnTo>
                  <a:lnTo>
                    <a:pt x="130728" y="50735"/>
                  </a:lnTo>
                  <a:lnTo>
                    <a:pt x="119535" y="54665"/>
                  </a:lnTo>
                  <a:lnTo>
                    <a:pt x="108860" y="59613"/>
                  </a:lnTo>
                  <a:lnTo>
                    <a:pt x="98761" y="65516"/>
                  </a:lnTo>
                  <a:lnTo>
                    <a:pt x="65212" y="31967"/>
                  </a:lnTo>
                  <a:lnTo>
                    <a:pt x="31957" y="65212"/>
                  </a:lnTo>
                  <a:lnTo>
                    <a:pt x="64888" y="98143"/>
                  </a:lnTo>
                  <a:lnTo>
                    <a:pt x="58431" y="108314"/>
                  </a:lnTo>
                  <a:lnTo>
                    <a:pt x="52972" y="119120"/>
                  </a:lnTo>
                  <a:lnTo>
                    <a:pt x="48573" y="130498"/>
                  </a:lnTo>
                  <a:lnTo>
                    <a:pt x="45297" y="142383"/>
                  </a:lnTo>
                  <a:lnTo>
                    <a:pt x="0" y="142383"/>
                  </a:lnTo>
                  <a:lnTo>
                    <a:pt x="0" y="189407"/>
                  </a:lnTo>
                  <a:lnTo>
                    <a:pt x="44030" y="189407"/>
                  </a:lnTo>
                  <a:lnTo>
                    <a:pt x="46794" y="201961"/>
                  </a:lnTo>
                  <a:lnTo>
                    <a:pt x="50799" y="214005"/>
                  </a:lnTo>
                  <a:lnTo>
                    <a:pt x="55974" y="225470"/>
                  </a:lnTo>
                  <a:lnTo>
                    <a:pt x="62249" y="236285"/>
                  </a:lnTo>
                  <a:lnTo>
                    <a:pt x="31957" y="266567"/>
                  </a:lnTo>
                  <a:lnTo>
                    <a:pt x="65212" y="299823"/>
                  </a:lnTo>
                  <a:lnTo>
                    <a:pt x="94876" y="270159"/>
                  </a:lnTo>
                  <a:lnTo>
                    <a:pt x="105748" y="277019"/>
                  </a:lnTo>
                  <a:lnTo>
                    <a:pt x="117341" y="282737"/>
                  </a:lnTo>
                  <a:lnTo>
                    <a:pt x="129579" y="287234"/>
                  </a:lnTo>
                  <a:lnTo>
                    <a:pt x="142383" y="290430"/>
                  </a:lnTo>
                  <a:lnTo>
                    <a:pt x="142383" y="331790"/>
                  </a:lnTo>
                  <a:lnTo>
                    <a:pt x="189397" y="331790"/>
                  </a:lnTo>
                  <a:lnTo>
                    <a:pt x="189397" y="290430"/>
                  </a:lnTo>
                  <a:lnTo>
                    <a:pt x="202199" y="287234"/>
                  </a:lnTo>
                  <a:lnTo>
                    <a:pt x="214434" y="282737"/>
                  </a:lnTo>
                  <a:lnTo>
                    <a:pt x="226027" y="277019"/>
                  </a:lnTo>
                  <a:lnTo>
                    <a:pt x="236903" y="270159"/>
                  </a:lnTo>
                  <a:lnTo>
                    <a:pt x="266567" y="299823"/>
                  </a:lnTo>
                  <a:lnTo>
                    <a:pt x="299823" y="266567"/>
                  </a:lnTo>
                  <a:lnTo>
                    <a:pt x="269531" y="236285"/>
                  </a:lnTo>
                  <a:lnTo>
                    <a:pt x="275805" y="225470"/>
                  </a:lnTo>
                  <a:lnTo>
                    <a:pt x="280980" y="214005"/>
                  </a:lnTo>
                  <a:lnTo>
                    <a:pt x="284986" y="201961"/>
                  </a:lnTo>
                  <a:lnTo>
                    <a:pt x="287750" y="189407"/>
                  </a:lnTo>
                  <a:lnTo>
                    <a:pt x="331780" y="189407"/>
                  </a:lnTo>
                  <a:lnTo>
                    <a:pt x="331780" y="142383"/>
                  </a:lnTo>
                  <a:lnTo>
                    <a:pt x="286483" y="142383"/>
                  </a:lnTo>
                  <a:lnTo>
                    <a:pt x="283207" y="130498"/>
                  </a:lnTo>
                  <a:lnTo>
                    <a:pt x="278808" y="119120"/>
                  </a:lnTo>
                  <a:lnTo>
                    <a:pt x="273349" y="108314"/>
                  </a:lnTo>
                  <a:lnTo>
                    <a:pt x="266892" y="98143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59510" y="8027417"/>
              <a:ext cx="163722" cy="16372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4636" y="7768890"/>
              <a:ext cx="238788" cy="238778"/>
            </a:xfrm>
            <a:prstGeom prst="rect">
              <a:avLst/>
            </a:prstGeom>
          </p:spPr>
        </p:pic>
      </p:grpSp>
      <p:sp>
        <p:nvSpPr>
          <p:cNvPr id="69" name="object 69"/>
          <p:cNvSpPr txBox="1"/>
          <p:nvPr/>
        </p:nvSpPr>
        <p:spPr>
          <a:xfrm>
            <a:off x="1342104" y="7795593"/>
            <a:ext cx="2408555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20">
                <a:latin typeface="Arial"/>
                <a:cs typeface="Arial"/>
              </a:rPr>
              <a:t>Integrated</a:t>
            </a:r>
            <a:r>
              <a:rPr dirty="0" sz="1900" spc="-8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AI</a:t>
            </a:r>
            <a:r>
              <a:rPr dirty="0" sz="1900" spc="3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solutions</a:t>
            </a:r>
            <a:endParaRPr sz="19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4401522" y="7782231"/>
            <a:ext cx="487045" cy="487045"/>
          </a:xfrm>
          <a:custGeom>
            <a:avLst/>
            <a:gdLst/>
            <a:ahLst/>
            <a:cxnLst/>
            <a:rect l="l" t="t" r="r" b="b"/>
            <a:pathLst>
              <a:path w="487045" h="487045">
                <a:moveTo>
                  <a:pt x="43286" y="443305"/>
                </a:moveTo>
                <a:lnTo>
                  <a:pt x="43286" y="0"/>
                </a:lnTo>
              </a:path>
              <a:path w="487045" h="487045">
                <a:moveTo>
                  <a:pt x="0" y="43297"/>
                </a:moveTo>
                <a:lnTo>
                  <a:pt x="43286" y="0"/>
                </a:lnTo>
                <a:lnTo>
                  <a:pt x="86573" y="43297"/>
                </a:lnTo>
              </a:path>
              <a:path w="487045" h="487045">
                <a:moveTo>
                  <a:pt x="43286" y="443305"/>
                </a:moveTo>
                <a:lnTo>
                  <a:pt x="486592" y="443305"/>
                </a:lnTo>
              </a:path>
              <a:path w="487045" h="487045">
                <a:moveTo>
                  <a:pt x="443295" y="400019"/>
                </a:moveTo>
                <a:lnTo>
                  <a:pt x="486592" y="443305"/>
                </a:lnTo>
                <a:lnTo>
                  <a:pt x="443295" y="486592"/>
                </a:lnTo>
              </a:path>
              <a:path w="487045" h="487045">
                <a:moveTo>
                  <a:pt x="95274" y="312294"/>
                </a:moveTo>
                <a:lnTo>
                  <a:pt x="149178" y="248055"/>
                </a:lnTo>
                <a:lnTo>
                  <a:pt x="213417" y="301959"/>
                </a:lnTo>
                <a:lnTo>
                  <a:pt x="240369" y="269834"/>
                </a:lnTo>
                <a:lnTo>
                  <a:pt x="294284" y="205595"/>
                </a:lnTo>
                <a:lnTo>
                  <a:pt x="358523" y="259499"/>
                </a:lnTo>
                <a:lnTo>
                  <a:pt x="412427" y="195261"/>
                </a:lnTo>
                <a:lnTo>
                  <a:pt x="466331" y="131011"/>
                </a:lnTo>
              </a:path>
            </a:pathLst>
          </a:custGeom>
          <a:ln w="1068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5159918" y="7795593"/>
            <a:ext cx="2086610" cy="314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900" spc="-10">
                <a:latin typeface="Arial"/>
                <a:cs typeface="Arial"/>
              </a:rPr>
              <a:t>Scalability/flexibility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7878917" y="7733510"/>
            <a:ext cx="402590" cy="544195"/>
            <a:chOff x="7878917" y="7733510"/>
            <a:chExt cx="402590" cy="544195"/>
          </a:xfrm>
        </p:grpSpPr>
        <p:pic>
          <p:nvPicPr>
            <p:cNvPr id="73" name="object 7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908900" y="7763490"/>
              <a:ext cx="234330" cy="23433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7884257" y="7738851"/>
              <a:ext cx="391795" cy="533400"/>
            </a:xfrm>
            <a:custGeom>
              <a:avLst/>
              <a:gdLst/>
              <a:ahLst/>
              <a:cxnLst/>
              <a:rect l="l" t="t" r="r" b="b"/>
              <a:pathLst>
                <a:path w="391795" h="533400">
                  <a:moveTo>
                    <a:pt x="70487" y="18282"/>
                  </a:moveTo>
                  <a:lnTo>
                    <a:pt x="35081" y="47122"/>
                  </a:lnTo>
                  <a:lnTo>
                    <a:pt x="11299" y="84234"/>
                  </a:lnTo>
                  <a:lnTo>
                    <a:pt x="0" y="126410"/>
                  </a:lnTo>
                  <a:lnTo>
                    <a:pt x="2043" y="170442"/>
                  </a:lnTo>
                  <a:lnTo>
                    <a:pt x="18290" y="213124"/>
                  </a:lnTo>
                  <a:lnTo>
                    <a:pt x="47126" y="248530"/>
                  </a:lnTo>
                  <a:lnTo>
                    <a:pt x="84237" y="272313"/>
                  </a:lnTo>
                  <a:lnTo>
                    <a:pt x="126412" y="283614"/>
                  </a:lnTo>
                  <a:lnTo>
                    <a:pt x="170444" y="281573"/>
                  </a:lnTo>
                  <a:lnTo>
                    <a:pt x="213122" y="265332"/>
                  </a:lnTo>
                  <a:lnTo>
                    <a:pt x="248528" y="236491"/>
                  </a:lnTo>
                  <a:lnTo>
                    <a:pt x="272314" y="199377"/>
                  </a:lnTo>
                  <a:lnTo>
                    <a:pt x="283616" y="157199"/>
                  </a:lnTo>
                  <a:lnTo>
                    <a:pt x="281575" y="113167"/>
                  </a:lnTo>
                  <a:lnTo>
                    <a:pt x="265329" y="70490"/>
                  </a:lnTo>
                  <a:lnTo>
                    <a:pt x="236493" y="35084"/>
                  </a:lnTo>
                  <a:lnTo>
                    <a:pt x="199382" y="11301"/>
                  </a:lnTo>
                  <a:lnTo>
                    <a:pt x="157205" y="0"/>
                  </a:lnTo>
                  <a:lnTo>
                    <a:pt x="113170" y="2040"/>
                  </a:lnTo>
                  <a:lnTo>
                    <a:pt x="70487" y="18282"/>
                  </a:lnTo>
                  <a:close/>
                </a:path>
                <a:path w="391795" h="533400">
                  <a:moveTo>
                    <a:pt x="232200" y="252159"/>
                  </a:moveTo>
                  <a:lnTo>
                    <a:pt x="253508" y="289069"/>
                  </a:lnTo>
                </a:path>
                <a:path w="391795" h="533400">
                  <a:moveTo>
                    <a:pt x="213488" y="312168"/>
                  </a:moveTo>
                  <a:lnTo>
                    <a:pt x="192075" y="275080"/>
                  </a:lnTo>
                </a:path>
                <a:path w="391795" h="533400">
                  <a:moveTo>
                    <a:pt x="391765" y="491576"/>
                  </a:moveTo>
                  <a:lnTo>
                    <a:pt x="319736" y="533167"/>
                  </a:lnTo>
                  <a:lnTo>
                    <a:pt x="197478" y="321414"/>
                  </a:lnTo>
                  <a:lnTo>
                    <a:pt x="269518" y="279823"/>
                  </a:lnTo>
                  <a:lnTo>
                    <a:pt x="391765" y="491576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5" name="object 75"/>
          <p:cNvSpPr txBox="1"/>
          <p:nvPr/>
        </p:nvSpPr>
        <p:spPr>
          <a:xfrm>
            <a:off x="8681398" y="7741148"/>
            <a:ext cx="2715895" cy="6038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900" spc="-20">
                <a:latin typeface="Arial"/>
                <a:cs typeface="Arial"/>
              </a:rPr>
              <a:t>Real-</a:t>
            </a:r>
            <a:r>
              <a:rPr dirty="0" sz="1900">
                <a:latin typeface="Arial"/>
                <a:cs typeface="Arial"/>
              </a:rPr>
              <a:t>time</a:t>
            </a:r>
            <a:r>
              <a:rPr dirty="0" sz="1900" spc="-3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insights, </a:t>
            </a:r>
            <a:r>
              <a:rPr dirty="0" sz="1900">
                <a:latin typeface="Arial"/>
                <a:cs typeface="Arial"/>
              </a:rPr>
              <a:t>security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>
                <a:latin typeface="Arial"/>
                <a:cs typeface="Arial"/>
              </a:rPr>
              <a:t>and</a:t>
            </a:r>
            <a:r>
              <a:rPr dirty="0" sz="1900" spc="-60">
                <a:latin typeface="Arial"/>
                <a:cs typeface="Arial"/>
              </a:rPr>
              <a:t> </a:t>
            </a:r>
            <a:r>
              <a:rPr dirty="0" sz="1900" spc="-10">
                <a:latin typeface="Arial"/>
                <a:cs typeface="Arial"/>
              </a:rPr>
              <a:t>compatibility</a:t>
            </a:r>
            <a:endParaRPr sz="1900">
              <a:latin typeface="Arial"/>
              <a:cs typeface="Arial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626023" y="8940951"/>
            <a:ext cx="4328160" cy="4368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700" b="1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700" spc="-10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b="1">
                <a:solidFill>
                  <a:srgbClr val="FFFFFF"/>
                </a:solidFill>
                <a:latin typeface="Arial"/>
                <a:cs typeface="Arial"/>
              </a:rPr>
              <a:t>numbers</a:t>
            </a:r>
            <a:r>
              <a:rPr dirty="0" sz="27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b="1">
                <a:solidFill>
                  <a:srgbClr val="FFFFFF"/>
                </a:solidFill>
                <a:latin typeface="Arial"/>
                <a:cs typeface="Arial"/>
              </a:rPr>
              <a:t>that</a:t>
            </a:r>
            <a:r>
              <a:rPr dirty="0" sz="27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b="1">
                <a:solidFill>
                  <a:srgbClr val="FFFFFF"/>
                </a:solidFill>
                <a:latin typeface="Arial"/>
                <a:cs typeface="Arial"/>
              </a:rPr>
              <a:t>prove</a:t>
            </a:r>
            <a:r>
              <a:rPr dirty="0" sz="27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 spc="-25" b="1">
                <a:solidFill>
                  <a:srgbClr val="FFFFFF"/>
                </a:solidFill>
                <a:latin typeface="Arial"/>
                <a:cs typeface="Arial"/>
              </a:rPr>
              <a:t>it.</a:t>
            </a:r>
            <a:endParaRPr sz="2700">
              <a:latin typeface="Arial"/>
              <a:cs typeface="Arial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2168313" y="9617537"/>
            <a:ext cx="1923414" cy="980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1099"/>
              </a:lnSpc>
              <a:spcBef>
                <a:spcPts val="9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leaders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say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15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will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let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employees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complex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strategic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work.</a:t>
            </a:r>
            <a:r>
              <a:rPr dirty="0" baseline="30864" sz="1350" spc="-1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baseline="30864" sz="135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619336" y="9466763"/>
            <a:ext cx="5328285" cy="1030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95"/>
              </a:spcBef>
              <a:tabLst>
                <a:tab pos="3841115" algn="l"/>
              </a:tabLst>
            </a:pPr>
            <a:r>
              <a:rPr dirty="0" sz="6600" spc="-25" b="1">
                <a:solidFill>
                  <a:srgbClr val="FFFFFF"/>
                </a:solidFill>
                <a:latin typeface="Arial"/>
                <a:cs typeface="Arial"/>
              </a:rPr>
              <a:t>83</a:t>
            </a:r>
            <a:r>
              <a:rPr dirty="0" baseline="31746" sz="5775" spc="-37" b="1">
                <a:solidFill>
                  <a:srgbClr val="FFFFFF"/>
                </a:solidFill>
                <a:latin typeface="Arial"/>
                <a:cs typeface="Arial"/>
              </a:rPr>
              <a:t>%</a:t>
            </a:r>
            <a:r>
              <a:rPr dirty="0" baseline="31746" sz="5775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dirty="0" sz="6600" spc="-20" b="1">
                <a:solidFill>
                  <a:srgbClr val="FFFFFF"/>
                </a:solidFill>
                <a:latin typeface="Arial"/>
                <a:cs typeface="Arial"/>
              </a:rPr>
              <a:t>2.7</a:t>
            </a:r>
            <a:r>
              <a:rPr dirty="0" baseline="31746" sz="5775" spc="-30" b="1">
                <a:solidFill>
                  <a:srgbClr val="FFFFFF"/>
                </a:solidFill>
                <a:latin typeface="Arial"/>
                <a:cs typeface="Arial"/>
              </a:rPr>
              <a:t>x</a:t>
            </a:r>
            <a:endParaRPr baseline="31746" sz="5775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6085872" y="9640478"/>
            <a:ext cx="1933575" cy="980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1099"/>
              </a:lnSpc>
              <a:spcBef>
                <a:spcPts val="9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Ransomware</a:t>
            </a:r>
            <a:r>
              <a:rPr dirty="0" sz="15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attacks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almost</a:t>
            </a:r>
            <a:r>
              <a:rPr dirty="0" sz="15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tripled</a:t>
            </a:r>
            <a:r>
              <a:rPr dirty="0" sz="155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year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amid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other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escalating</a:t>
            </a:r>
            <a:r>
              <a:rPr dirty="0" sz="15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threats.</a:t>
            </a:r>
            <a:r>
              <a:rPr dirty="0" baseline="30864" sz="1350" spc="-1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baseline="30864" sz="135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8473162" y="9466763"/>
            <a:ext cx="1442720" cy="10306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6600" spc="-25" b="1">
                <a:solidFill>
                  <a:srgbClr val="FFFFFF"/>
                </a:solidFill>
                <a:latin typeface="Arial"/>
                <a:cs typeface="Arial"/>
              </a:rPr>
              <a:t>82</a:t>
            </a:r>
            <a:r>
              <a:rPr dirty="0" baseline="31746" sz="5775" spc="-37" b="1">
                <a:solidFill>
                  <a:srgbClr val="FFFFFF"/>
                </a:solidFill>
                <a:latin typeface="Arial"/>
                <a:cs typeface="Arial"/>
              </a:rPr>
              <a:t>%</a:t>
            </a:r>
            <a:endParaRPr baseline="31746" sz="5775">
              <a:latin typeface="Arial"/>
              <a:cs typeface="Arial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10039350" y="9617537"/>
            <a:ext cx="1872614" cy="2641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leaders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say</a:t>
            </a:r>
            <a:r>
              <a:rPr dirty="0" sz="155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1550" spc="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will</a:t>
            </a:r>
            <a:endParaRPr sz="15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10013950" y="9856273"/>
            <a:ext cx="1810385" cy="741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 marR="30480">
              <a:lnSpc>
                <a:spcPct val="101099"/>
              </a:lnSpc>
              <a:spcBef>
                <a:spcPts val="95"/>
              </a:spcBef>
            </a:pP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let</a:t>
            </a:r>
            <a:r>
              <a:rPr dirty="0" sz="1550" spc="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employees</a:t>
            </a:r>
            <a:r>
              <a:rPr dirty="0" sz="1550" spc="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2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more</a:t>
            </a:r>
            <a:r>
              <a:rPr dirty="0" sz="1550" spc="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complex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>
                <a:solidFill>
                  <a:srgbClr val="FFFFFF"/>
                </a:solidFill>
                <a:latin typeface="Arial"/>
                <a:cs typeface="Arial"/>
              </a:rPr>
              <a:t>strategic</a:t>
            </a:r>
            <a:r>
              <a:rPr dirty="0" sz="15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550" spc="-10">
                <a:solidFill>
                  <a:srgbClr val="FFFFFF"/>
                </a:solidFill>
                <a:latin typeface="Arial"/>
                <a:cs typeface="Arial"/>
              </a:rPr>
              <a:t>work.</a:t>
            </a:r>
            <a:r>
              <a:rPr dirty="0" baseline="30864" sz="1350" spc="-15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baseline="30864"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413265" y="0"/>
            <a:ext cx="8691245" cy="11308715"/>
            <a:chOff x="11413265" y="0"/>
            <a:chExt cx="8691245" cy="11308715"/>
          </a:xfrm>
        </p:grpSpPr>
        <p:sp>
          <p:nvSpPr>
            <p:cNvPr id="3" name="object 3"/>
            <p:cNvSpPr/>
            <p:nvPr/>
          </p:nvSpPr>
          <p:spPr>
            <a:xfrm>
              <a:off x="11413265" y="0"/>
              <a:ext cx="6115050" cy="11308715"/>
            </a:xfrm>
            <a:custGeom>
              <a:avLst/>
              <a:gdLst/>
              <a:ahLst/>
              <a:cxnLst/>
              <a:rect l="l" t="t" r="r" b="b"/>
              <a:pathLst>
                <a:path w="6115050" h="11308715">
                  <a:moveTo>
                    <a:pt x="6114997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6114997" y="11308556"/>
                  </a:lnTo>
                  <a:lnTo>
                    <a:pt x="6114997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853042" y="0"/>
              <a:ext cx="8251057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208628" y="627373"/>
              <a:ext cx="923290" cy="412750"/>
            </a:xfrm>
            <a:custGeom>
              <a:avLst/>
              <a:gdLst/>
              <a:ahLst/>
              <a:cxnLst/>
              <a:rect l="l" t="t" r="r" b="b"/>
              <a:pathLst>
                <a:path w="923290" h="412750">
                  <a:moveTo>
                    <a:pt x="194589" y="218020"/>
                  </a:moveTo>
                  <a:lnTo>
                    <a:pt x="0" y="218020"/>
                  </a:lnTo>
                  <a:lnTo>
                    <a:pt x="0" y="412597"/>
                  </a:lnTo>
                  <a:lnTo>
                    <a:pt x="194589" y="412597"/>
                  </a:lnTo>
                  <a:lnTo>
                    <a:pt x="194589" y="218020"/>
                  </a:lnTo>
                  <a:close/>
                </a:path>
                <a:path w="923290" h="412750">
                  <a:moveTo>
                    <a:pt x="194589" y="0"/>
                  </a:moveTo>
                  <a:lnTo>
                    <a:pt x="0" y="0"/>
                  </a:lnTo>
                  <a:lnTo>
                    <a:pt x="0" y="194602"/>
                  </a:lnTo>
                  <a:lnTo>
                    <a:pt x="194589" y="194602"/>
                  </a:lnTo>
                  <a:lnTo>
                    <a:pt x="194589" y="0"/>
                  </a:lnTo>
                  <a:close/>
                </a:path>
                <a:path w="923290" h="412750">
                  <a:moveTo>
                    <a:pt x="412584" y="218020"/>
                  </a:moveTo>
                  <a:lnTo>
                    <a:pt x="217995" y="218020"/>
                  </a:lnTo>
                  <a:lnTo>
                    <a:pt x="217995" y="412597"/>
                  </a:lnTo>
                  <a:lnTo>
                    <a:pt x="412584" y="412597"/>
                  </a:lnTo>
                  <a:lnTo>
                    <a:pt x="412584" y="218020"/>
                  </a:lnTo>
                  <a:close/>
                </a:path>
                <a:path w="923290" h="412750">
                  <a:moveTo>
                    <a:pt x="412584" y="0"/>
                  </a:moveTo>
                  <a:lnTo>
                    <a:pt x="217995" y="0"/>
                  </a:lnTo>
                  <a:lnTo>
                    <a:pt x="217995" y="194602"/>
                  </a:lnTo>
                  <a:lnTo>
                    <a:pt x="412584" y="194602"/>
                  </a:lnTo>
                  <a:lnTo>
                    <a:pt x="412584" y="0"/>
                  </a:lnTo>
                  <a:close/>
                </a:path>
                <a:path w="923290" h="412750">
                  <a:moveTo>
                    <a:pt x="861352" y="77114"/>
                  </a:moveTo>
                  <a:lnTo>
                    <a:pt x="818883" y="77114"/>
                  </a:lnTo>
                  <a:lnTo>
                    <a:pt x="772629" y="268465"/>
                  </a:lnTo>
                  <a:lnTo>
                    <a:pt x="771283" y="276072"/>
                  </a:lnTo>
                  <a:lnTo>
                    <a:pt x="770915" y="281787"/>
                  </a:lnTo>
                  <a:lnTo>
                    <a:pt x="770140" y="281787"/>
                  </a:lnTo>
                  <a:lnTo>
                    <a:pt x="769378" y="273227"/>
                  </a:lnTo>
                  <a:lnTo>
                    <a:pt x="768057" y="265988"/>
                  </a:lnTo>
                  <a:lnTo>
                    <a:pt x="719696" y="77304"/>
                  </a:lnTo>
                  <a:lnTo>
                    <a:pt x="677430" y="77304"/>
                  </a:lnTo>
                  <a:lnTo>
                    <a:pt x="626783" y="258368"/>
                  </a:lnTo>
                  <a:lnTo>
                    <a:pt x="624116" y="268465"/>
                  </a:lnTo>
                  <a:lnTo>
                    <a:pt x="622401" y="276263"/>
                  </a:lnTo>
                  <a:lnTo>
                    <a:pt x="622020" y="282168"/>
                  </a:lnTo>
                  <a:lnTo>
                    <a:pt x="621068" y="282168"/>
                  </a:lnTo>
                  <a:lnTo>
                    <a:pt x="620687" y="273977"/>
                  </a:lnTo>
                  <a:lnTo>
                    <a:pt x="619544" y="265988"/>
                  </a:lnTo>
                  <a:lnTo>
                    <a:pt x="572706" y="77304"/>
                  </a:lnTo>
                  <a:lnTo>
                    <a:pt x="527773" y="77304"/>
                  </a:lnTo>
                  <a:lnTo>
                    <a:pt x="596900" y="324446"/>
                  </a:lnTo>
                  <a:lnTo>
                    <a:pt x="644296" y="324446"/>
                  </a:lnTo>
                  <a:lnTo>
                    <a:pt x="691515" y="151180"/>
                  </a:lnTo>
                  <a:lnTo>
                    <a:pt x="693801" y="143573"/>
                  </a:lnTo>
                  <a:lnTo>
                    <a:pt x="695134" y="135572"/>
                  </a:lnTo>
                  <a:lnTo>
                    <a:pt x="695706" y="127381"/>
                  </a:lnTo>
                  <a:lnTo>
                    <a:pt x="696468" y="127381"/>
                  </a:lnTo>
                  <a:lnTo>
                    <a:pt x="696849" y="136144"/>
                  </a:lnTo>
                  <a:lnTo>
                    <a:pt x="698182" y="144132"/>
                  </a:lnTo>
                  <a:lnTo>
                    <a:pt x="747115" y="324624"/>
                  </a:lnTo>
                  <a:lnTo>
                    <a:pt x="793572" y="324624"/>
                  </a:lnTo>
                  <a:lnTo>
                    <a:pt x="861352" y="77304"/>
                  </a:lnTo>
                  <a:lnTo>
                    <a:pt x="861352" y="77114"/>
                  </a:lnTo>
                  <a:close/>
                </a:path>
                <a:path w="923290" h="412750">
                  <a:moveTo>
                    <a:pt x="918845" y="147942"/>
                  </a:moveTo>
                  <a:lnTo>
                    <a:pt x="878865" y="147942"/>
                  </a:lnTo>
                  <a:lnTo>
                    <a:pt x="878865" y="324624"/>
                  </a:lnTo>
                  <a:lnTo>
                    <a:pt x="918845" y="324624"/>
                  </a:lnTo>
                  <a:lnTo>
                    <a:pt x="918845" y="147942"/>
                  </a:lnTo>
                  <a:close/>
                </a:path>
                <a:path w="923290" h="412750">
                  <a:moveTo>
                    <a:pt x="923226" y="93865"/>
                  </a:moveTo>
                  <a:lnTo>
                    <a:pt x="920940" y="88353"/>
                  </a:lnTo>
                  <a:lnTo>
                    <a:pt x="911428" y="79590"/>
                  </a:lnTo>
                  <a:lnTo>
                    <a:pt x="905700" y="77495"/>
                  </a:lnTo>
                  <a:lnTo>
                    <a:pt x="892390" y="77495"/>
                  </a:lnTo>
                  <a:lnTo>
                    <a:pt x="886675" y="79590"/>
                  </a:lnTo>
                  <a:lnTo>
                    <a:pt x="882103" y="83972"/>
                  </a:lnTo>
                  <a:lnTo>
                    <a:pt x="877341" y="88353"/>
                  </a:lnTo>
                  <a:lnTo>
                    <a:pt x="875055" y="93865"/>
                  </a:lnTo>
                  <a:lnTo>
                    <a:pt x="875055" y="106819"/>
                  </a:lnTo>
                  <a:lnTo>
                    <a:pt x="877531" y="112331"/>
                  </a:lnTo>
                  <a:lnTo>
                    <a:pt x="882103" y="116522"/>
                  </a:lnTo>
                  <a:lnTo>
                    <a:pt x="886675" y="120904"/>
                  </a:lnTo>
                  <a:lnTo>
                    <a:pt x="892390" y="122999"/>
                  </a:lnTo>
                  <a:lnTo>
                    <a:pt x="905700" y="122999"/>
                  </a:lnTo>
                  <a:lnTo>
                    <a:pt x="911428" y="120713"/>
                  </a:lnTo>
                  <a:lnTo>
                    <a:pt x="920940" y="111963"/>
                  </a:lnTo>
                  <a:lnTo>
                    <a:pt x="923137" y="106819"/>
                  </a:lnTo>
                  <a:lnTo>
                    <a:pt x="923226" y="938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67087" y="771123"/>
              <a:ext cx="157450" cy="1808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349476" y="690394"/>
              <a:ext cx="172720" cy="266065"/>
            </a:xfrm>
            <a:custGeom>
              <a:avLst/>
              <a:gdLst/>
              <a:ahLst/>
              <a:cxnLst/>
              <a:rect l="l" t="t" r="r" b="b"/>
              <a:pathLst>
                <a:path w="172719" h="266065">
                  <a:moveTo>
                    <a:pt x="79400" y="80531"/>
                  </a:moveTo>
                  <a:lnTo>
                    <a:pt x="61138" y="82317"/>
                  </a:lnTo>
                  <a:lnTo>
                    <a:pt x="61951" y="82317"/>
                  </a:lnTo>
                  <a:lnTo>
                    <a:pt x="46984" y="87197"/>
                  </a:lnTo>
                  <a:lnTo>
                    <a:pt x="12209" y="121351"/>
                  </a:lnTo>
                  <a:lnTo>
                    <a:pt x="87" y="175921"/>
                  </a:lnTo>
                  <a:lnTo>
                    <a:pt x="0" y="177261"/>
                  </a:lnTo>
                  <a:lnTo>
                    <a:pt x="1217" y="196608"/>
                  </a:lnTo>
                  <a:lnTo>
                    <a:pt x="19611" y="241804"/>
                  </a:lnTo>
                  <a:lnTo>
                    <a:pt x="56322" y="264134"/>
                  </a:lnTo>
                  <a:lnTo>
                    <a:pt x="71777" y="265604"/>
                  </a:lnTo>
                  <a:lnTo>
                    <a:pt x="90595" y="263491"/>
                  </a:lnTo>
                  <a:lnTo>
                    <a:pt x="106788" y="257130"/>
                  </a:lnTo>
                  <a:lnTo>
                    <a:pt x="120376" y="246485"/>
                  </a:lnTo>
                  <a:lnTo>
                    <a:pt x="129561" y="233992"/>
                  </a:lnTo>
                  <a:lnTo>
                    <a:pt x="86824" y="233992"/>
                  </a:lnTo>
                  <a:lnTo>
                    <a:pt x="77300" y="233061"/>
                  </a:lnTo>
                  <a:lnTo>
                    <a:pt x="77045" y="233061"/>
                  </a:lnTo>
                  <a:lnTo>
                    <a:pt x="68119" y="230113"/>
                  </a:lnTo>
                  <a:lnTo>
                    <a:pt x="44435" y="200009"/>
                  </a:lnTo>
                  <a:lnTo>
                    <a:pt x="41318" y="175921"/>
                  </a:lnTo>
                  <a:lnTo>
                    <a:pt x="42106" y="161888"/>
                  </a:lnTo>
                  <a:lnTo>
                    <a:pt x="61078" y="122113"/>
                  </a:lnTo>
                  <a:lnTo>
                    <a:pt x="89295" y="112708"/>
                  </a:lnTo>
                  <a:lnTo>
                    <a:pt x="172120" y="112708"/>
                  </a:lnTo>
                  <a:lnTo>
                    <a:pt x="172120" y="109096"/>
                  </a:lnTo>
                  <a:lnTo>
                    <a:pt x="131378" y="109096"/>
                  </a:lnTo>
                  <a:lnTo>
                    <a:pt x="122022" y="96602"/>
                  </a:lnTo>
                  <a:lnTo>
                    <a:pt x="110242" y="87675"/>
                  </a:lnTo>
                  <a:lnTo>
                    <a:pt x="96036" y="82317"/>
                  </a:lnTo>
                  <a:lnTo>
                    <a:pt x="79400" y="80531"/>
                  </a:lnTo>
                  <a:close/>
                </a:path>
                <a:path w="172719" h="266065">
                  <a:moveTo>
                    <a:pt x="172120" y="231521"/>
                  </a:moveTo>
                  <a:lnTo>
                    <a:pt x="132132" y="231521"/>
                  </a:lnTo>
                  <a:lnTo>
                    <a:pt x="132132" y="261604"/>
                  </a:lnTo>
                  <a:lnTo>
                    <a:pt x="172120" y="261604"/>
                  </a:lnTo>
                  <a:lnTo>
                    <a:pt x="172120" y="231521"/>
                  </a:lnTo>
                  <a:close/>
                </a:path>
                <a:path w="172719" h="266065">
                  <a:moveTo>
                    <a:pt x="172120" y="112708"/>
                  </a:moveTo>
                  <a:lnTo>
                    <a:pt x="89295" y="112708"/>
                  </a:lnTo>
                  <a:lnTo>
                    <a:pt x="98323" y="113530"/>
                  </a:lnTo>
                  <a:lnTo>
                    <a:pt x="106549" y="115996"/>
                  </a:lnTo>
                  <a:lnTo>
                    <a:pt x="131955" y="148770"/>
                  </a:lnTo>
                  <a:lnTo>
                    <a:pt x="132708" y="180874"/>
                  </a:lnTo>
                  <a:lnTo>
                    <a:pt x="131896" y="191832"/>
                  </a:lnTo>
                  <a:lnTo>
                    <a:pt x="113250" y="225560"/>
                  </a:lnTo>
                  <a:lnTo>
                    <a:pt x="86824" y="233992"/>
                  </a:lnTo>
                  <a:lnTo>
                    <a:pt x="129561" y="233992"/>
                  </a:lnTo>
                  <a:lnTo>
                    <a:pt x="131378" y="231521"/>
                  </a:lnTo>
                  <a:lnTo>
                    <a:pt x="172120" y="231521"/>
                  </a:lnTo>
                  <a:lnTo>
                    <a:pt x="172120" y="112708"/>
                  </a:lnTo>
                  <a:close/>
                </a:path>
                <a:path w="172719" h="266065">
                  <a:moveTo>
                    <a:pt x="172120" y="0"/>
                  </a:moveTo>
                  <a:lnTo>
                    <a:pt x="132132" y="0"/>
                  </a:lnTo>
                  <a:lnTo>
                    <a:pt x="132132" y="109096"/>
                  </a:lnTo>
                  <a:lnTo>
                    <a:pt x="172120" y="109096"/>
                  </a:lnTo>
                  <a:lnTo>
                    <a:pt x="1721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50156" y="771119"/>
              <a:ext cx="181638" cy="18487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737505" y="775310"/>
              <a:ext cx="260350" cy="177165"/>
            </a:xfrm>
            <a:custGeom>
              <a:avLst/>
              <a:gdLst/>
              <a:ahLst/>
              <a:cxnLst/>
              <a:rect l="l" t="t" r="r" b="b"/>
              <a:pathLst>
                <a:path w="260350" h="177165">
                  <a:moveTo>
                    <a:pt x="260075" y="0"/>
                  </a:moveTo>
                  <a:lnTo>
                    <a:pt x="221993" y="0"/>
                  </a:lnTo>
                  <a:lnTo>
                    <a:pt x="189062" y="133660"/>
                  </a:lnTo>
                  <a:lnTo>
                    <a:pt x="188109" y="138802"/>
                  </a:lnTo>
                  <a:lnTo>
                    <a:pt x="187920" y="142990"/>
                  </a:lnTo>
                  <a:lnTo>
                    <a:pt x="186779" y="142990"/>
                  </a:lnTo>
                  <a:lnTo>
                    <a:pt x="186203" y="136896"/>
                  </a:lnTo>
                  <a:lnTo>
                    <a:pt x="185439" y="131755"/>
                  </a:lnTo>
                  <a:lnTo>
                    <a:pt x="152696" y="0"/>
                  </a:lnTo>
                  <a:lnTo>
                    <a:pt x="115190" y="0"/>
                  </a:lnTo>
                  <a:lnTo>
                    <a:pt x="77871" y="132519"/>
                  </a:lnTo>
                  <a:lnTo>
                    <a:pt x="76919" y="137849"/>
                  </a:lnTo>
                  <a:lnTo>
                    <a:pt x="76531" y="142602"/>
                  </a:lnTo>
                  <a:lnTo>
                    <a:pt x="75390" y="142602"/>
                  </a:lnTo>
                  <a:lnTo>
                    <a:pt x="75013" y="136320"/>
                  </a:lnTo>
                  <a:lnTo>
                    <a:pt x="74249" y="131179"/>
                  </a:lnTo>
                  <a:lnTo>
                    <a:pt x="41318" y="0"/>
                  </a:lnTo>
                  <a:lnTo>
                    <a:pt x="0" y="0"/>
                  </a:lnTo>
                  <a:lnTo>
                    <a:pt x="51590" y="176497"/>
                  </a:lnTo>
                  <a:lnTo>
                    <a:pt x="92719" y="176497"/>
                  </a:lnTo>
                  <a:lnTo>
                    <a:pt x="129273" y="50260"/>
                  </a:lnTo>
                  <a:lnTo>
                    <a:pt x="130414" y="45317"/>
                  </a:lnTo>
                  <a:lnTo>
                    <a:pt x="130603" y="41318"/>
                  </a:lnTo>
                  <a:lnTo>
                    <a:pt x="131367" y="41318"/>
                  </a:lnTo>
                  <a:lnTo>
                    <a:pt x="131755" y="47213"/>
                  </a:lnTo>
                  <a:lnTo>
                    <a:pt x="132509" y="52354"/>
                  </a:lnTo>
                  <a:lnTo>
                    <a:pt x="166026" y="176685"/>
                  </a:lnTo>
                  <a:lnTo>
                    <a:pt x="207909" y="176685"/>
                  </a:lnTo>
                  <a:lnTo>
                    <a:pt x="2600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03864" y="771118"/>
              <a:ext cx="125273" cy="18526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191216" y="698965"/>
              <a:ext cx="91955" cy="25302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321066" y="698965"/>
              <a:ext cx="91955" cy="2530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83287" y="705622"/>
              <a:ext cx="223280" cy="1941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635180" y="741061"/>
              <a:ext cx="196831" cy="2493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276468" y="746867"/>
              <a:ext cx="177554" cy="1983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935610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573669" y="639482"/>
            <a:ext cx="7153275" cy="61341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Your</a:t>
            </a:r>
            <a:r>
              <a:rPr dirty="0" spc="-55"/>
              <a:t> </a:t>
            </a:r>
            <a:r>
              <a:rPr dirty="0"/>
              <a:t>canvas</a:t>
            </a:r>
            <a:r>
              <a:rPr dirty="0" spc="-50"/>
              <a:t> </a:t>
            </a:r>
            <a:r>
              <a:rPr dirty="0"/>
              <a:t>for</a:t>
            </a:r>
            <a:r>
              <a:rPr dirty="0" spc="-195"/>
              <a:t> </a:t>
            </a:r>
            <a:r>
              <a:rPr dirty="0"/>
              <a:t>AI</a:t>
            </a:r>
            <a:r>
              <a:rPr dirty="0" spc="-50"/>
              <a:t> </a:t>
            </a:r>
            <a:r>
              <a:rPr dirty="0"/>
              <a:t>and</a:t>
            </a:r>
            <a:r>
              <a:rPr dirty="0" spc="-50"/>
              <a:t> </a:t>
            </a:r>
            <a:r>
              <a:rPr dirty="0" spc="-10"/>
              <a:t>agents.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73669" y="1359355"/>
            <a:ext cx="7440295" cy="729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5"/>
              </a:spcBef>
            </a:pPr>
            <a:r>
              <a:rPr dirty="0" sz="2300">
                <a:latin typeface="Arial"/>
                <a:cs typeface="Arial"/>
              </a:rPr>
              <a:t>Windows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powers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 business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with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smart tools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that </a:t>
            </a:r>
            <a:r>
              <a:rPr dirty="0" sz="2300" spc="-10">
                <a:latin typeface="Arial"/>
                <a:cs typeface="Arial"/>
              </a:rPr>
              <a:t>work, </a:t>
            </a:r>
            <a:r>
              <a:rPr dirty="0" sz="2300">
                <a:latin typeface="Arial"/>
                <a:cs typeface="Arial"/>
              </a:rPr>
              <a:t>security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default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performance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you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can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count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on.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6369" y="2554895"/>
            <a:ext cx="10198735" cy="1508125"/>
          </a:xfrm>
          <a:prstGeom prst="rect">
            <a:avLst/>
          </a:prstGeom>
          <a:solidFill>
            <a:srgbClr val="000000">
              <a:alpha val="19999"/>
            </a:srgbClr>
          </a:solidFill>
        </p:spPr>
        <p:txBody>
          <a:bodyPr wrap="square" lIns="0" tIns="19367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525"/>
              </a:spcBef>
            </a:pPr>
            <a:r>
              <a:rPr dirty="0" sz="2300" b="1">
                <a:latin typeface="Arial"/>
                <a:cs typeface="Arial"/>
              </a:rPr>
              <a:t>Windows</a:t>
            </a:r>
            <a:r>
              <a:rPr dirty="0" sz="2300" spc="-2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for</a:t>
            </a:r>
            <a:r>
              <a:rPr dirty="0" sz="2300" spc="-10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AI</a:t>
            </a:r>
            <a:r>
              <a:rPr dirty="0" sz="2300" spc="-15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and</a:t>
            </a:r>
            <a:r>
              <a:rPr dirty="0" sz="2300" spc="-15" b="1">
                <a:latin typeface="Arial"/>
                <a:cs typeface="Arial"/>
              </a:rPr>
              <a:t> </a:t>
            </a:r>
            <a:r>
              <a:rPr dirty="0" sz="2300" spc="-10" b="1">
                <a:latin typeface="Arial"/>
                <a:cs typeface="Arial"/>
              </a:rPr>
              <a:t>agents.</a:t>
            </a:r>
            <a:endParaRPr sz="2300">
              <a:latin typeface="Arial"/>
              <a:cs typeface="Arial"/>
            </a:endParaRPr>
          </a:p>
          <a:p>
            <a:pPr marL="187960" marR="1315085">
              <a:lnSpc>
                <a:spcPct val="100400"/>
              </a:lnSpc>
            </a:pPr>
            <a:r>
              <a:rPr dirty="0" sz="2300">
                <a:latin typeface="Arial"/>
                <a:cs typeface="Arial"/>
              </a:rPr>
              <a:t>Microsoft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365,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Copilot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agents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integrate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deeply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into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shell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for </a:t>
            </a:r>
            <a:r>
              <a:rPr dirty="0" sz="2300">
                <a:latin typeface="Arial"/>
                <a:cs typeface="Arial"/>
              </a:rPr>
              <a:t>seamless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workflows and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intelligent </a:t>
            </a:r>
            <a:r>
              <a:rPr dirty="0" sz="2300" spc="-10">
                <a:latin typeface="Arial"/>
                <a:cs typeface="Arial"/>
              </a:rPr>
              <a:t>automation.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6369" y="4230237"/>
            <a:ext cx="10198735" cy="1508125"/>
          </a:xfrm>
          <a:prstGeom prst="rect">
            <a:avLst/>
          </a:prstGeom>
          <a:solidFill>
            <a:srgbClr val="000000">
              <a:alpha val="9999"/>
            </a:srgbClr>
          </a:solidFill>
        </p:spPr>
        <p:txBody>
          <a:bodyPr wrap="square" lIns="0" tIns="19367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525"/>
              </a:spcBef>
            </a:pPr>
            <a:r>
              <a:rPr dirty="0" sz="2300" b="1">
                <a:latin typeface="Arial"/>
                <a:cs typeface="Arial"/>
              </a:rPr>
              <a:t>Security</a:t>
            </a:r>
            <a:r>
              <a:rPr dirty="0" sz="2300" spc="-2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and</a:t>
            </a:r>
            <a:r>
              <a:rPr dirty="0" sz="2300" spc="-15" b="1">
                <a:latin typeface="Arial"/>
                <a:cs typeface="Arial"/>
              </a:rPr>
              <a:t> </a:t>
            </a:r>
            <a:r>
              <a:rPr dirty="0" sz="2300" spc="-10" b="1">
                <a:latin typeface="Arial"/>
                <a:cs typeface="Arial"/>
              </a:rPr>
              <a:t>management.</a:t>
            </a:r>
            <a:endParaRPr sz="2300">
              <a:latin typeface="Arial"/>
              <a:cs typeface="Arial"/>
            </a:endParaRPr>
          </a:p>
          <a:p>
            <a:pPr marL="187960" marR="567055">
              <a:lnSpc>
                <a:spcPct val="100400"/>
              </a:lnSpc>
            </a:pPr>
            <a:r>
              <a:rPr dirty="0" sz="2300">
                <a:latin typeface="Arial"/>
                <a:cs typeface="Arial"/>
              </a:rPr>
              <a:t>Advanced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security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streamlined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management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Intune,</a:t>
            </a:r>
            <a:r>
              <a:rPr dirty="0" sz="2300" spc="-2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simplifying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IT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reducing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total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cost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of</a:t>
            </a:r>
            <a:r>
              <a:rPr dirty="0" sz="2300" spc="-10">
                <a:latin typeface="Arial"/>
                <a:cs typeface="Arial"/>
              </a:rPr>
              <a:t> ownership.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86369" y="5905579"/>
            <a:ext cx="10198735" cy="1508125"/>
          </a:xfrm>
          <a:prstGeom prst="rect">
            <a:avLst/>
          </a:prstGeom>
          <a:solidFill>
            <a:srgbClr val="000000">
              <a:alpha val="19999"/>
            </a:srgbClr>
          </a:solidFill>
        </p:spPr>
        <p:txBody>
          <a:bodyPr wrap="square" lIns="0" tIns="19367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525"/>
              </a:spcBef>
            </a:pPr>
            <a:r>
              <a:rPr dirty="0" sz="2300" b="1">
                <a:latin typeface="Arial"/>
                <a:cs typeface="Arial"/>
              </a:rPr>
              <a:t>Fundamentals</a:t>
            </a:r>
            <a:r>
              <a:rPr dirty="0" sz="2300" spc="-4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and</a:t>
            </a:r>
            <a:r>
              <a:rPr dirty="0" sz="2300" spc="-25" b="1">
                <a:latin typeface="Arial"/>
                <a:cs typeface="Arial"/>
              </a:rPr>
              <a:t> </a:t>
            </a:r>
            <a:r>
              <a:rPr dirty="0" sz="2300" spc="-10" b="1">
                <a:latin typeface="Arial"/>
                <a:cs typeface="Arial"/>
              </a:rPr>
              <a:t>resiliency.</a:t>
            </a:r>
            <a:endParaRPr sz="2300">
              <a:latin typeface="Arial"/>
              <a:cs typeface="Arial"/>
            </a:endParaRPr>
          </a:p>
          <a:p>
            <a:pPr marL="187960" marR="973455">
              <a:lnSpc>
                <a:spcPct val="100400"/>
              </a:lnSpc>
            </a:pPr>
            <a:r>
              <a:rPr dirty="0" sz="2300" spc="-10">
                <a:latin typeface="Arial"/>
                <a:cs typeface="Arial"/>
              </a:rPr>
              <a:t>High-</a:t>
            </a:r>
            <a:r>
              <a:rPr dirty="0" sz="2300">
                <a:latin typeface="Arial"/>
                <a:cs typeface="Arial"/>
              </a:rPr>
              <a:t>performing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devices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built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on strong,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consistent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fundamentals </a:t>
            </a:r>
            <a:r>
              <a:rPr dirty="0" sz="2300" spc="-20">
                <a:latin typeface="Arial"/>
                <a:cs typeface="Arial"/>
              </a:rPr>
              <a:t>with </a:t>
            </a:r>
            <a:r>
              <a:rPr dirty="0" sz="2300" spc="-10">
                <a:latin typeface="Arial"/>
                <a:cs typeface="Arial"/>
              </a:rPr>
              <a:t>planet-</a:t>
            </a:r>
            <a:r>
              <a:rPr dirty="0" sz="2300">
                <a:latin typeface="Arial"/>
                <a:cs typeface="Arial"/>
              </a:rPr>
              <a:t>scale</a:t>
            </a:r>
            <a:r>
              <a:rPr dirty="0" sz="2300" spc="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resiliency</a:t>
            </a:r>
            <a:r>
              <a:rPr dirty="0" sz="2300" spc="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for</a:t>
            </a:r>
            <a:r>
              <a:rPr dirty="0" sz="2300" spc="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mission-</a:t>
            </a:r>
            <a:r>
              <a:rPr dirty="0" sz="2300">
                <a:latin typeface="Arial"/>
                <a:cs typeface="Arial"/>
              </a:rPr>
              <a:t>critical</a:t>
            </a:r>
            <a:r>
              <a:rPr dirty="0" sz="2300" spc="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operations.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86369" y="7580920"/>
            <a:ext cx="10198735" cy="1508125"/>
          </a:xfrm>
          <a:prstGeom prst="rect">
            <a:avLst/>
          </a:prstGeom>
          <a:solidFill>
            <a:srgbClr val="000000">
              <a:alpha val="9999"/>
            </a:srgbClr>
          </a:solidFill>
        </p:spPr>
        <p:txBody>
          <a:bodyPr wrap="square" lIns="0" tIns="19367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525"/>
              </a:spcBef>
            </a:pPr>
            <a:r>
              <a:rPr dirty="0" sz="2300" b="1">
                <a:latin typeface="Arial"/>
                <a:cs typeface="Arial"/>
              </a:rPr>
              <a:t>The</a:t>
            </a:r>
            <a:r>
              <a:rPr dirty="0" sz="2300" spc="-5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Microsoft</a:t>
            </a:r>
            <a:r>
              <a:rPr dirty="0" sz="2300" spc="-5" b="1">
                <a:latin typeface="Arial"/>
                <a:cs typeface="Arial"/>
              </a:rPr>
              <a:t> </a:t>
            </a:r>
            <a:r>
              <a:rPr dirty="0" sz="2300" spc="-10" b="1">
                <a:latin typeface="Arial"/>
                <a:cs typeface="Arial"/>
              </a:rPr>
              <a:t>Cloud.</a:t>
            </a:r>
            <a:endParaRPr sz="2300">
              <a:latin typeface="Arial"/>
              <a:cs typeface="Arial"/>
            </a:endParaRPr>
          </a:p>
          <a:p>
            <a:pPr marL="187960" marR="257175">
              <a:lnSpc>
                <a:spcPct val="100400"/>
              </a:lnSpc>
            </a:pPr>
            <a:r>
              <a:rPr dirty="0" sz="2300">
                <a:latin typeface="Arial"/>
                <a:cs typeface="Arial"/>
              </a:rPr>
              <a:t>Extend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Windows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capabilities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beyond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device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unlock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business-</a:t>
            </a:r>
            <a:r>
              <a:rPr dirty="0" sz="2300" spc="-10">
                <a:latin typeface="Arial"/>
                <a:cs typeface="Arial"/>
              </a:rPr>
              <a:t>ready </a:t>
            </a:r>
            <a:r>
              <a:rPr dirty="0" sz="2300">
                <a:latin typeface="Arial"/>
                <a:cs typeface="Arial"/>
              </a:rPr>
              <a:t>AI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 agent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perks on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Windows </a:t>
            </a:r>
            <a:r>
              <a:rPr dirty="0" sz="2300" spc="-10">
                <a:latin typeface="Arial"/>
                <a:cs typeface="Arial"/>
              </a:rPr>
              <a:t>endpoints.</a:t>
            </a:r>
            <a:endParaRPr sz="2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586369" y="9256262"/>
            <a:ext cx="10198735" cy="1508125"/>
          </a:xfrm>
          <a:prstGeom prst="rect">
            <a:avLst/>
          </a:prstGeom>
          <a:solidFill>
            <a:srgbClr val="000000">
              <a:alpha val="19999"/>
            </a:srgbClr>
          </a:solidFill>
        </p:spPr>
        <p:txBody>
          <a:bodyPr wrap="square" lIns="0" tIns="193675" rIns="0" bIns="0" rtlCol="0" vert="horz">
            <a:spAutoFit/>
          </a:bodyPr>
          <a:lstStyle/>
          <a:p>
            <a:pPr marL="187960">
              <a:lnSpc>
                <a:spcPct val="100000"/>
              </a:lnSpc>
              <a:spcBef>
                <a:spcPts val="1525"/>
              </a:spcBef>
            </a:pPr>
            <a:r>
              <a:rPr dirty="0" sz="2300" b="1">
                <a:latin typeface="Arial"/>
                <a:cs typeface="Arial"/>
              </a:rPr>
              <a:t>The</a:t>
            </a:r>
            <a:r>
              <a:rPr dirty="0" sz="2300" spc="-1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future</a:t>
            </a:r>
            <a:r>
              <a:rPr dirty="0" sz="2300" spc="-1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of</a:t>
            </a:r>
            <a:r>
              <a:rPr dirty="0" sz="2300" spc="-9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AI</a:t>
            </a:r>
            <a:r>
              <a:rPr dirty="0" sz="2300" spc="-1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is</a:t>
            </a:r>
            <a:r>
              <a:rPr dirty="0" sz="2300" spc="-5" b="1">
                <a:latin typeface="Arial"/>
                <a:cs typeface="Arial"/>
              </a:rPr>
              <a:t> </a:t>
            </a:r>
            <a:r>
              <a:rPr dirty="0" sz="2300" spc="-10" b="1">
                <a:latin typeface="Arial"/>
                <a:cs typeface="Arial"/>
              </a:rPr>
              <a:t>hybrid.</a:t>
            </a:r>
            <a:endParaRPr sz="2300">
              <a:latin typeface="Arial"/>
              <a:cs typeface="Arial"/>
            </a:endParaRPr>
          </a:p>
          <a:p>
            <a:pPr marL="187960" marR="974090">
              <a:lnSpc>
                <a:spcPct val="100400"/>
              </a:lnSpc>
            </a:pPr>
            <a:r>
              <a:rPr dirty="0" sz="2300">
                <a:latin typeface="Arial"/>
                <a:cs typeface="Arial"/>
              </a:rPr>
              <a:t>Cloud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scale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model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access,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combined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with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local</a:t>
            </a:r>
            <a:r>
              <a:rPr dirty="0" sz="2300" spc="-13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AI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that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runs</a:t>
            </a:r>
            <a:r>
              <a:rPr dirty="0" sz="2300" spc="-10">
                <a:latin typeface="Arial"/>
                <a:cs typeface="Arial"/>
              </a:rPr>
              <a:t> small </a:t>
            </a:r>
            <a:r>
              <a:rPr dirty="0" sz="2300">
                <a:latin typeface="Arial"/>
                <a:cs typeface="Arial"/>
              </a:rPr>
              <a:t>language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models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behind</a:t>
            </a:r>
            <a:r>
              <a:rPr dirty="0" sz="2300" spc="-10">
                <a:latin typeface="Arial"/>
                <a:cs typeface="Arial"/>
              </a:rPr>
              <a:t> hardware-</a:t>
            </a:r>
            <a:r>
              <a:rPr dirty="0" sz="2300">
                <a:latin typeface="Arial"/>
                <a:cs typeface="Arial"/>
              </a:rPr>
              <a:t>backed</a:t>
            </a:r>
            <a:r>
              <a:rPr dirty="0" sz="2300" spc="-10">
                <a:latin typeface="Arial"/>
                <a:cs typeface="Arial"/>
              </a:rPr>
              <a:t> safeguards.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4272280"/>
            <a:chOff x="0" y="0"/>
            <a:chExt cx="20104100" cy="4272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427212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7208627" y="621327"/>
              <a:ext cx="950594" cy="424815"/>
            </a:xfrm>
            <a:custGeom>
              <a:avLst/>
              <a:gdLst/>
              <a:ahLst/>
              <a:cxnLst/>
              <a:rect l="l" t="t" r="r" b="b"/>
              <a:pathLst>
                <a:path w="950594" h="424815">
                  <a:moveTo>
                    <a:pt x="200304" y="224396"/>
                  </a:moveTo>
                  <a:lnTo>
                    <a:pt x="0" y="224396"/>
                  </a:lnTo>
                  <a:lnTo>
                    <a:pt x="0" y="424688"/>
                  </a:lnTo>
                  <a:lnTo>
                    <a:pt x="200304" y="424688"/>
                  </a:lnTo>
                  <a:lnTo>
                    <a:pt x="200304" y="224396"/>
                  </a:lnTo>
                  <a:close/>
                </a:path>
                <a:path w="950594" h="424815">
                  <a:moveTo>
                    <a:pt x="200304" y="0"/>
                  </a:moveTo>
                  <a:lnTo>
                    <a:pt x="0" y="0"/>
                  </a:lnTo>
                  <a:lnTo>
                    <a:pt x="0" y="200291"/>
                  </a:lnTo>
                  <a:lnTo>
                    <a:pt x="200304" y="200291"/>
                  </a:lnTo>
                  <a:lnTo>
                    <a:pt x="200304" y="0"/>
                  </a:lnTo>
                  <a:close/>
                </a:path>
                <a:path w="950594" h="424815">
                  <a:moveTo>
                    <a:pt x="424688" y="224396"/>
                  </a:moveTo>
                  <a:lnTo>
                    <a:pt x="224409" y="224396"/>
                  </a:lnTo>
                  <a:lnTo>
                    <a:pt x="224409" y="424688"/>
                  </a:lnTo>
                  <a:lnTo>
                    <a:pt x="424688" y="424688"/>
                  </a:lnTo>
                  <a:lnTo>
                    <a:pt x="424688" y="224396"/>
                  </a:lnTo>
                  <a:close/>
                </a:path>
                <a:path w="950594" h="424815">
                  <a:moveTo>
                    <a:pt x="424688" y="0"/>
                  </a:moveTo>
                  <a:lnTo>
                    <a:pt x="224409" y="0"/>
                  </a:lnTo>
                  <a:lnTo>
                    <a:pt x="224409" y="200291"/>
                  </a:lnTo>
                  <a:lnTo>
                    <a:pt x="424688" y="200291"/>
                  </a:lnTo>
                  <a:lnTo>
                    <a:pt x="424688" y="0"/>
                  </a:lnTo>
                  <a:close/>
                </a:path>
                <a:path w="950594" h="424815">
                  <a:moveTo>
                    <a:pt x="886599" y="79375"/>
                  </a:moveTo>
                  <a:lnTo>
                    <a:pt x="842899" y="79375"/>
                  </a:lnTo>
                  <a:lnTo>
                    <a:pt x="795274" y="276326"/>
                  </a:lnTo>
                  <a:lnTo>
                    <a:pt x="793902" y="284175"/>
                  </a:lnTo>
                  <a:lnTo>
                    <a:pt x="793521" y="290042"/>
                  </a:lnTo>
                  <a:lnTo>
                    <a:pt x="792734" y="290042"/>
                  </a:lnTo>
                  <a:lnTo>
                    <a:pt x="791946" y="281228"/>
                  </a:lnTo>
                  <a:lnTo>
                    <a:pt x="790575" y="273786"/>
                  </a:lnTo>
                  <a:lnTo>
                    <a:pt x="740803" y="79565"/>
                  </a:lnTo>
                  <a:lnTo>
                    <a:pt x="697293" y="79565"/>
                  </a:lnTo>
                  <a:lnTo>
                    <a:pt x="645160" y="265938"/>
                  </a:lnTo>
                  <a:lnTo>
                    <a:pt x="642416" y="276326"/>
                  </a:lnTo>
                  <a:lnTo>
                    <a:pt x="640651" y="284365"/>
                  </a:lnTo>
                  <a:lnTo>
                    <a:pt x="640257" y="290449"/>
                  </a:lnTo>
                  <a:lnTo>
                    <a:pt x="639279" y="290449"/>
                  </a:lnTo>
                  <a:lnTo>
                    <a:pt x="638886" y="282016"/>
                  </a:lnTo>
                  <a:lnTo>
                    <a:pt x="637717" y="273786"/>
                  </a:lnTo>
                  <a:lnTo>
                    <a:pt x="589508" y="79565"/>
                  </a:lnTo>
                  <a:lnTo>
                    <a:pt x="543255" y="79565"/>
                  </a:lnTo>
                  <a:lnTo>
                    <a:pt x="614387" y="333946"/>
                  </a:lnTo>
                  <a:lnTo>
                    <a:pt x="663194" y="333946"/>
                  </a:lnTo>
                  <a:lnTo>
                    <a:pt x="711796" y="155613"/>
                  </a:lnTo>
                  <a:lnTo>
                    <a:pt x="714146" y="147764"/>
                  </a:lnTo>
                  <a:lnTo>
                    <a:pt x="715518" y="139534"/>
                  </a:lnTo>
                  <a:lnTo>
                    <a:pt x="716102" y="131102"/>
                  </a:lnTo>
                  <a:lnTo>
                    <a:pt x="716889" y="131102"/>
                  </a:lnTo>
                  <a:lnTo>
                    <a:pt x="717283" y="140119"/>
                  </a:lnTo>
                  <a:lnTo>
                    <a:pt x="718654" y="148348"/>
                  </a:lnTo>
                  <a:lnTo>
                    <a:pt x="720610" y="155994"/>
                  </a:lnTo>
                  <a:lnTo>
                    <a:pt x="769023" y="334149"/>
                  </a:lnTo>
                  <a:lnTo>
                    <a:pt x="816838" y="334149"/>
                  </a:lnTo>
                  <a:lnTo>
                    <a:pt x="886599" y="79565"/>
                  </a:lnTo>
                  <a:lnTo>
                    <a:pt x="886599" y="79375"/>
                  </a:lnTo>
                  <a:close/>
                </a:path>
                <a:path w="950594" h="424815">
                  <a:moveTo>
                    <a:pt x="945794" y="152273"/>
                  </a:moveTo>
                  <a:lnTo>
                    <a:pt x="904633" y="152273"/>
                  </a:lnTo>
                  <a:lnTo>
                    <a:pt x="904633" y="334149"/>
                  </a:lnTo>
                  <a:lnTo>
                    <a:pt x="945794" y="334149"/>
                  </a:lnTo>
                  <a:lnTo>
                    <a:pt x="945794" y="152273"/>
                  </a:lnTo>
                  <a:close/>
                </a:path>
                <a:path w="950594" h="424815">
                  <a:moveTo>
                    <a:pt x="950302" y="96621"/>
                  </a:moveTo>
                  <a:lnTo>
                    <a:pt x="947940" y="90944"/>
                  </a:lnTo>
                  <a:lnTo>
                    <a:pt x="938149" y="81927"/>
                  </a:lnTo>
                  <a:lnTo>
                    <a:pt x="932268" y="79768"/>
                  </a:lnTo>
                  <a:lnTo>
                    <a:pt x="918552" y="79768"/>
                  </a:lnTo>
                  <a:lnTo>
                    <a:pt x="912672" y="81927"/>
                  </a:lnTo>
                  <a:lnTo>
                    <a:pt x="907961" y="86423"/>
                  </a:lnTo>
                  <a:lnTo>
                    <a:pt x="903071" y="90944"/>
                  </a:lnTo>
                  <a:lnTo>
                    <a:pt x="900709" y="96621"/>
                  </a:lnTo>
                  <a:lnTo>
                    <a:pt x="900709" y="109943"/>
                  </a:lnTo>
                  <a:lnTo>
                    <a:pt x="903262" y="115633"/>
                  </a:lnTo>
                  <a:lnTo>
                    <a:pt x="907961" y="119938"/>
                  </a:lnTo>
                  <a:lnTo>
                    <a:pt x="912672" y="124447"/>
                  </a:lnTo>
                  <a:lnTo>
                    <a:pt x="918552" y="126606"/>
                  </a:lnTo>
                  <a:lnTo>
                    <a:pt x="932268" y="126606"/>
                  </a:lnTo>
                  <a:lnTo>
                    <a:pt x="938149" y="124256"/>
                  </a:lnTo>
                  <a:lnTo>
                    <a:pt x="947940" y="115239"/>
                  </a:lnTo>
                  <a:lnTo>
                    <a:pt x="950214" y="109943"/>
                  </a:lnTo>
                  <a:lnTo>
                    <a:pt x="950302" y="96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95182" y="769284"/>
              <a:ext cx="162078" cy="18618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382936" y="686189"/>
              <a:ext cx="177165" cy="273685"/>
            </a:xfrm>
            <a:custGeom>
              <a:avLst/>
              <a:gdLst/>
              <a:ahLst/>
              <a:cxnLst/>
              <a:rect l="l" t="t" r="r" b="b"/>
              <a:pathLst>
                <a:path w="177165" h="273684">
                  <a:moveTo>
                    <a:pt x="81714" y="82897"/>
                  </a:moveTo>
                  <a:lnTo>
                    <a:pt x="62928" y="84735"/>
                  </a:lnTo>
                  <a:lnTo>
                    <a:pt x="63759" y="84735"/>
                  </a:lnTo>
                  <a:lnTo>
                    <a:pt x="48353" y="89759"/>
                  </a:lnTo>
                  <a:lnTo>
                    <a:pt x="12563" y="124917"/>
                  </a:lnTo>
                  <a:lnTo>
                    <a:pt x="89" y="181083"/>
                  </a:lnTo>
                  <a:lnTo>
                    <a:pt x="0" y="182455"/>
                  </a:lnTo>
                  <a:lnTo>
                    <a:pt x="11321" y="235593"/>
                  </a:lnTo>
                  <a:lnTo>
                    <a:pt x="43723" y="267316"/>
                  </a:lnTo>
                  <a:lnTo>
                    <a:pt x="73882" y="273394"/>
                  </a:lnTo>
                  <a:lnTo>
                    <a:pt x="93249" y="271221"/>
                  </a:lnTo>
                  <a:lnTo>
                    <a:pt x="109915" y="264675"/>
                  </a:lnTo>
                  <a:lnTo>
                    <a:pt x="123899" y="253719"/>
                  </a:lnTo>
                  <a:lnTo>
                    <a:pt x="133350" y="240861"/>
                  </a:lnTo>
                  <a:lnTo>
                    <a:pt x="89358" y="240861"/>
                  </a:lnTo>
                  <a:lnTo>
                    <a:pt x="79546" y="239902"/>
                  </a:lnTo>
                  <a:lnTo>
                    <a:pt x="79289" y="239902"/>
                  </a:lnTo>
                  <a:lnTo>
                    <a:pt x="70105" y="236869"/>
                  </a:lnTo>
                  <a:lnTo>
                    <a:pt x="45732" y="205877"/>
                  </a:lnTo>
                  <a:lnTo>
                    <a:pt x="42606" y="182455"/>
                  </a:lnTo>
                  <a:lnTo>
                    <a:pt x="42522" y="181083"/>
                  </a:lnTo>
                  <a:lnTo>
                    <a:pt x="49881" y="142755"/>
                  </a:lnTo>
                  <a:lnTo>
                    <a:pt x="80954" y="117095"/>
                  </a:lnTo>
                  <a:lnTo>
                    <a:pt x="91913" y="116027"/>
                  </a:lnTo>
                  <a:lnTo>
                    <a:pt x="177156" y="116027"/>
                  </a:lnTo>
                  <a:lnTo>
                    <a:pt x="177156" y="112300"/>
                  </a:lnTo>
                  <a:lnTo>
                    <a:pt x="135221" y="112300"/>
                  </a:lnTo>
                  <a:lnTo>
                    <a:pt x="125592" y="99436"/>
                  </a:lnTo>
                  <a:lnTo>
                    <a:pt x="113466" y="90248"/>
                  </a:lnTo>
                  <a:lnTo>
                    <a:pt x="98840" y="84735"/>
                  </a:lnTo>
                  <a:lnTo>
                    <a:pt x="81714" y="82897"/>
                  </a:lnTo>
                  <a:close/>
                </a:path>
                <a:path w="177165" h="273684">
                  <a:moveTo>
                    <a:pt x="177156" y="238317"/>
                  </a:moveTo>
                  <a:lnTo>
                    <a:pt x="136006" y="238317"/>
                  </a:lnTo>
                  <a:lnTo>
                    <a:pt x="136006" y="269279"/>
                  </a:lnTo>
                  <a:lnTo>
                    <a:pt x="177156" y="269279"/>
                  </a:lnTo>
                  <a:lnTo>
                    <a:pt x="177156" y="238317"/>
                  </a:lnTo>
                  <a:close/>
                </a:path>
                <a:path w="177165" h="273684">
                  <a:moveTo>
                    <a:pt x="177156" y="116027"/>
                  </a:moveTo>
                  <a:lnTo>
                    <a:pt x="91913" y="116027"/>
                  </a:lnTo>
                  <a:lnTo>
                    <a:pt x="101204" y="116872"/>
                  </a:lnTo>
                  <a:lnTo>
                    <a:pt x="109669" y="119406"/>
                  </a:lnTo>
                  <a:lnTo>
                    <a:pt x="135818" y="153134"/>
                  </a:lnTo>
                  <a:lnTo>
                    <a:pt x="136592" y="186182"/>
                  </a:lnTo>
                  <a:lnTo>
                    <a:pt x="135757" y="197458"/>
                  </a:lnTo>
                  <a:lnTo>
                    <a:pt x="116562" y="232177"/>
                  </a:lnTo>
                  <a:lnTo>
                    <a:pt x="89358" y="240861"/>
                  </a:lnTo>
                  <a:lnTo>
                    <a:pt x="133350" y="240861"/>
                  </a:lnTo>
                  <a:lnTo>
                    <a:pt x="135221" y="238317"/>
                  </a:lnTo>
                  <a:lnTo>
                    <a:pt x="177156" y="238317"/>
                  </a:lnTo>
                  <a:lnTo>
                    <a:pt x="177156" y="116027"/>
                  </a:lnTo>
                  <a:close/>
                </a:path>
                <a:path w="177165" h="273684">
                  <a:moveTo>
                    <a:pt x="177156" y="0"/>
                  </a:moveTo>
                  <a:lnTo>
                    <a:pt x="136006" y="0"/>
                  </a:lnTo>
                  <a:lnTo>
                    <a:pt x="136006" y="112300"/>
                  </a:lnTo>
                  <a:lnTo>
                    <a:pt x="177156" y="112300"/>
                  </a:lnTo>
                  <a:lnTo>
                    <a:pt x="17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89490" y="769291"/>
              <a:ext cx="186968" cy="19028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782331" y="773599"/>
              <a:ext cx="267970" cy="182245"/>
            </a:xfrm>
            <a:custGeom>
              <a:avLst/>
              <a:gdLst/>
              <a:ahLst/>
              <a:cxnLst/>
              <a:rect l="l" t="t" r="r" b="b"/>
              <a:pathLst>
                <a:path w="267969" h="182244">
                  <a:moveTo>
                    <a:pt x="267709" y="0"/>
                  </a:moveTo>
                  <a:lnTo>
                    <a:pt x="228516" y="0"/>
                  </a:lnTo>
                  <a:lnTo>
                    <a:pt x="194611" y="137576"/>
                  </a:lnTo>
                  <a:lnTo>
                    <a:pt x="193627" y="142864"/>
                  </a:lnTo>
                  <a:lnTo>
                    <a:pt x="193428" y="147178"/>
                  </a:lnTo>
                  <a:lnTo>
                    <a:pt x="192255" y="147178"/>
                  </a:lnTo>
                  <a:lnTo>
                    <a:pt x="191669" y="140906"/>
                  </a:lnTo>
                  <a:lnTo>
                    <a:pt x="190884" y="135618"/>
                  </a:lnTo>
                  <a:lnTo>
                    <a:pt x="157178" y="0"/>
                  </a:lnTo>
                  <a:lnTo>
                    <a:pt x="118572" y="0"/>
                  </a:lnTo>
                  <a:lnTo>
                    <a:pt x="80165" y="136404"/>
                  </a:lnTo>
                  <a:lnTo>
                    <a:pt x="79180" y="141890"/>
                  </a:lnTo>
                  <a:lnTo>
                    <a:pt x="78782" y="146791"/>
                  </a:lnTo>
                  <a:lnTo>
                    <a:pt x="77610" y="146791"/>
                  </a:lnTo>
                  <a:lnTo>
                    <a:pt x="77222" y="140320"/>
                  </a:lnTo>
                  <a:lnTo>
                    <a:pt x="76437" y="135032"/>
                  </a:lnTo>
                  <a:lnTo>
                    <a:pt x="42532" y="0"/>
                  </a:lnTo>
                  <a:lnTo>
                    <a:pt x="0" y="0"/>
                  </a:lnTo>
                  <a:lnTo>
                    <a:pt x="53118" y="181669"/>
                  </a:lnTo>
                  <a:lnTo>
                    <a:pt x="95442" y="181669"/>
                  </a:lnTo>
                  <a:lnTo>
                    <a:pt x="133074" y="51736"/>
                  </a:lnTo>
                  <a:lnTo>
                    <a:pt x="134247" y="46637"/>
                  </a:lnTo>
                  <a:lnTo>
                    <a:pt x="134446" y="42522"/>
                  </a:lnTo>
                  <a:lnTo>
                    <a:pt x="135231" y="42522"/>
                  </a:lnTo>
                  <a:lnTo>
                    <a:pt x="135618" y="48605"/>
                  </a:lnTo>
                  <a:lnTo>
                    <a:pt x="136404" y="53893"/>
                  </a:lnTo>
                  <a:lnTo>
                    <a:pt x="170895" y="181868"/>
                  </a:lnTo>
                  <a:lnTo>
                    <a:pt x="214014" y="181868"/>
                  </a:lnTo>
                  <a:lnTo>
                    <a:pt x="267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6508" y="769286"/>
              <a:ext cx="128948" cy="19068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9249339" y="695013"/>
              <a:ext cx="228600" cy="260985"/>
            </a:xfrm>
            <a:custGeom>
              <a:avLst/>
              <a:gdLst/>
              <a:ahLst/>
              <a:cxnLst/>
              <a:rect l="l" t="t" r="r" b="b"/>
              <a:pathLst>
                <a:path w="228600" h="260984">
                  <a:moveTo>
                    <a:pt x="94665" y="0"/>
                  </a:moveTo>
                  <a:lnTo>
                    <a:pt x="77012" y="0"/>
                  </a:lnTo>
                  <a:lnTo>
                    <a:pt x="70358" y="4902"/>
                  </a:lnTo>
                  <a:lnTo>
                    <a:pt x="63703" y="9220"/>
                  </a:lnTo>
                  <a:lnTo>
                    <a:pt x="26263" y="29210"/>
                  </a:lnTo>
                  <a:lnTo>
                    <a:pt x="0" y="38811"/>
                  </a:lnTo>
                  <a:lnTo>
                    <a:pt x="0" y="73888"/>
                  </a:lnTo>
                  <a:lnTo>
                    <a:pt x="41897" y="57912"/>
                  </a:lnTo>
                  <a:lnTo>
                    <a:pt x="53505" y="50571"/>
                  </a:lnTo>
                  <a:lnTo>
                    <a:pt x="53505" y="260451"/>
                  </a:lnTo>
                  <a:lnTo>
                    <a:pt x="94665" y="260451"/>
                  </a:lnTo>
                  <a:lnTo>
                    <a:pt x="94665" y="203"/>
                  </a:lnTo>
                  <a:lnTo>
                    <a:pt x="94665" y="0"/>
                  </a:lnTo>
                  <a:close/>
                </a:path>
                <a:path w="228600" h="260984">
                  <a:moveTo>
                    <a:pt x="228320" y="0"/>
                  </a:moveTo>
                  <a:lnTo>
                    <a:pt x="210680" y="0"/>
                  </a:lnTo>
                  <a:lnTo>
                    <a:pt x="204012" y="4902"/>
                  </a:lnTo>
                  <a:lnTo>
                    <a:pt x="197358" y="9220"/>
                  </a:lnTo>
                  <a:lnTo>
                    <a:pt x="159918" y="29210"/>
                  </a:lnTo>
                  <a:lnTo>
                    <a:pt x="133667" y="38811"/>
                  </a:lnTo>
                  <a:lnTo>
                    <a:pt x="133667" y="73888"/>
                  </a:lnTo>
                  <a:lnTo>
                    <a:pt x="175552" y="57912"/>
                  </a:lnTo>
                  <a:lnTo>
                    <a:pt x="187172" y="50571"/>
                  </a:lnTo>
                  <a:lnTo>
                    <a:pt x="187172" y="260451"/>
                  </a:lnTo>
                  <a:lnTo>
                    <a:pt x="228320" y="260451"/>
                  </a:lnTo>
                  <a:lnTo>
                    <a:pt x="228320" y="203"/>
                  </a:lnTo>
                  <a:lnTo>
                    <a:pt x="228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935609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Business</a:t>
            </a:r>
            <a:r>
              <a:rPr dirty="0" spc="-20"/>
              <a:t> </a:t>
            </a:r>
            <a:r>
              <a:rPr dirty="0"/>
              <a:t>runs</a:t>
            </a:r>
            <a:r>
              <a:rPr dirty="0" spc="-20"/>
              <a:t> </a:t>
            </a:r>
            <a:r>
              <a:rPr dirty="0"/>
              <a:t>smarter</a:t>
            </a:r>
            <a:r>
              <a:rPr dirty="0" spc="-20"/>
              <a:t> </a:t>
            </a:r>
            <a:r>
              <a:rPr dirty="0"/>
              <a:t>on</a:t>
            </a:r>
            <a:r>
              <a:rPr dirty="0" spc="-20"/>
              <a:t> </a:t>
            </a:r>
            <a:r>
              <a:rPr dirty="0" spc="-10"/>
              <a:t>Windows.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824970" y="5348763"/>
            <a:ext cx="13961110" cy="3778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300" spc="-10">
                <a:latin typeface="Arial"/>
                <a:cs typeface="Arial"/>
              </a:rPr>
              <a:t>Productivity,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performance,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security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IT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agility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improve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together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rather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than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trading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off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against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each</a:t>
            </a:r>
            <a:r>
              <a:rPr dirty="0" sz="2300" spc="-10">
                <a:latin typeface="Arial"/>
                <a:cs typeface="Arial"/>
              </a:rPr>
              <a:t> other.</a:t>
            </a:r>
            <a:endParaRPr sz="2300">
              <a:latin typeface="Arial"/>
              <a:cs typeface="Arial"/>
            </a:endParaRPr>
          </a:p>
        </p:txBody>
      </p:sp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837670" y="5999817"/>
          <a:ext cx="9041765" cy="4079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1825"/>
                <a:gridCol w="7055484"/>
              </a:tblGrid>
              <a:tr h="553085">
                <a:tc>
                  <a:txBody>
                    <a:bodyPr/>
                    <a:lstStyle/>
                    <a:p>
                      <a:pPr marL="124460" marR="372745">
                        <a:lnSpc>
                          <a:spcPts val="1730"/>
                        </a:lnSpc>
                        <a:spcBef>
                          <a:spcPts val="530"/>
                        </a:spcBef>
                      </a:pP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dirty="0" sz="1650" spc="-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smart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 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move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6731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How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11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PCs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make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happen?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14287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5786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37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dirty="0" sz="1650" spc="-10" b="1">
                          <a:latin typeface="Arial"/>
                          <a:cs typeface="Arial"/>
                        </a:rPr>
                        <a:t>Productivity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55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50%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faster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workflows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average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473709" marR="1518285" indent="-349885">
                        <a:lnSpc>
                          <a:spcPct val="116599"/>
                        </a:lnSpc>
                        <a:buChar char="•"/>
                        <a:tabLst>
                          <a:tab pos="473709" algn="l"/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	AI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familiar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apps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helpers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like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Click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Do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and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Recall</a:t>
                      </a:r>
                      <a:r>
                        <a:rPr dirty="0" sz="16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(preview)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Improved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search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4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Live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Captions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real-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time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translation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6985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475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2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dirty="0" sz="1650" spc="-10" b="1">
                          <a:latin typeface="Arial"/>
                          <a:cs typeface="Arial"/>
                        </a:rPr>
                        <a:t>Performance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5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Up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22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hours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of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streaming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battery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life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4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40+</a:t>
                      </a:r>
                      <a:r>
                        <a:rPr dirty="0" sz="165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TOPS</a:t>
                      </a:r>
                      <a:r>
                        <a:rPr dirty="0" sz="1650" spc="-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NPU</a:t>
                      </a:r>
                      <a:r>
                        <a:rPr dirty="0" baseline="32163" sz="1425" spc="-30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Instant</a:t>
                      </a:r>
                      <a:r>
                        <a:rPr dirty="0" sz="1650" spc="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start-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up</a:t>
                      </a:r>
                      <a:r>
                        <a:rPr dirty="0" baseline="32163" sz="1425" spc="-37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best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videoconferencing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6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AI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features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PC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yet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1593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10491827" y="5999817"/>
          <a:ext cx="9041765" cy="40468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01825"/>
                <a:gridCol w="7055484"/>
              </a:tblGrid>
              <a:tr h="561340">
                <a:tc>
                  <a:txBody>
                    <a:bodyPr/>
                    <a:lstStyle/>
                    <a:p>
                      <a:pPr marL="124460" marR="372745">
                        <a:lnSpc>
                          <a:spcPts val="1730"/>
                        </a:lnSpc>
                        <a:spcBef>
                          <a:spcPts val="560"/>
                        </a:spcBef>
                      </a:pP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Your</a:t>
                      </a:r>
                      <a:r>
                        <a:rPr dirty="0" sz="1650" spc="-9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smart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business 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move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711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  <a:tc>
                  <a:txBody>
                    <a:bodyPr/>
                    <a:lstStyle/>
                    <a:p>
                      <a:pPr marL="124460">
                        <a:lnSpc>
                          <a:spcPct val="100000"/>
                        </a:lnSpc>
                        <a:spcBef>
                          <a:spcPts val="1160"/>
                        </a:spcBef>
                      </a:pP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How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11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PCs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make</a:t>
                      </a:r>
                      <a:r>
                        <a:rPr dirty="0" sz="1650" spc="-2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650" spc="-2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happen?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14732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0087BA"/>
                    </a:solidFill>
                  </a:tcPr>
                </a:tc>
              </a:tr>
              <a:tr h="19697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1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50" spc="-10" b="1">
                          <a:latin typeface="Arial"/>
                          <a:cs typeface="Arial"/>
                        </a:rPr>
                        <a:t>Security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6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reported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62%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drop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security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incidents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 spc="-10">
                          <a:latin typeface="Arial"/>
                          <a:cs typeface="Arial"/>
                        </a:rPr>
                        <a:t>Secured-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core</a:t>
                      </a:r>
                      <a:r>
                        <a:rPr dirty="0" sz="1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PC</a:t>
                      </a:r>
                      <a:r>
                        <a:rPr dirty="0" sz="1650" spc="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protection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Microsoft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Pluton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2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Windows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Hello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Enhanced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Sign-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Security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2,4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BitLocker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on</a:t>
                      </a:r>
                      <a:r>
                        <a:rPr dirty="0" sz="165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by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default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4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</a:txBody>
                  <a:tcPr marL="0" marR="0" marB="0" marT="2413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157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24460">
                        <a:lnSpc>
                          <a:spcPct val="100000"/>
                        </a:lnSpc>
                      </a:pPr>
                      <a:r>
                        <a:rPr dirty="0" sz="1650" b="1">
                          <a:latin typeface="Arial"/>
                          <a:cs typeface="Arial"/>
                        </a:rPr>
                        <a:t>IT</a:t>
                      </a:r>
                      <a:r>
                        <a:rPr dirty="0" sz="165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 b="1">
                          <a:latin typeface="Arial"/>
                          <a:cs typeface="Arial"/>
                        </a:rPr>
                        <a:t>agility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  <a:solidFill>
                      <a:srgbClr val="E6E7E8"/>
                    </a:solidFill>
                  </a:tcPr>
                </a:tc>
                <a:tc>
                  <a:txBody>
                    <a:bodyPr/>
                    <a:lstStyle/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1455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Up</a:t>
                      </a:r>
                      <a:r>
                        <a:rPr dirty="0" sz="165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to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30%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expected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drop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in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device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management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 time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3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Autopilot,</a:t>
                      </a:r>
                      <a:r>
                        <a:rPr dirty="0" sz="165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Autopatch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Hotpatch</a:t>
                      </a:r>
                      <a:r>
                        <a:rPr dirty="0" baseline="32163" sz="1425" spc="-15">
                          <a:latin typeface="Arial"/>
                          <a:cs typeface="Arial"/>
                        </a:rPr>
                        <a:t>4</a:t>
                      </a:r>
                      <a:endParaRPr baseline="32163" sz="1425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25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Quick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machine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recovery</a:t>
                      </a:r>
                      <a:endParaRPr sz="1650">
                        <a:latin typeface="Arial"/>
                        <a:cs typeface="Arial"/>
                      </a:endParaRPr>
                    </a:p>
                    <a:p>
                      <a:pPr marL="501015" indent="-376555">
                        <a:lnSpc>
                          <a:spcPct val="100000"/>
                        </a:lnSpc>
                        <a:spcBef>
                          <a:spcPts val="330"/>
                        </a:spcBef>
                        <a:buChar char="•"/>
                        <a:tabLst>
                          <a:tab pos="501015" algn="l"/>
                        </a:tabLst>
                      </a:pPr>
                      <a:r>
                        <a:rPr dirty="0" sz="1650">
                          <a:latin typeface="Arial"/>
                          <a:cs typeface="Arial"/>
                        </a:rPr>
                        <a:t>Broad</a:t>
                      </a:r>
                      <a:r>
                        <a:rPr dirty="0" sz="165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compatibility</a:t>
                      </a:r>
                      <a:r>
                        <a:rPr dirty="0" sz="1650" spc="-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through</a:t>
                      </a:r>
                      <a:r>
                        <a:rPr dirty="0" sz="1650" spc="-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the</a:t>
                      </a:r>
                      <a:r>
                        <a:rPr dirty="0" sz="165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App</a:t>
                      </a:r>
                      <a:r>
                        <a:rPr dirty="0" sz="165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>
                          <a:latin typeface="Arial"/>
                          <a:cs typeface="Arial"/>
                        </a:rPr>
                        <a:t>Assure</a:t>
                      </a:r>
                      <a:r>
                        <a:rPr dirty="0" sz="1650" spc="-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50" spc="-10">
                          <a:latin typeface="Arial"/>
                          <a:cs typeface="Arial"/>
                        </a:rPr>
                        <a:t>program</a:t>
                      </a:r>
                      <a:endParaRPr sz="1650">
                        <a:latin typeface="Arial"/>
                        <a:cs typeface="Arial"/>
                      </a:endParaRPr>
                    </a:p>
                  </a:txBody>
                  <a:tcPr marL="0" marR="0" marB="0" marT="184785">
                    <a:lnL w="9525">
                      <a:solidFill>
                        <a:srgbClr val="000000"/>
                      </a:solidFill>
                      <a:prstDash val="solid"/>
                    </a:lnL>
                    <a:lnR w="9525">
                      <a:solidFill>
                        <a:srgbClr val="000000"/>
                      </a:solidFill>
                      <a:prstDash val="solid"/>
                    </a:lnR>
                    <a:lnT w="9525">
                      <a:solidFill>
                        <a:srgbClr val="000000"/>
                      </a:solidFill>
                      <a:prstDash val="solid"/>
                    </a:lnT>
                    <a:lnB w="952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56262" y="0"/>
            <a:ext cx="10848340" cy="11308715"/>
            <a:chOff x="9256262" y="0"/>
            <a:chExt cx="10848340" cy="11308715"/>
          </a:xfrm>
        </p:grpSpPr>
        <p:sp>
          <p:nvSpPr>
            <p:cNvPr id="3" name="object 3"/>
            <p:cNvSpPr/>
            <p:nvPr/>
          </p:nvSpPr>
          <p:spPr>
            <a:xfrm>
              <a:off x="9256262" y="0"/>
              <a:ext cx="2597150" cy="11308715"/>
            </a:xfrm>
            <a:custGeom>
              <a:avLst/>
              <a:gdLst/>
              <a:ahLst/>
              <a:cxnLst/>
              <a:rect l="l" t="t" r="r" b="b"/>
              <a:pathLst>
                <a:path w="2597150" h="11308715">
                  <a:moveTo>
                    <a:pt x="2596779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596779" y="11308556"/>
                  </a:lnTo>
                  <a:lnTo>
                    <a:pt x="2596779" y="0"/>
                  </a:lnTo>
                  <a:close/>
                </a:path>
              </a:pathLst>
            </a:custGeom>
            <a:solidFill>
              <a:srgbClr val="0087BA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91331" y="0"/>
              <a:ext cx="10512758" cy="1130855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591331" y="0"/>
              <a:ext cx="10513060" cy="3413760"/>
            </a:xfrm>
            <a:custGeom>
              <a:avLst/>
              <a:gdLst/>
              <a:ahLst/>
              <a:cxnLst/>
              <a:rect l="l" t="t" r="r" b="b"/>
              <a:pathLst>
                <a:path w="10513060" h="3413760">
                  <a:moveTo>
                    <a:pt x="10512768" y="0"/>
                  </a:moveTo>
                  <a:lnTo>
                    <a:pt x="0" y="0"/>
                  </a:lnTo>
                  <a:lnTo>
                    <a:pt x="0" y="3413508"/>
                  </a:lnTo>
                  <a:lnTo>
                    <a:pt x="10512768" y="3413508"/>
                  </a:lnTo>
                  <a:lnTo>
                    <a:pt x="10512768" y="0"/>
                  </a:lnTo>
                  <a:close/>
                </a:path>
              </a:pathLst>
            </a:custGeom>
            <a:solidFill>
              <a:srgbClr val="000000">
                <a:alpha val="75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208627" y="621327"/>
              <a:ext cx="950594" cy="424815"/>
            </a:xfrm>
            <a:custGeom>
              <a:avLst/>
              <a:gdLst/>
              <a:ahLst/>
              <a:cxnLst/>
              <a:rect l="l" t="t" r="r" b="b"/>
              <a:pathLst>
                <a:path w="950594" h="424815">
                  <a:moveTo>
                    <a:pt x="200304" y="224396"/>
                  </a:moveTo>
                  <a:lnTo>
                    <a:pt x="0" y="224396"/>
                  </a:lnTo>
                  <a:lnTo>
                    <a:pt x="0" y="424688"/>
                  </a:lnTo>
                  <a:lnTo>
                    <a:pt x="200304" y="424688"/>
                  </a:lnTo>
                  <a:lnTo>
                    <a:pt x="200304" y="224396"/>
                  </a:lnTo>
                  <a:close/>
                </a:path>
                <a:path w="950594" h="424815">
                  <a:moveTo>
                    <a:pt x="200304" y="0"/>
                  </a:moveTo>
                  <a:lnTo>
                    <a:pt x="0" y="0"/>
                  </a:lnTo>
                  <a:lnTo>
                    <a:pt x="0" y="200291"/>
                  </a:lnTo>
                  <a:lnTo>
                    <a:pt x="200304" y="200291"/>
                  </a:lnTo>
                  <a:lnTo>
                    <a:pt x="200304" y="0"/>
                  </a:lnTo>
                  <a:close/>
                </a:path>
                <a:path w="950594" h="424815">
                  <a:moveTo>
                    <a:pt x="424688" y="224396"/>
                  </a:moveTo>
                  <a:lnTo>
                    <a:pt x="224409" y="224396"/>
                  </a:lnTo>
                  <a:lnTo>
                    <a:pt x="224409" y="424688"/>
                  </a:lnTo>
                  <a:lnTo>
                    <a:pt x="424688" y="424688"/>
                  </a:lnTo>
                  <a:lnTo>
                    <a:pt x="424688" y="224396"/>
                  </a:lnTo>
                  <a:close/>
                </a:path>
                <a:path w="950594" h="424815">
                  <a:moveTo>
                    <a:pt x="424688" y="0"/>
                  </a:moveTo>
                  <a:lnTo>
                    <a:pt x="224409" y="0"/>
                  </a:lnTo>
                  <a:lnTo>
                    <a:pt x="224409" y="200291"/>
                  </a:lnTo>
                  <a:lnTo>
                    <a:pt x="424688" y="200291"/>
                  </a:lnTo>
                  <a:lnTo>
                    <a:pt x="424688" y="0"/>
                  </a:lnTo>
                  <a:close/>
                </a:path>
                <a:path w="950594" h="424815">
                  <a:moveTo>
                    <a:pt x="886599" y="79375"/>
                  </a:moveTo>
                  <a:lnTo>
                    <a:pt x="842899" y="79375"/>
                  </a:lnTo>
                  <a:lnTo>
                    <a:pt x="795274" y="276326"/>
                  </a:lnTo>
                  <a:lnTo>
                    <a:pt x="793902" y="284175"/>
                  </a:lnTo>
                  <a:lnTo>
                    <a:pt x="793521" y="290042"/>
                  </a:lnTo>
                  <a:lnTo>
                    <a:pt x="792734" y="290042"/>
                  </a:lnTo>
                  <a:lnTo>
                    <a:pt x="791946" y="281228"/>
                  </a:lnTo>
                  <a:lnTo>
                    <a:pt x="790575" y="273786"/>
                  </a:lnTo>
                  <a:lnTo>
                    <a:pt x="740803" y="79565"/>
                  </a:lnTo>
                  <a:lnTo>
                    <a:pt x="697293" y="79565"/>
                  </a:lnTo>
                  <a:lnTo>
                    <a:pt x="645160" y="265938"/>
                  </a:lnTo>
                  <a:lnTo>
                    <a:pt x="642416" y="276326"/>
                  </a:lnTo>
                  <a:lnTo>
                    <a:pt x="640651" y="284365"/>
                  </a:lnTo>
                  <a:lnTo>
                    <a:pt x="640257" y="290449"/>
                  </a:lnTo>
                  <a:lnTo>
                    <a:pt x="639279" y="290449"/>
                  </a:lnTo>
                  <a:lnTo>
                    <a:pt x="638886" y="282016"/>
                  </a:lnTo>
                  <a:lnTo>
                    <a:pt x="637717" y="273786"/>
                  </a:lnTo>
                  <a:lnTo>
                    <a:pt x="589508" y="79565"/>
                  </a:lnTo>
                  <a:lnTo>
                    <a:pt x="543255" y="79565"/>
                  </a:lnTo>
                  <a:lnTo>
                    <a:pt x="614387" y="333946"/>
                  </a:lnTo>
                  <a:lnTo>
                    <a:pt x="663194" y="333946"/>
                  </a:lnTo>
                  <a:lnTo>
                    <a:pt x="711796" y="155613"/>
                  </a:lnTo>
                  <a:lnTo>
                    <a:pt x="714146" y="147764"/>
                  </a:lnTo>
                  <a:lnTo>
                    <a:pt x="715518" y="139534"/>
                  </a:lnTo>
                  <a:lnTo>
                    <a:pt x="716102" y="131102"/>
                  </a:lnTo>
                  <a:lnTo>
                    <a:pt x="716889" y="131102"/>
                  </a:lnTo>
                  <a:lnTo>
                    <a:pt x="717283" y="140119"/>
                  </a:lnTo>
                  <a:lnTo>
                    <a:pt x="718654" y="148348"/>
                  </a:lnTo>
                  <a:lnTo>
                    <a:pt x="720610" y="155994"/>
                  </a:lnTo>
                  <a:lnTo>
                    <a:pt x="769023" y="334149"/>
                  </a:lnTo>
                  <a:lnTo>
                    <a:pt x="816838" y="334149"/>
                  </a:lnTo>
                  <a:lnTo>
                    <a:pt x="886599" y="79565"/>
                  </a:lnTo>
                  <a:lnTo>
                    <a:pt x="886599" y="79375"/>
                  </a:lnTo>
                  <a:close/>
                </a:path>
                <a:path w="950594" h="424815">
                  <a:moveTo>
                    <a:pt x="945794" y="152273"/>
                  </a:moveTo>
                  <a:lnTo>
                    <a:pt x="904633" y="152273"/>
                  </a:lnTo>
                  <a:lnTo>
                    <a:pt x="904633" y="334149"/>
                  </a:lnTo>
                  <a:lnTo>
                    <a:pt x="945794" y="334149"/>
                  </a:lnTo>
                  <a:lnTo>
                    <a:pt x="945794" y="152273"/>
                  </a:lnTo>
                  <a:close/>
                </a:path>
                <a:path w="950594" h="424815">
                  <a:moveTo>
                    <a:pt x="950302" y="96621"/>
                  </a:moveTo>
                  <a:lnTo>
                    <a:pt x="947940" y="90944"/>
                  </a:lnTo>
                  <a:lnTo>
                    <a:pt x="938149" y="81927"/>
                  </a:lnTo>
                  <a:lnTo>
                    <a:pt x="932268" y="79768"/>
                  </a:lnTo>
                  <a:lnTo>
                    <a:pt x="918552" y="79768"/>
                  </a:lnTo>
                  <a:lnTo>
                    <a:pt x="912672" y="81927"/>
                  </a:lnTo>
                  <a:lnTo>
                    <a:pt x="907961" y="86423"/>
                  </a:lnTo>
                  <a:lnTo>
                    <a:pt x="903071" y="90944"/>
                  </a:lnTo>
                  <a:lnTo>
                    <a:pt x="900709" y="96621"/>
                  </a:lnTo>
                  <a:lnTo>
                    <a:pt x="900709" y="109943"/>
                  </a:lnTo>
                  <a:lnTo>
                    <a:pt x="903262" y="115633"/>
                  </a:lnTo>
                  <a:lnTo>
                    <a:pt x="907961" y="119938"/>
                  </a:lnTo>
                  <a:lnTo>
                    <a:pt x="912672" y="124447"/>
                  </a:lnTo>
                  <a:lnTo>
                    <a:pt x="918552" y="126606"/>
                  </a:lnTo>
                  <a:lnTo>
                    <a:pt x="932268" y="126606"/>
                  </a:lnTo>
                  <a:lnTo>
                    <a:pt x="938149" y="124256"/>
                  </a:lnTo>
                  <a:lnTo>
                    <a:pt x="947940" y="115239"/>
                  </a:lnTo>
                  <a:lnTo>
                    <a:pt x="950214" y="109943"/>
                  </a:lnTo>
                  <a:lnTo>
                    <a:pt x="950302" y="96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95182" y="769284"/>
              <a:ext cx="162078" cy="18618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8382936" y="686189"/>
              <a:ext cx="177165" cy="273685"/>
            </a:xfrm>
            <a:custGeom>
              <a:avLst/>
              <a:gdLst/>
              <a:ahLst/>
              <a:cxnLst/>
              <a:rect l="l" t="t" r="r" b="b"/>
              <a:pathLst>
                <a:path w="177165" h="273684">
                  <a:moveTo>
                    <a:pt x="81714" y="82897"/>
                  </a:moveTo>
                  <a:lnTo>
                    <a:pt x="62928" y="84735"/>
                  </a:lnTo>
                  <a:lnTo>
                    <a:pt x="63759" y="84735"/>
                  </a:lnTo>
                  <a:lnTo>
                    <a:pt x="48353" y="89759"/>
                  </a:lnTo>
                  <a:lnTo>
                    <a:pt x="12563" y="124917"/>
                  </a:lnTo>
                  <a:lnTo>
                    <a:pt x="89" y="181083"/>
                  </a:lnTo>
                  <a:lnTo>
                    <a:pt x="0" y="182455"/>
                  </a:lnTo>
                  <a:lnTo>
                    <a:pt x="11321" y="235593"/>
                  </a:lnTo>
                  <a:lnTo>
                    <a:pt x="43723" y="267316"/>
                  </a:lnTo>
                  <a:lnTo>
                    <a:pt x="73882" y="273394"/>
                  </a:lnTo>
                  <a:lnTo>
                    <a:pt x="93249" y="271221"/>
                  </a:lnTo>
                  <a:lnTo>
                    <a:pt x="109915" y="264675"/>
                  </a:lnTo>
                  <a:lnTo>
                    <a:pt x="123899" y="253719"/>
                  </a:lnTo>
                  <a:lnTo>
                    <a:pt x="133350" y="240861"/>
                  </a:lnTo>
                  <a:lnTo>
                    <a:pt x="89358" y="240861"/>
                  </a:lnTo>
                  <a:lnTo>
                    <a:pt x="79546" y="239902"/>
                  </a:lnTo>
                  <a:lnTo>
                    <a:pt x="79289" y="239902"/>
                  </a:lnTo>
                  <a:lnTo>
                    <a:pt x="70105" y="236869"/>
                  </a:lnTo>
                  <a:lnTo>
                    <a:pt x="45732" y="205877"/>
                  </a:lnTo>
                  <a:lnTo>
                    <a:pt x="42606" y="182455"/>
                  </a:lnTo>
                  <a:lnTo>
                    <a:pt x="42522" y="181083"/>
                  </a:lnTo>
                  <a:lnTo>
                    <a:pt x="49881" y="142755"/>
                  </a:lnTo>
                  <a:lnTo>
                    <a:pt x="80954" y="117095"/>
                  </a:lnTo>
                  <a:lnTo>
                    <a:pt x="91913" y="116027"/>
                  </a:lnTo>
                  <a:lnTo>
                    <a:pt x="177156" y="116027"/>
                  </a:lnTo>
                  <a:lnTo>
                    <a:pt x="177156" y="112300"/>
                  </a:lnTo>
                  <a:lnTo>
                    <a:pt x="135221" y="112300"/>
                  </a:lnTo>
                  <a:lnTo>
                    <a:pt x="125592" y="99436"/>
                  </a:lnTo>
                  <a:lnTo>
                    <a:pt x="113466" y="90248"/>
                  </a:lnTo>
                  <a:lnTo>
                    <a:pt x="98840" y="84735"/>
                  </a:lnTo>
                  <a:lnTo>
                    <a:pt x="81714" y="82897"/>
                  </a:lnTo>
                  <a:close/>
                </a:path>
                <a:path w="177165" h="273684">
                  <a:moveTo>
                    <a:pt x="177156" y="238317"/>
                  </a:moveTo>
                  <a:lnTo>
                    <a:pt x="136006" y="238317"/>
                  </a:lnTo>
                  <a:lnTo>
                    <a:pt x="136006" y="269279"/>
                  </a:lnTo>
                  <a:lnTo>
                    <a:pt x="177156" y="269279"/>
                  </a:lnTo>
                  <a:lnTo>
                    <a:pt x="177156" y="238317"/>
                  </a:lnTo>
                  <a:close/>
                </a:path>
                <a:path w="177165" h="273684">
                  <a:moveTo>
                    <a:pt x="177156" y="116027"/>
                  </a:moveTo>
                  <a:lnTo>
                    <a:pt x="91913" y="116027"/>
                  </a:lnTo>
                  <a:lnTo>
                    <a:pt x="101204" y="116872"/>
                  </a:lnTo>
                  <a:lnTo>
                    <a:pt x="109669" y="119406"/>
                  </a:lnTo>
                  <a:lnTo>
                    <a:pt x="135818" y="153134"/>
                  </a:lnTo>
                  <a:lnTo>
                    <a:pt x="136592" y="186182"/>
                  </a:lnTo>
                  <a:lnTo>
                    <a:pt x="135757" y="197458"/>
                  </a:lnTo>
                  <a:lnTo>
                    <a:pt x="116562" y="232177"/>
                  </a:lnTo>
                  <a:lnTo>
                    <a:pt x="89358" y="240861"/>
                  </a:lnTo>
                  <a:lnTo>
                    <a:pt x="133350" y="240861"/>
                  </a:lnTo>
                  <a:lnTo>
                    <a:pt x="135221" y="238317"/>
                  </a:lnTo>
                  <a:lnTo>
                    <a:pt x="177156" y="238317"/>
                  </a:lnTo>
                  <a:lnTo>
                    <a:pt x="177156" y="116027"/>
                  </a:lnTo>
                  <a:close/>
                </a:path>
                <a:path w="177165" h="273684">
                  <a:moveTo>
                    <a:pt x="177156" y="0"/>
                  </a:moveTo>
                  <a:lnTo>
                    <a:pt x="136006" y="0"/>
                  </a:lnTo>
                  <a:lnTo>
                    <a:pt x="136006" y="112300"/>
                  </a:lnTo>
                  <a:lnTo>
                    <a:pt x="177156" y="112300"/>
                  </a:lnTo>
                  <a:lnTo>
                    <a:pt x="17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89490" y="769291"/>
              <a:ext cx="186968" cy="190287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782331" y="773599"/>
              <a:ext cx="267970" cy="182245"/>
            </a:xfrm>
            <a:custGeom>
              <a:avLst/>
              <a:gdLst/>
              <a:ahLst/>
              <a:cxnLst/>
              <a:rect l="l" t="t" r="r" b="b"/>
              <a:pathLst>
                <a:path w="267969" h="182244">
                  <a:moveTo>
                    <a:pt x="267709" y="0"/>
                  </a:moveTo>
                  <a:lnTo>
                    <a:pt x="228516" y="0"/>
                  </a:lnTo>
                  <a:lnTo>
                    <a:pt x="194611" y="137576"/>
                  </a:lnTo>
                  <a:lnTo>
                    <a:pt x="193627" y="142864"/>
                  </a:lnTo>
                  <a:lnTo>
                    <a:pt x="193428" y="147178"/>
                  </a:lnTo>
                  <a:lnTo>
                    <a:pt x="192255" y="147178"/>
                  </a:lnTo>
                  <a:lnTo>
                    <a:pt x="191669" y="140906"/>
                  </a:lnTo>
                  <a:lnTo>
                    <a:pt x="190884" y="135618"/>
                  </a:lnTo>
                  <a:lnTo>
                    <a:pt x="157178" y="0"/>
                  </a:lnTo>
                  <a:lnTo>
                    <a:pt x="118572" y="0"/>
                  </a:lnTo>
                  <a:lnTo>
                    <a:pt x="80165" y="136404"/>
                  </a:lnTo>
                  <a:lnTo>
                    <a:pt x="79180" y="141890"/>
                  </a:lnTo>
                  <a:lnTo>
                    <a:pt x="78782" y="146791"/>
                  </a:lnTo>
                  <a:lnTo>
                    <a:pt x="77610" y="146791"/>
                  </a:lnTo>
                  <a:lnTo>
                    <a:pt x="77222" y="140320"/>
                  </a:lnTo>
                  <a:lnTo>
                    <a:pt x="76437" y="135032"/>
                  </a:lnTo>
                  <a:lnTo>
                    <a:pt x="42532" y="0"/>
                  </a:lnTo>
                  <a:lnTo>
                    <a:pt x="0" y="0"/>
                  </a:lnTo>
                  <a:lnTo>
                    <a:pt x="53118" y="181669"/>
                  </a:lnTo>
                  <a:lnTo>
                    <a:pt x="95442" y="181669"/>
                  </a:lnTo>
                  <a:lnTo>
                    <a:pt x="133074" y="51736"/>
                  </a:lnTo>
                  <a:lnTo>
                    <a:pt x="134247" y="46637"/>
                  </a:lnTo>
                  <a:lnTo>
                    <a:pt x="134446" y="42522"/>
                  </a:lnTo>
                  <a:lnTo>
                    <a:pt x="135231" y="42522"/>
                  </a:lnTo>
                  <a:lnTo>
                    <a:pt x="135618" y="48605"/>
                  </a:lnTo>
                  <a:lnTo>
                    <a:pt x="136404" y="53893"/>
                  </a:lnTo>
                  <a:lnTo>
                    <a:pt x="170895" y="181868"/>
                  </a:lnTo>
                  <a:lnTo>
                    <a:pt x="214014" y="181868"/>
                  </a:lnTo>
                  <a:lnTo>
                    <a:pt x="267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6508" y="769286"/>
              <a:ext cx="128948" cy="19068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9249340" y="695013"/>
              <a:ext cx="228600" cy="260985"/>
            </a:xfrm>
            <a:custGeom>
              <a:avLst/>
              <a:gdLst/>
              <a:ahLst/>
              <a:cxnLst/>
              <a:rect l="l" t="t" r="r" b="b"/>
              <a:pathLst>
                <a:path w="228600" h="260984">
                  <a:moveTo>
                    <a:pt x="94665" y="0"/>
                  </a:moveTo>
                  <a:lnTo>
                    <a:pt x="77012" y="0"/>
                  </a:lnTo>
                  <a:lnTo>
                    <a:pt x="70358" y="4902"/>
                  </a:lnTo>
                  <a:lnTo>
                    <a:pt x="63703" y="9220"/>
                  </a:lnTo>
                  <a:lnTo>
                    <a:pt x="26263" y="29210"/>
                  </a:lnTo>
                  <a:lnTo>
                    <a:pt x="0" y="38811"/>
                  </a:lnTo>
                  <a:lnTo>
                    <a:pt x="0" y="73888"/>
                  </a:lnTo>
                  <a:lnTo>
                    <a:pt x="41897" y="57912"/>
                  </a:lnTo>
                  <a:lnTo>
                    <a:pt x="53505" y="50571"/>
                  </a:lnTo>
                  <a:lnTo>
                    <a:pt x="53505" y="260451"/>
                  </a:lnTo>
                  <a:lnTo>
                    <a:pt x="94665" y="260451"/>
                  </a:lnTo>
                  <a:lnTo>
                    <a:pt x="94665" y="203"/>
                  </a:lnTo>
                  <a:lnTo>
                    <a:pt x="94665" y="0"/>
                  </a:lnTo>
                  <a:close/>
                </a:path>
                <a:path w="228600" h="260984">
                  <a:moveTo>
                    <a:pt x="228320" y="0"/>
                  </a:moveTo>
                  <a:lnTo>
                    <a:pt x="210680" y="0"/>
                  </a:lnTo>
                  <a:lnTo>
                    <a:pt x="204012" y="4902"/>
                  </a:lnTo>
                  <a:lnTo>
                    <a:pt x="197358" y="9220"/>
                  </a:lnTo>
                  <a:lnTo>
                    <a:pt x="159918" y="29210"/>
                  </a:lnTo>
                  <a:lnTo>
                    <a:pt x="133667" y="38811"/>
                  </a:lnTo>
                  <a:lnTo>
                    <a:pt x="133667" y="73888"/>
                  </a:lnTo>
                  <a:lnTo>
                    <a:pt x="175552" y="57912"/>
                  </a:lnTo>
                  <a:lnTo>
                    <a:pt x="187172" y="50571"/>
                  </a:lnTo>
                  <a:lnTo>
                    <a:pt x="187172" y="260451"/>
                  </a:lnTo>
                  <a:lnTo>
                    <a:pt x="228320" y="260451"/>
                  </a:lnTo>
                  <a:lnTo>
                    <a:pt x="228320" y="203"/>
                  </a:lnTo>
                  <a:lnTo>
                    <a:pt x="228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7" y="705622"/>
              <a:ext cx="223280" cy="19415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0" y="741061"/>
              <a:ext cx="196831" cy="249301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8" y="746867"/>
              <a:ext cx="177554" cy="19837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2" y="746872"/>
              <a:ext cx="194517" cy="198370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6935610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573669" y="649953"/>
            <a:ext cx="6011545" cy="120078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Substantial ROI </a:t>
            </a:r>
            <a:r>
              <a:rPr dirty="0" spc="-10"/>
              <a:t>projected </a:t>
            </a:r>
            <a:r>
              <a:rPr dirty="0"/>
              <a:t>over</a:t>
            </a:r>
            <a:r>
              <a:rPr dirty="0" spc="-30"/>
              <a:t> </a:t>
            </a:r>
            <a:r>
              <a:rPr dirty="0"/>
              <a:t>three</a:t>
            </a:r>
            <a:r>
              <a:rPr dirty="0" spc="-15"/>
              <a:t> </a:t>
            </a:r>
            <a:r>
              <a:rPr dirty="0" spc="-10"/>
              <a:t>years.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73669" y="1957244"/>
            <a:ext cx="7978140" cy="1110615"/>
          </a:xfrm>
          <a:prstGeom prst="rect">
            <a:avLst/>
          </a:prstGeom>
        </p:spPr>
        <p:txBody>
          <a:bodyPr wrap="square" lIns="0" tIns="8890" rIns="0" bIns="0" rtlCol="0" vert="horz">
            <a:spAutoFit/>
          </a:bodyPr>
          <a:lstStyle/>
          <a:p>
            <a:pPr marL="12700" marR="5080">
              <a:lnSpc>
                <a:spcPts val="2890"/>
              </a:lnSpc>
              <a:spcBef>
                <a:spcPts val="70"/>
              </a:spcBef>
            </a:pPr>
            <a:r>
              <a:rPr dirty="0" sz="2300">
                <a:latin typeface="Arial"/>
                <a:cs typeface="Arial"/>
              </a:rPr>
              <a:t>Return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investment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(ROI)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shows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up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four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places: </a:t>
            </a:r>
            <a:r>
              <a:rPr dirty="0" sz="2300" spc="-10">
                <a:latin typeface="Arial"/>
                <a:cs typeface="Arial"/>
              </a:rPr>
              <a:t>Security </a:t>
            </a:r>
            <a:r>
              <a:rPr dirty="0" sz="2300">
                <a:latin typeface="Arial"/>
                <a:cs typeface="Arial"/>
              </a:rPr>
              <a:t>exposure,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help-desk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load,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device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management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time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the </a:t>
            </a:r>
            <a:r>
              <a:rPr dirty="0" sz="2300">
                <a:latin typeface="Arial"/>
                <a:cs typeface="Arial"/>
              </a:rPr>
              <a:t>hours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given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back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to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10">
                <a:latin typeface="Arial"/>
                <a:cs typeface="Arial"/>
              </a:rPr>
              <a:t>employees.</a:t>
            </a:r>
            <a:endParaRPr sz="23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81660" y="8167296"/>
            <a:ext cx="407670" cy="469265"/>
            <a:chOff x="581660" y="8167296"/>
            <a:chExt cx="407670" cy="469265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29996" y="8167296"/>
              <a:ext cx="80144" cy="80144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586110" y="8256151"/>
              <a:ext cx="158750" cy="327660"/>
            </a:xfrm>
            <a:custGeom>
              <a:avLst/>
              <a:gdLst/>
              <a:ahLst/>
              <a:cxnLst/>
              <a:rect l="l" t="t" r="r" b="b"/>
              <a:pathLst>
                <a:path w="158750" h="327659">
                  <a:moveTo>
                    <a:pt x="130048" y="73495"/>
                  </a:moveTo>
                  <a:lnTo>
                    <a:pt x="126017" y="46752"/>
                  </a:lnTo>
                  <a:lnTo>
                    <a:pt x="126268" y="89787"/>
                  </a:lnTo>
                </a:path>
                <a:path w="158750" h="327659">
                  <a:moveTo>
                    <a:pt x="126519" y="214422"/>
                  </a:moveTo>
                  <a:lnTo>
                    <a:pt x="126153" y="308828"/>
                  </a:lnTo>
                  <a:lnTo>
                    <a:pt x="108583" y="327267"/>
                  </a:lnTo>
                  <a:lnTo>
                    <a:pt x="101578" y="325977"/>
                  </a:lnTo>
                  <a:lnTo>
                    <a:pt x="95803" y="322219"/>
                  </a:lnTo>
                  <a:lnTo>
                    <a:pt x="91849" y="316558"/>
                  </a:lnTo>
                  <a:lnTo>
                    <a:pt x="90311" y="309561"/>
                  </a:lnTo>
                  <a:lnTo>
                    <a:pt x="83955" y="164560"/>
                  </a:lnTo>
                  <a:lnTo>
                    <a:pt x="77610" y="309561"/>
                  </a:lnTo>
                  <a:lnTo>
                    <a:pt x="76058" y="316558"/>
                  </a:lnTo>
                  <a:lnTo>
                    <a:pt x="72105" y="322219"/>
                  </a:lnTo>
                  <a:lnTo>
                    <a:pt x="66334" y="325977"/>
                  </a:lnTo>
                  <a:lnTo>
                    <a:pt x="59328" y="327267"/>
                  </a:lnTo>
                  <a:lnTo>
                    <a:pt x="52380" y="325704"/>
                  </a:lnTo>
                  <a:lnTo>
                    <a:pt x="46757" y="321719"/>
                  </a:lnTo>
                  <a:lnTo>
                    <a:pt x="43027" y="315898"/>
                  </a:lnTo>
                  <a:lnTo>
                    <a:pt x="41757" y="308828"/>
                  </a:lnTo>
                  <a:lnTo>
                    <a:pt x="41192" y="163712"/>
                  </a:lnTo>
                  <a:lnTo>
                    <a:pt x="41894" y="46752"/>
                  </a:lnTo>
                  <a:lnTo>
                    <a:pt x="25716" y="154319"/>
                  </a:lnTo>
                  <a:lnTo>
                    <a:pt x="24899" y="161597"/>
                  </a:lnTo>
                  <a:lnTo>
                    <a:pt x="18365" y="166832"/>
                  </a:lnTo>
                  <a:lnTo>
                    <a:pt x="0" y="156225"/>
                  </a:lnTo>
                  <a:lnTo>
                    <a:pt x="0" y="155545"/>
                  </a:lnTo>
                  <a:lnTo>
                    <a:pt x="5334" y="94304"/>
                  </a:lnTo>
                  <a:lnTo>
                    <a:pt x="10669" y="43202"/>
                  </a:lnTo>
                  <a:lnTo>
                    <a:pt x="30700" y="10607"/>
                  </a:lnTo>
                  <a:lnTo>
                    <a:pt x="83955" y="0"/>
                  </a:lnTo>
                  <a:lnTo>
                    <a:pt x="101634" y="950"/>
                  </a:lnTo>
                  <a:lnTo>
                    <a:pt x="146184" y="15277"/>
                  </a:lnTo>
                  <a:lnTo>
                    <a:pt x="153419" y="25339"/>
                  </a:lnTo>
                  <a:lnTo>
                    <a:pt x="156016" y="30616"/>
                  </a:lnTo>
                  <a:lnTo>
                    <a:pt x="156518" y="36438"/>
                  </a:lnTo>
                  <a:lnTo>
                    <a:pt x="157241" y="43202"/>
                  </a:lnTo>
                  <a:lnTo>
                    <a:pt x="157702" y="47370"/>
                  </a:lnTo>
                  <a:lnTo>
                    <a:pt x="158403" y="54103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9" name="object 2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0851" y="8167296"/>
              <a:ext cx="80144" cy="80144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26480" y="8256151"/>
              <a:ext cx="158750" cy="327660"/>
            </a:xfrm>
            <a:custGeom>
              <a:avLst/>
              <a:gdLst/>
              <a:ahLst/>
              <a:cxnLst/>
              <a:rect l="l" t="t" r="r" b="b"/>
              <a:pathLst>
                <a:path w="158750" h="327659">
                  <a:moveTo>
                    <a:pt x="28355" y="73495"/>
                  </a:moveTo>
                  <a:lnTo>
                    <a:pt x="32386" y="46752"/>
                  </a:lnTo>
                  <a:lnTo>
                    <a:pt x="32135" y="89882"/>
                  </a:lnTo>
                </a:path>
                <a:path w="158750" h="327659">
                  <a:moveTo>
                    <a:pt x="0" y="54103"/>
                  </a:moveTo>
                  <a:lnTo>
                    <a:pt x="701" y="47370"/>
                  </a:lnTo>
                  <a:lnTo>
                    <a:pt x="1151" y="43202"/>
                  </a:lnTo>
                  <a:lnTo>
                    <a:pt x="1863" y="36438"/>
                  </a:lnTo>
                  <a:lnTo>
                    <a:pt x="2387" y="30616"/>
                  </a:lnTo>
                  <a:lnTo>
                    <a:pt x="4952" y="25339"/>
                  </a:lnTo>
                  <a:lnTo>
                    <a:pt x="41917" y="3418"/>
                  </a:lnTo>
                  <a:lnTo>
                    <a:pt x="74447" y="0"/>
                  </a:lnTo>
                  <a:lnTo>
                    <a:pt x="92120" y="950"/>
                  </a:lnTo>
                  <a:lnTo>
                    <a:pt x="138209" y="17732"/>
                  </a:lnTo>
                  <a:lnTo>
                    <a:pt x="153890" y="100440"/>
                  </a:lnTo>
                  <a:lnTo>
                    <a:pt x="158216" y="146062"/>
                  </a:lnTo>
                  <a:lnTo>
                    <a:pt x="158382" y="155503"/>
                  </a:lnTo>
                  <a:lnTo>
                    <a:pt x="158382" y="156204"/>
                  </a:lnTo>
                  <a:lnTo>
                    <a:pt x="158361" y="156686"/>
                  </a:lnTo>
                  <a:lnTo>
                    <a:pt x="158288" y="156906"/>
                  </a:lnTo>
                  <a:lnTo>
                    <a:pt x="157105" y="161597"/>
                  </a:lnTo>
                  <a:lnTo>
                    <a:pt x="152581" y="165398"/>
                  </a:lnTo>
                  <a:lnTo>
                    <a:pt x="147273" y="166015"/>
                  </a:lnTo>
                  <a:lnTo>
                    <a:pt x="140037" y="166832"/>
                  </a:lnTo>
                  <a:lnTo>
                    <a:pt x="133503" y="161597"/>
                  </a:lnTo>
                  <a:lnTo>
                    <a:pt x="132687" y="154319"/>
                  </a:lnTo>
                  <a:lnTo>
                    <a:pt x="116499" y="46752"/>
                  </a:lnTo>
                  <a:lnTo>
                    <a:pt x="117211" y="163712"/>
                  </a:lnTo>
                  <a:lnTo>
                    <a:pt x="116635" y="308828"/>
                  </a:lnTo>
                  <a:lnTo>
                    <a:pt x="115371" y="315898"/>
                  </a:lnTo>
                  <a:lnTo>
                    <a:pt x="111643" y="321719"/>
                  </a:lnTo>
                  <a:lnTo>
                    <a:pt x="106018" y="325704"/>
                  </a:lnTo>
                  <a:lnTo>
                    <a:pt x="99065" y="327267"/>
                  </a:lnTo>
                  <a:lnTo>
                    <a:pt x="92065" y="325977"/>
                  </a:lnTo>
                  <a:lnTo>
                    <a:pt x="86297" y="322219"/>
                  </a:lnTo>
                  <a:lnTo>
                    <a:pt x="82345" y="316558"/>
                  </a:lnTo>
                  <a:lnTo>
                    <a:pt x="80793" y="309561"/>
                  </a:lnTo>
                  <a:lnTo>
                    <a:pt x="74447" y="164560"/>
                  </a:lnTo>
                  <a:lnTo>
                    <a:pt x="68092" y="309561"/>
                  </a:lnTo>
                  <a:lnTo>
                    <a:pt x="66544" y="316558"/>
                  </a:lnTo>
                  <a:lnTo>
                    <a:pt x="62592" y="322219"/>
                  </a:lnTo>
                  <a:lnTo>
                    <a:pt x="56821" y="325977"/>
                  </a:lnTo>
                  <a:lnTo>
                    <a:pt x="49820" y="327267"/>
                  </a:lnTo>
                  <a:lnTo>
                    <a:pt x="42866" y="325704"/>
                  </a:lnTo>
                  <a:lnTo>
                    <a:pt x="37242" y="321719"/>
                  </a:lnTo>
                  <a:lnTo>
                    <a:pt x="33514" y="315898"/>
                  </a:lnTo>
                  <a:lnTo>
                    <a:pt x="32250" y="308828"/>
                  </a:lnTo>
                  <a:lnTo>
                    <a:pt x="31883" y="214422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45424" y="8215718"/>
              <a:ext cx="80144" cy="80144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01134" y="8304581"/>
              <a:ext cx="168275" cy="327660"/>
            </a:xfrm>
            <a:custGeom>
              <a:avLst/>
              <a:gdLst/>
              <a:ahLst/>
              <a:cxnLst/>
              <a:rect l="l" t="t" r="r" b="b"/>
              <a:pathLst>
                <a:path w="168275" h="327659">
                  <a:moveTo>
                    <a:pt x="84357" y="164549"/>
                  </a:moveTo>
                  <a:lnTo>
                    <a:pt x="90713" y="309550"/>
                  </a:lnTo>
                  <a:lnTo>
                    <a:pt x="108995" y="327257"/>
                  </a:lnTo>
                  <a:lnTo>
                    <a:pt x="115941" y="325698"/>
                  </a:lnTo>
                  <a:lnTo>
                    <a:pt x="121560" y="321715"/>
                  </a:lnTo>
                  <a:lnTo>
                    <a:pt x="125286" y="315898"/>
                  </a:lnTo>
                  <a:lnTo>
                    <a:pt x="126554" y="308838"/>
                  </a:lnTo>
                  <a:lnTo>
                    <a:pt x="127141" y="163701"/>
                  </a:lnTo>
                  <a:lnTo>
                    <a:pt x="126408" y="46752"/>
                  </a:lnTo>
                  <a:lnTo>
                    <a:pt x="142596" y="154298"/>
                  </a:lnTo>
                  <a:lnTo>
                    <a:pt x="143423" y="161586"/>
                  </a:lnTo>
                  <a:lnTo>
                    <a:pt x="149957" y="166822"/>
                  </a:lnTo>
                  <a:lnTo>
                    <a:pt x="157182" y="166005"/>
                  </a:lnTo>
                  <a:lnTo>
                    <a:pt x="162490" y="165398"/>
                  </a:lnTo>
                  <a:lnTo>
                    <a:pt x="167035" y="161586"/>
                  </a:lnTo>
                  <a:lnTo>
                    <a:pt x="168218" y="156906"/>
                  </a:lnTo>
                  <a:lnTo>
                    <a:pt x="167066" y="137163"/>
                  </a:lnTo>
                  <a:lnTo>
                    <a:pt x="163379" y="98294"/>
                  </a:lnTo>
                  <a:lnTo>
                    <a:pt x="159470" y="60301"/>
                  </a:lnTo>
                  <a:lnTo>
                    <a:pt x="148128" y="17729"/>
                  </a:lnTo>
                  <a:lnTo>
                    <a:pt x="102037" y="949"/>
                  </a:lnTo>
                  <a:lnTo>
                    <a:pt x="84357" y="0"/>
                  </a:lnTo>
                  <a:lnTo>
                    <a:pt x="66682" y="949"/>
                  </a:lnTo>
                  <a:lnTo>
                    <a:pt x="20596" y="17729"/>
                  </a:lnTo>
                  <a:lnTo>
                    <a:pt x="4292" y="106300"/>
                  </a:lnTo>
                  <a:lnTo>
                    <a:pt x="0" y="152496"/>
                  </a:lnTo>
                  <a:lnTo>
                    <a:pt x="506" y="156906"/>
                  </a:lnTo>
                  <a:lnTo>
                    <a:pt x="1689" y="161586"/>
                  </a:lnTo>
                  <a:lnTo>
                    <a:pt x="6233" y="165398"/>
                  </a:lnTo>
                  <a:lnTo>
                    <a:pt x="11532" y="166005"/>
                  </a:lnTo>
                  <a:lnTo>
                    <a:pt x="18767" y="166822"/>
                  </a:lnTo>
                  <a:lnTo>
                    <a:pt x="25301" y="161586"/>
                  </a:lnTo>
                  <a:lnTo>
                    <a:pt x="26128" y="154298"/>
                  </a:lnTo>
                  <a:lnTo>
                    <a:pt x="42306" y="46752"/>
                  </a:lnTo>
                  <a:lnTo>
                    <a:pt x="41583" y="163701"/>
                  </a:lnTo>
                  <a:lnTo>
                    <a:pt x="42170" y="308838"/>
                  </a:lnTo>
                  <a:lnTo>
                    <a:pt x="43438" y="315898"/>
                  </a:lnTo>
                  <a:lnTo>
                    <a:pt x="47164" y="321715"/>
                  </a:lnTo>
                  <a:lnTo>
                    <a:pt x="52783" y="325698"/>
                  </a:lnTo>
                  <a:lnTo>
                    <a:pt x="59729" y="327257"/>
                  </a:lnTo>
                  <a:lnTo>
                    <a:pt x="66737" y="325977"/>
                  </a:lnTo>
                  <a:lnTo>
                    <a:pt x="72510" y="322220"/>
                  </a:lnTo>
                  <a:lnTo>
                    <a:pt x="76464" y="316555"/>
                  </a:lnTo>
                  <a:lnTo>
                    <a:pt x="78011" y="309550"/>
                  </a:lnTo>
                  <a:lnTo>
                    <a:pt x="84357" y="164549"/>
                  </a:lnTo>
                  <a:close/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543557" y="4171049"/>
            <a:ext cx="3049905" cy="119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6599"/>
              </a:lnSpc>
              <a:spcBef>
                <a:spcPts val="100"/>
              </a:spcBef>
            </a:pPr>
            <a:r>
              <a:rPr dirty="0" sz="1650" b="1">
                <a:latin typeface="Arial"/>
                <a:cs typeface="Arial"/>
              </a:rPr>
              <a:t>Copilot+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PCs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are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estimated</a:t>
            </a:r>
            <a:r>
              <a:rPr dirty="0" sz="1650" spc="-25" b="1">
                <a:latin typeface="Arial"/>
                <a:cs typeface="Arial"/>
              </a:rPr>
              <a:t> to </a:t>
            </a:r>
            <a:r>
              <a:rPr dirty="0" sz="1650" b="1">
                <a:latin typeface="Arial"/>
                <a:cs typeface="Arial"/>
              </a:rPr>
              <a:t>block</a:t>
            </a:r>
            <a:r>
              <a:rPr dirty="0" sz="1650" spc="-4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70%</a:t>
            </a:r>
            <a:r>
              <a:rPr dirty="0" sz="1650" spc="-4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of</a:t>
            </a:r>
            <a:r>
              <a:rPr dirty="0" sz="1650" spc="-3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typical</a:t>
            </a:r>
            <a:r>
              <a:rPr dirty="0" sz="1650" spc="-35" b="1">
                <a:latin typeface="Arial"/>
                <a:cs typeface="Arial"/>
              </a:rPr>
              <a:t> </a:t>
            </a:r>
            <a:r>
              <a:rPr dirty="0" sz="1650" spc="-10" b="1">
                <a:latin typeface="Arial"/>
                <a:cs typeface="Arial"/>
              </a:rPr>
              <a:t>breach </a:t>
            </a:r>
            <a:r>
              <a:rPr dirty="0" sz="1650" b="1">
                <a:latin typeface="Arial"/>
                <a:cs typeface="Arial"/>
              </a:rPr>
              <a:t>vectors,</a:t>
            </a:r>
            <a:r>
              <a:rPr dirty="0" sz="1650" spc="-10" b="1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for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up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to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 spc="-25">
                <a:latin typeface="Arial"/>
                <a:cs typeface="Arial"/>
              </a:rPr>
              <a:t>15% </a:t>
            </a:r>
            <a:r>
              <a:rPr dirty="0" sz="1650">
                <a:latin typeface="Arial"/>
                <a:cs typeface="Arial"/>
              </a:rPr>
              <a:t>reduction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in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threat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exposure.</a:t>
            </a:r>
            <a:r>
              <a:rPr dirty="0" baseline="32163" sz="1425" spc="-15">
                <a:latin typeface="Arial"/>
                <a:cs typeface="Arial"/>
              </a:rPr>
              <a:t>3</a:t>
            </a:r>
            <a:endParaRPr baseline="32163" sz="1425">
              <a:latin typeface="Arial"/>
              <a:cs typeface="Arial"/>
            </a:endParaRPr>
          </a:p>
        </p:txBody>
      </p:sp>
      <p:pic>
        <p:nvPicPr>
          <p:cNvPr id="34" name="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586372" y="3527639"/>
            <a:ext cx="432740" cy="440824"/>
          </a:xfrm>
          <a:prstGeom prst="rect">
            <a:avLst/>
          </a:prstGeom>
        </p:spPr>
      </p:pic>
      <p:sp>
        <p:nvSpPr>
          <p:cNvPr id="35" name="object 35"/>
          <p:cNvSpPr txBox="1"/>
          <p:nvPr/>
        </p:nvSpPr>
        <p:spPr>
          <a:xfrm>
            <a:off x="4815678" y="4171049"/>
            <a:ext cx="3369945" cy="119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6599"/>
              </a:lnSpc>
              <a:spcBef>
                <a:spcPts val="100"/>
              </a:spcBef>
            </a:pPr>
            <a:r>
              <a:rPr dirty="0" sz="1650" b="1">
                <a:latin typeface="Arial"/>
                <a:cs typeface="Arial"/>
              </a:rPr>
              <a:t>Device</a:t>
            </a:r>
            <a:r>
              <a:rPr dirty="0" sz="1650" spc="-3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management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time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spc="-25" b="1">
                <a:latin typeface="Arial"/>
                <a:cs typeface="Arial"/>
              </a:rPr>
              <a:t>is </a:t>
            </a:r>
            <a:r>
              <a:rPr dirty="0" sz="1650" b="1">
                <a:latin typeface="Arial"/>
                <a:cs typeface="Arial"/>
              </a:rPr>
              <a:t>anticipated</a:t>
            </a:r>
            <a:r>
              <a:rPr dirty="0" sz="1650" spc="-3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to</a:t>
            </a:r>
            <a:r>
              <a:rPr dirty="0" sz="1650" spc="-3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drop</a:t>
            </a:r>
            <a:r>
              <a:rPr dirty="0" sz="1650" spc="-3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by</a:t>
            </a:r>
            <a:r>
              <a:rPr dirty="0" sz="1650" spc="-4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up</a:t>
            </a:r>
            <a:r>
              <a:rPr dirty="0" sz="1650" spc="-3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to</a:t>
            </a:r>
            <a:r>
              <a:rPr dirty="0" sz="1650" spc="-30" b="1">
                <a:latin typeface="Arial"/>
                <a:cs typeface="Arial"/>
              </a:rPr>
              <a:t> </a:t>
            </a:r>
            <a:r>
              <a:rPr dirty="0" sz="1650" spc="-20" b="1">
                <a:latin typeface="Arial"/>
                <a:cs typeface="Arial"/>
              </a:rPr>
              <a:t>30%, </a:t>
            </a:r>
            <a:r>
              <a:rPr dirty="0" sz="1650">
                <a:latin typeface="Arial"/>
                <a:cs typeface="Arial"/>
              </a:rPr>
              <a:t>driven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by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improved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reliability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 spc="-25">
                <a:latin typeface="Arial"/>
                <a:cs typeface="Arial"/>
              </a:rPr>
              <a:t>and </a:t>
            </a:r>
            <a:r>
              <a:rPr dirty="0" sz="1650">
                <a:latin typeface="Arial"/>
                <a:cs typeface="Arial"/>
              </a:rPr>
              <a:t>support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for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proactive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diagnostics.</a:t>
            </a:r>
            <a:r>
              <a:rPr dirty="0" baseline="32163" sz="1425" spc="-15">
                <a:latin typeface="Arial"/>
                <a:cs typeface="Arial"/>
              </a:rPr>
              <a:t>3</a:t>
            </a:r>
            <a:endParaRPr baseline="32163" sz="1425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4853782" y="3607261"/>
            <a:ext cx="487045" cy="361315"/>
            <a:chOff x="4853782" y="3607261"/>
            <a:chExt cx="487045" cy="361315"/>
          </a:xfrm>
        </p:grpSpPr>
        <p:pic>
          <p:nvPicPr>
            <p:cNvPr id="37" name="object 3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030216" y="3893682"/>
              <a:ext cx="188727" cy="74783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913193" y="3611712"/>
              <a:ext cx="422909" cy="287020"/>
            </a:xfrm>
            <a:custGeom>
              <a:avLst/>
              <a:gdLst/>
              <a:ahLst/>
              <a:cxnLst/>
              <a:rect l="l" t="t" r="r" b="b"/>
              <a:pathLst>
                <a:path w="422910" h="287020">
                  <a:moveTo>
                    <a:pt x="31957" y="125085"/>
                  </a:moveTo>
                  <a:lnTo>
                    <a:pt x="31957" y="31957"/>
                  </a:lnTo>
                  <a:lnTo>
                    <a:pt x="390815" y="31957"/>
                  </a:lnTo>
                  <a:lnTo>
                    <a:pt x="390815" y="254463"/>
                  </a:lnTo>
                  <a:lnTo>
                    <a:pt x="86929" y="254463"/>
                  </a:lnTo>
                </a:path>
                <a:path w="422910" h="287020">
                  <a:moveTo>
                    <a:pt x="86929" y="286420"/>
                  </a:moveTo>
                  <a:lnTo>
                    <a:pt x="413526" y="286420"/>
                  </a:lnTo>
                  <a:lnTo>
                    <a:pt x="418625" y="286420"/>
                  </a:lnTo>
                  <a:lnTo>
                    <a:pt x="422761" y="282211"/>
                  </a:lnTo>
                  <a:lnTo>
                    <a:pt x="422761" y="277028"/>
                  </a:lnTo>
                  <a:lnTo>
                    <a:pt x="422761" y="9392"/>
                  </a:lnTo>
                  <a:lnTo>
                    <a:pt x="422761" y="4209"/>
                  </a:lnTo>
                  <a:lnTo>
                    <a:pt x="418625" y="0"/>
                  </a:lnTo>
                  <a:lnTo>
                    <a:pt x="413526" y="0"/>
                  </a:lnTo>
                  <a:lnTo>
                    <a:pt x="9245" y="0"/>
                  </a:lnTo>
                  <a:lnTo>
                    <a:pt x="4146" y="0"/>
                  </a:lnTo>
                  <a:lnTo>
                    <a:pt x="0" y="4209"/>
                  </a:lnTo>
                  <a:lnTo>
                    <a:pt x="0" y="9392"/>
                  </a:lnTo>
                  <a:lnTo>
                    <a:pt x="0" y="125085"/>
                  </a:lnTo>
                </a:path>
              </a:pathLst>
            </a:custGeom>
            <a:ln w="890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39" name="object 3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853782" y="3732347"/>
              <a:ext cx="150791" cy="236118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548269" y="6411819"/>
            <a:ext cx="3143885" cy="119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6599"/>
              </a:lnSpc>
              <a:spcBef>
                <a:spcPts val="100"/>
              </a:spcBef>
            </a:pPr>
            <a:r>
              <a:rPr dirty="0" sz="1650" spc="-10" b="1">
                <a:latin typeface="Arial"/>
                <a:cs typeface="Arial"/>
              </a:rPr>
              <a:t>Help-</a:t>
            </a:r>
            <a:r>
              <a:rPr dirty="0" sz="1650" b="1">
                <a:latin typeface="Arial"/>
                <a:cs typeface="Arial"/>
              </a:rPr>
              <a:t>desk</a:t>
            </a:r>
            <a:r>
              <a:rPr dirty="0" sz="1650" spc="-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effort is</a:t>
            </a:r>
            <a:r>
              <a:rPr dirty="0" sz="1650" spc="-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expected</a:t>
            </a:r>
            <a:r>
              <a:rPr dirty="0" sz="1650" spc="5" b="1">
                <a:latin typeface="Arial"/>
                <a:cs typeface="Arial"/>
              </a:rPr>
              <a:t> </a:t>
            </a:r>
            <a:r>
              <a:rPr dirty="0" sz="1650" spc="-25" b="1">
                <a:latin typeface="Arial"/>
                <a:cs typeface="Arial"/>
              </a:rPr>
              <a:t>to </a:t>
            </a:r>
            <a:r>
              <a:rPr dirty="0" sz="1650" b="1">
                <a:latin typeface="Arial"/>
                <a:cs typeface="Arial"/>
              </a:rPr>
              <a:t>fall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10%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to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50%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through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faster </a:t>
            </a:r>
            <a:r>
              <a:rPr dirty="0" sz="1650">
                <a:latin typeface="Arial"/>
                <a:cs typeface="Arial"/>
              </a:rPr>
              <a:t>provisioning,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quick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remote</a:t>
            </a:r>
            <a:r>
              <a:rPr dirty="0" sz="1650" spc="-10">
                <a:latin typeface="Arial"/>
                <a:cs typeface="Arial"/>
              </a:rPr>
              <a:t> setup </a:t>
            </a: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improved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content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discovery.</a:t>
            </a:r>
            <a:r>
              <a:rPr dirty="0" baseline="32163" sz="1425" spc="-15">
                <a:latin typeface="Arial"/>
                <a:cs typeface="Arial"/>
              </a:rPr>
              <a:t>3</a:t>
            </a:r>
            <a:endParaRPr baseline="32163" sz="1425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89961" y="5759971"/>
            <a:ext cx="513715" cy="512445"/>
            <a:chOff x="589961" y="5759971"/>
            <a:chExt cx="513715" cy="512445"/>
          </a:xfrm>
        </p:grpSpPr>
        <p:sp>
          <p:nvSpPr>
            <p:cNvPr id="42" name="object 42"/>
            <p:cNvSpPr/>
            <p:nvPr/>
          </p:nvSpPr>
          <p:spPr>
            <a:xfrm>
              <a:off x="813346" y="6019837"/>
              <a:ext cx="284480" cy="28575"/>
            </a:xfrm>
            <a:custGeom>
              <a:avLst/>
              <a:gdLst/>
              <a:ahLst/>
              <a:cxnLst/>
              <a:rect l="l" t="t" r="r" b="b"/>
              <a:pathLst>
                <a:path w="284480" h="28575">
                  <a:moveTo>
                    <a:pt x="284462" y="28480"/>
                  </a:moveTo>
                  <a:lnTo>
                    <a:pt x="0" y="28480"/>
                  </a:lnTo>
                  <a:lnTo>
                    <a:pt x="0" y="0"/>
                  </a:lnTo>
                  <a:lnTo>
                    <a:pt x="284462" y="0"/>
                  </a:lnTo>
                  <a:lnTo>
                    <a:pt x="284462" y="28480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3" name="object 4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1937" y="5759971"/>
              <a:ext cx="109588" cy="109588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658723" y="5879370"/>
              <a:ext cx="439420" cy="387350"/>
            </a:xfrm>
            <a:custGeom>
              <a:avLst/>
              <a:gdLst/>
              <a:ahLst/>
              <a:cxnLst/>
              <a:rect l="l" t="t" r="r" b="b"/>
              <a:pathLst>
                <a:path w="439419" h="387350">
                  <a:moveTo>
                    <a:pt x="200611" y="98478"/>
                  </a:moveTo>
                  <a:lnTo>
                    <a:pt x="207464" y="97275"/>
                  </a:lnTo>
                  <a:lnTo>
                    <a:pt x="213155" y="93542"/>
                  </a:lnTo>
                  <a:lnTo>
                    <a:pt x="217103" y="87848"/>
                  </a:lnTo>
                  <a:lnTo>
                    <a:pt x="218726" y="80761"/>
                  </a:lnTo>
                  <a:lnTo>
                    <a:pt x="217603" y="73583"/>
                  </a:lnTo>
                  <a:lnTo>
                    <a:pt x="214062" y="67628"/>
                  </a:lnTo>
                  <a:lnTo>
                    <a:pt x="208647" y="63507"/>
                  </a:lnTo>
                  <a:lnTo>
                    <a:pt x="201899" y="61830"/>
                  </a:lnTo>
                  <a:lnTo>
                    <a:pt x="147922" y="58417"/>
                  </a:lnTo>
                  <a:lnTo>
                    <a:pt x="89274" y="11360"/>
                  </a:lnTo>
                  <a:lnTo>
                    <a:pt x="82688" y="5923"/>
                  </a:lnTo>
                  <a:lnTo>
                    <a:pt x="76594" y="2927"/>
                  </a:lnTo>
                  <a:lnTo>
                    <a:pt x="67485" y="1308"/>
                  </a:lnTo>
                  <a:lnTo>
                    <a:pt x="51851" y="0"/>
                  </a:lnTo>
                  <a:lnTo>
                    <a:pt x="31175" y="1919"/>
                  </a:lnTo>
                  <a:lnTo>
                    <a:pt x="14727" y="10888"/>
                  </a:lnTo>
                  <a:lnTo>
                    <a:pt x="3878" y="26679"/>
                  </a:lnTo>
                  <a:lnTo>
                    <a:pt x="0" y="49066"/>
                  </a:lnTo>
                  <a:lnTo>
                    <a:pt x="2900" y="190308"/>
                  </a:lnTo>
                  <a:lnTo>
                    <a:pt x="5185" y="200753"/>
                  </a:lnTo>
                  <a:lnTo>
                    <a:pt x="11209" y="209977"/>
                  </a:lnTo>
                  <a:lnTo>
                    <a:pt x="20382" y="217184"/>
                  </a:lnTo>
                  <a:lnTo>
                    <a:pt x="32072" y="221553"/>
                  </a:lnTo>
                  <a:lnTo>
                    <a:pt x="131723" y="233772"/>
                  </a:lnTo>
                  <a:lnTo>
                    <a:pt x="142330" y="347434"/>
                  </a:lnTo>
                  <a:lnTo>
                    <a:pt x="145280" y="358832"/>
                  </a:lnTo>
                  <a:lnTo>
                    <a:pt x="151479" y="367823"/>
                  </a:lnTo>
                  <a:lnTo>
                    <a:pt x="160038" y="373520"/>
                  </a:lnTo>
                  <a:lnTo>
                    <a:pt x="170068" y="375035"/>
                  </a:lnTo>
                  <a:lnTo>
                    <a:pt x="179705" y="371882"/>
                  </a:lnTo>
                  <a:lnTo>
                    <a:pt x="187205" y="364847"/>
                  </a:lnTo>
                  <a:lnTo>
                    <a:pt x="191832" y="354954"/>
                  </a:lnTo>
                  <a:lnTo>
                    <a:pt x="192852" y="343225"/>
                  </a:lnTo>
                  <a:lnTo>
                    <a:pt x="180067" y="196726"/>
                  </a:lnTo>
                  <a:lnTo>
                    <a:pt x="84510" y="171596"/>
                  </a:lnTo>
                  <a:lnTo>
                    <a:pt x="96740" y="70866"/>
                  </a:lnTo>
                  <a:lnTo>
                    <a:pt x="134037" y="97672"/>
                  </a:lnTo>
                  <a:lnTo>
                    <a:pt x="200611" y="98478"/>
                  </a:lnTo>
                  <a:close/>
                </a:path>
                <a:path w="439419" h="387350">
                  <a:moveTo>
                    <a:pt x="439086" y="387108"/>
                  </a:moveTo>
                  <a:lnTo>
                    <a:pt x="227176" y="387108"/>
                  </a:lnTo>
                  <a:lnTo>
                    <a:pt x="227176" y="168947"/>
                  </a:lnTo>
                  <a:lnTo>
                    <a:pt x="439086" y="168947"/>
                  </a:lnTo>
                  <a:lnTo>
                    <a:pt x="439086" y="387108"/>
                  </a:lnTo>
                  <a:close/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9961" y="5944143"/>
              <a:ext cx="189669" cy="320838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843775" y="5895359"/>
              <a:ext cx="136525" cy="102235"/>
            </a:xfrm>
            <a:custGeom>
              <a:avLst/>
              <a:gdLst/>
              <a:ahLst/>
              <a:cxnLst/>
              <a:rect l="l" t="t" r="r" b="b"/>
              <a:pathLst>
                <a:path w="136525" h="102235">
                  <a:moveTo>
                    <a:pt x="0" y="102237"/>
                  </a:moveTo>
                  <a:lnTo>
                    <a:pt x="107399" y="102237"/>
                  </a:lnTo>
                  <a:lnTo>
                    <a:pt x="135901" y="0"/>
                  </a:lnTo>
                </a:path>
              </a:pathLst>
            </a:custGeom>
            <a:ln w="10680">
              <a:solidFill>
                <a:srgbClr val="1F1F1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7" name="object 47"/>
          <p:cNvSpPr txBox="1"/>
          <p:nvPr/>
        </p:nvSpPr>
        <p:spPr>
          <a:xfrm>
            <a:off x="4815678" y="6411819"/>
            <a:ext cx="3382645" cy="11982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135255">
              <a:lnSpc>
                <a:spcPct val="116599"/>
              </a:lnSpc>
              <a:spcBef>
                <a:spcPts val="100"/>
              </a:spcBef>
            </a:pPr>
            <a:r>
              <a:rPr dirty="0" sz="1650" b="1">
                <a:latin typeface="Arial"/>
                <a:cs typeface="Arial"/>
              </a:rPr>
              <a:t>Employees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are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expected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spc="-25" b="1">
                <a:latin typeface="Arial"/>
                <a:cs typeface="Arial"/>
              </a:rPr>
              <a:t>to</a:t>
            </a:r>
            <a:r>
              <a:rPr dirty="0" sz="1650" spc="50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save</a:t>
            </a:r>
            <a:r>
              <a:rPr dirty="0" sz="1650" spc="-3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up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to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five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hours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each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spc="-20" b="1">
                <a:latin typeface="Arial"/>
                <a:cs typeface="Arial"/>
              </a:rPr>
              <a:t>week</a:t>
            </a:r>
            <a:endParaRPr sz="1650">
              <a:latin typeface="Arial"/>
              <a:cs typeface="Arial"/>
            </a:endParaRPr>
          </a:p>
          <a:p>
            <a:pPr marL="38100" marR="30480">
              <a:lnSpc>
                <a:spcPct val="116599"/>
              </a:lnSpc>
            </a:pPr>
            <a:r>
              <a:rPr dirty="0" sz="1650">
                <a:latin typeface="Arial"/>
                <a:cs typeface="Arial"/>
              </a:rPr>
              <a:t>through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speedier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workflows,</a:t>
            </a:r>
            <a:r>
              <a:rPr dirty="0" sz="1650" spc="-10">
                <a:latin typeface="Arial"/>
                <a:cs typeface="Arial"/>
              </a:rPr>
              <a:t> freeing </a:t>
            </a:r>
            <a:r>
              <a:rPr dirty="0" sz="1650">
                <a:latin typeface="Arial"/>
                <a:cs typeface="Arial"/>
              </a:rPr>
              <a:t>time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for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other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value-</a:t>
            </a:r>
            <a:r>
              <a:rPr dirty="0" sz="1650">
                <a:latin typeface="Arial"/>
                <a:cs typeface="Arial"/>
              </a:rPr>
              <a:t>added</a:t>
            </a:r>
            <a:r>
              <a:rPr dirty="0" sz="1650" spc="-10">
                <a:latin typeface="Arial"/>
                <a:cs typeface="Arial"/>
              </a:rPr>
              <a:t> work.</a:t>
            </a:r>
            <a:r>
              <a:rPr dirty="0" baseline="32163" sz="1425" spc="-15">
                <a:latin typeface="Arial"/>
                <a:cs typeface="Arial"/>
              </a:rPr>
              <a:t>3</a:t>
            </a:r>
            <a:endParaRPr baseline="32163" sz="1425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4859126" y="5931080"/>
            <a:ext cx="534035" cy="335915"/>
          </a:xfrm>
          <a:custGeom>
            <a:avLst/>
            <a:gdLst/>
            <a:ahLst/>
            <a:cxnLst/>
            <a:rect l="l" t="t" r="r" b="b"/>
            <a:pathLst>
              <a:path w="534035" h="335914">
                <a:moveTo>
                  <a:pt x="175931" y="58647"/>
                </a:moveTo>
                <a:lnTo>
                  <a:pt x="171322" y="81474"/>
                </a:lnTo>
                <a:lnTo>
                  <a:pt x="158753" y="100116"/>
                </a:lnTo>
                <a:lnTo>
                  <a:pt x="140111" y="112685"/>
                </a:lnTo>
                <a:lnTo>
                  <a:pt x="117284" y="117294"/>
                </a:lnTo>
                <a:lnTo>
                  <a:pt x="94451" y="112685"/>
                </a:lnTo>
                <a:lnTo>
                  <a:pt x="75806" y="100116"/>
                </a:lnTo>
                <a:lnTo>
                  <a:pt x="63235" y="81474"/>
                </a:lnTo>
                <a:lnTo>
                  <a:pt x="58626" y="58647"/>
                </a:lnTo>
                <a:lnTo>
                  <a:pt x="63235" y="35816"/>
                </a:lnTo>
                <a:lnTo>
                  <a:pt x="75806" y="17174"/>
                </a:lnTo>
                <a:lnTo>
                  <a:pt x="94451" y="4607"/>
                </a:lnTo>
                <a:lnTo>
                  <a:pt x="117284" y="0"/>
                </a:lnTo>
                <a:lnTo>
                  <a:pt x="140111" y="4607"/>
                </a:lnTo>
                <a:lnTo>
                  <a:pt x="158753" y="17174"/>
                </a:lnTo>
                <a:lnTo>
                  <a:pt x="171322" y="35816"/>
                </a:lnTo>
                <a:lnTo>
                  <a:pt x="175931" y="58647"/>
                </a:lnTo>
                <a:close/>
              </a:path>
              <a:path w="534035" h="335914">
                <a:moveTo>
                  <a:pt x="0" y="294200"/>
                </a:moveTo>
                <a:lnTo>
                  <a:pt x="6723" y="218934"/>
                </a:lnTo>
                <a:lnTo>
                  <a:pt x="22376" y="166591"/>
                </a:lnTo>
                <a:lnTo>
                  <a:pt x="57725" y="145495"/>
                </a:lnTo>
                <a:lnTo>
                  <a:pt x="117294" y="135597"/>
                </a:lnTo>
                <a:lnTo>
                  <a:pt x="148810" y="138341"/>
                </a:lnTo>
                <a:lnTo>
                  <a:pt x="198823" y="155449"/>
                </a:lnTo>
                <a:lnTo>
                  <a:pt x="217228" y="175764"/>
                </a:lnTo>
                <a:lnTo>
                  <a:pt x="219522" y="183020"/>
                </a:lnTo>
              </a:path>
              <a:path w="534035" h="335914">
                <a:moveTo>
                  <a:pt x="358072" y="58647"/>
                </a:moveTo>
                <a:lnTo>
                  <a:pt x="362682" y="81474"/>
                </a:lnTo>
                <a:lnTo>
                  <a:pt x="375251" y="100116"/>
                </a:lnTo>
                <a:lnTo>
                  <a:pt x="393893" y="112685"/>
                </a:lnTo>
                <a:lnTo>
                  <a:pt x="416720" y="117294"/>
                </a:lnTo>
                <a:lnTo>
                  <a:pt x="439551" y="112685"/>
                </a:lnTo>
                <a:lnTo>
                  <a:pt x="458192" y="100116"/>
                </a:lnTo>
                <a:lnTo>
                  <a:pt x="470759" y="81474"/>
                </a:lnTo>
                <a:lnTo>
                  <a:pt x="475367" y="58647"/>
                </a:lnTo>
                <a:lnTo>
                  <a:pt x="470759" y="35816"/>
                </a:lnTo>
                <a:lnTo>
                  <a:pt x="458192" y="17174"/>
                </a:lnTo>
                <a:lnTo>
                  <a:pt x="439551" y="4607"/>
                </a:lnTo>
                <a:lnTo>
                  <a:pt x="416720" y="0"/>
                </a:lnTo>
                <a:lnTo>
                  <a:pt x="393893" y="4607"/>
                </a:lnTo>
                <a:lnTo>
                  <a:pt x="375251" y="17174"/>
                </a:lnTo>
                <a:lnTo>
                  <a:pt x="362682" y="35816"/>
                </a:lnTo>
                <a:lnTo>
                  <a:pt x="358072" y="58647"/>
                </a:lnTo>
                <a:close/>
              </a:path>
              <a:path w="534035" h="335914">
                <a:moveTo>
                  <a:pt x="314482" y="183020"/>
                </a:moveTo>
                <a:lnTo>
                  <a:pt x="357163" y="145495"/>
                </a:lnTo>
                <a:lnTo>
                  <a:pt x="416741" y="135597"/>
                </a:lnTo>
                <a:lnTo>
                  <a:pt x="448251" y="138341"/>
                </a:lnTo>
                <a:lnTo>
                  <a:pt x="498264" y="155449"/>
                </a:lnTo>
                <a:lnTo>
                  <a:pt x="520144" y="186797"/>
                </a:lnTo>
                <a:lnTo>
                  <a:pt x="532189" y="256802"/>
                </a:lnTo>
                <a:lnTo>
                  <a:pt x="534015" y="294200"/>
                </a:lnTo>
              </a:path>
              <a:path w="534035" h="335914">
                <a:moveTo>
                  <a:pt x="325655" y="99850"/>
                </a:moveTo>
                <a:lnTo>
                  <a:pt x="321045" y="122681"/>
                </a:lnTo>
                <a:lnTo>
                  <a:pt x="308476" y="141322"/>
                </a:lnTo>
                <a:lnTo>
                  <a:pt x="289834" y="153889"/>
                </a:lnTo>
                <a:lnTo>
                  <a:pt x="267007" y="158497"/>
                </a:lnTo>
                <a:lnTo>
                  <a:pt x="244174" y="153889"/>
                </a:lnTo>
                <a:lnTo>
                  <a:pt x="225529" y="141322"/>
                </a:lnTo>
                <a:lnTo>
                  <a:pt x="212959" y="122681"/>
                </a:lnTo>
                <a:lnTo>
                  <a:pt x="208349" y="99850"/>
                </a:lnTo>
                <a:lnTo>
                  <a:pt x="212959" y="77023"/>
                </a:lnTo>
                <a:lnTo>
                  <a:pt x="225529" y="58381"/>
                </a:lnTo>
                <a:lnTo>
                  <a:pt x="244174" y="45812"/>
                </a:lnTo>
                <a:lnTo>
                  <a:pt x="267007" y="41202"/>
                </a:lnTo>
                <a:lnTo>
                  <a:pt x="289834" y="45812"/>
                </a:lnTo>
                <a:lnTo>
                  <a:pt x="308476" y="58381"/>
                </a:lnTo>
                <a:lnTo>
                  <a:pt x="321045" y="77023"/>
                </a:lnTo>
                <a:lnTo>
                  <a:pt x="325655" y="99850"/>
                </a:lnTo>
                <a:close/>
              </a:path>
              <a:path w="534035" h="335914">
                <a:moveTo>
                  <a:pt x="384302" y="335392"/>
                </a:moveTo>
                <a:lnTo>
                  <a:pt x="377569" y="260130"/>
                </a:lnTo>
                <a:lnTo>
                  <a:pt x="361915" y="207784"/>
                </a:lnTo>
                <a:lnTo>
                  <a:pt x="326559" y="186688"/>
                </a:lnTo>
                <a:lnTo>
                  <a:pt x="267007" y="176790"/>
                </a:lnTo>
                <a:lnTo>
                  <a:pt x="235481" y="179533"/>
                </a:lnTo>
                <a:lnTo>
                  <a:pt x="185462" y="196642"/>
                </a:lnTo>
                <a:lnTo>
                  <a:pt x="163572" y="227991"/>
                </a:lnTo>
                <a:lnTo>
                  <a:pt x="151527" y="297999"/>
                </a:lnTo>
                <a:lnTo>
                  <a:pt x="149702" y="335392"/>
                </a:lnTo>
              </a:path>
            </a:pathLst>
          </a:custGeom>
          <a:ln w="10680">
            <a:solidFill>
              <a:srgbClr val="1F1F1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 txBox="1"/>
          <p:nvPr/>
        </p:nvSpPr>
        <p:spPr>
          <a:xfrm>
            <a:off x="543557" y="8868671"/>
            <a:ext cx="7642225" cy="9055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30480">
              <a:lnSpc>
                <a:spcPct val="116599"/>
              </a:lnSpc>
              <a:spcBef>
                <a:spcPts val="100"/>
              </a:spcBef>
            </a:pPr>
            <a:r>
              <a:rPr dirty="0" sz="1650" b="1">
                <a:latin typeface="Arial"/>
                <a:cs typeface="Arial"/>
              </a:rPr>
              <a:t>For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small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businesses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specifically…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Setup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time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is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cut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by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up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to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75%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(15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minutes </a:t>
            </a:r>
            <a:r>
              <a:rPr dirty="0" sz="1650">
                <a:latin typeface="Arial"/>
                <a:cs typeface="Arial"/>
              </a:rPr>
              <a:t>versus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45-60),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help-desk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tickets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go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down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10%-</a:t>
            </a:r>
            <a:r>
              <a:rPr dirty="0" sz="1650">
                <a:latin typeface="Arial"/>
                <a:cs typeface="Arial"/>
              </a:rPr>
              <a:t>50%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easing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pressure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on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small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25">
                <a:latin typeface="Arial"/>
                <a:cs typeface="Arial"/>
              </a:rPr>
              <a:t>IT </a:t>
            </a:r>
            <a:r>
              <a:rPr dirty="0" sz="1650">
                <a:latin typeface="Arial"/>
                <a:cs typeface="Arial"/>
              </a:rPr>
              <a:t>teams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10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AI features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save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1-</a:t>
            </a:r>
            <a:r>
              <a:rPr dirty="0" sz="1650">
                <a:latin typeface="Arial"/>
                <a:cs typeface="Arial"/>
              </a:rPr>
              <a:t>5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hours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per user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per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week..</a:t>
            </a:r>
            <a:r>
              <a:rPr dirty="0" baseline="32163" sz="1425" spc="-15">
                <a:latin typeface="Arial"/>
                <a:cs typeface="Arial"/>
              </a:rPr>
              <a:t>3</a:t>
            </a:r>
            <a:endParaRPr baseline="32163" sz="1425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6951" y="7957873"/>
            <a:ext cx="19308445" cy="3350895"/>
          </a:xfrm>
          <a:custGeom>
            <a:avLst/>
            <a:gdLst/>
            <a:ahLst/>
            <a:cxnLst/>
            <a:rect l="l" t="t" r="r" b="b"/>
            <a:pathLst>
              <a:path w="19308445" h="3350895">
                <a:moveTo>
                  <a:pt x="19308312" y="0"/>
                </a:moveTo>
                <a:lnTo>
                  <a:pt x="0" y="0"/>
                </a:lnTo>
                <a:lnTo>
                  <a:pt x="0" y="3350683"/>
                </a:lnTo>
                <a:lnTo>
                  <a:pt x="19308312" y="3350683"/>
                </a:lnTo>
                <a:lnTo>
                  <a:pt x="19308312" y="0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20104100" cy="4272280"/>
            <a:chOff x="0" y="0"/>
            <a:chExt cx="20104100" cy="427228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099" cy="427212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208627" y="621327"/>
              <a:ext cx="950594" cy="424815"/>
            </a:xfrm>
            <a:custGeom>
              <a:avLst/>
              <a:gdLst/>
              <a:ahLst/>
              <a:cxnLst/>
              <a:rect l="l" t="t" r="r" b="b"/>
              <a:pathLst>
                <a:path w="950594" h="424815">
                  <a:moveTo>
                    <a:pt x="200304" y="224396"/>
                  </a:moveTo>
                  <a:lnTo>
                    <a:pt x="0" y="224396"/>
                  </a:lnTo>
                  <a:lnTo>
                    <a:pt x="0" y="424688"/>
                  </a:lnTo>
                  <a:lnTo>
                    <a:pt x="200304" y="424688"/>
                  </a:lnTo>
                  <a:lnTo>
                    <a:pt x="200304" y="224396"/>
                  </a:lnTo>
                  <a:close/>
                </a:path>
                <a:path w="950594" h="424815">
                  <a:moveTo>
                    <a:pt x="200304" y="0"/>
                  </a:moveTo>
                  <a:lnTo>
                    <a:pt x="0" y="0"/>
                  </a:lnTo>
                  <a:lnTo>
                    <a:pt x="0" y="200291"/>
                  </a:lnTo>
                  <a:lnTo>
                    <a:pt x="200304" y="200291"/>
                  </a:lnTo>
                  <a:lnTo>
                    <a:pt x="200304" y="0"/>
                  </a:lnTo>
                  <a:close/>
                </a:path>
                <a:path w="950594" h="424815">
                  <a:moveTo>
                    <a:pt x="424688" y="224396"/>
                  </a:moveTo>
                  <a:lnTo>
                    <a:pt x="224409" y="224396"/>
                  </a:lnTo>
                  <a:lnTo>
                    <a:pt x="224409" y="424688"/>
                  </a:lnTo>
                  <a:lnTo>
                    <a:pt x="424688" y="424688"/>
                  </a:lnTo>
                  <a:lnTo>
                    <a:pt x="424688" y="224396"/>
                  </a:lnTo>
                  <a:close/>
                </a:path>
                <a:path w="950594" h="424815">
                  <a:moveTo>
                    <a:pt x="424688" y="0"/>
                  </a:moveTo>
                  <a:lnTo>
                    <a:pt x="224409" y="0"/>
                  </a:lnTo>
                  <a:lnTo>
                    <a:pt x="224409" y="200291"/>
                  </a:lnTo>
                  <a:lnTo>
                    <a:pt x="424688" y="200291"/>
                  </a:lnTo>
                  <a:lnTo>
                    <a:pt x="424688" y="0"/>
                  </a:lnTo>
                  <a:close/>
                </a:path>
                <a:path w="950594" h="424815">
                  <a:moveTo>
                    <a:pt x="886599" y="79375"/>
                  </a:moveTo>
                  <a:lnTo>
                    <a:pt x="842899" y="79375"/>
                  </a:lnTo>
                  <a:lnTo>
                    <a:pt x="795274" y="276326"/>
                  </a:lnTo>
                  <a:lnTo>
                    <a:pt x="793902" y="284175"/>
                  </a:lnTo>
                  <a:lnTo>
                    <a:pt x="793521" y="290042"/>
                  </a:lnTo>
                  <a:lnTo>
                    <a:pt x="792734" y="290042"/>
                  </a:lnTo>
                  <a:lnTo>
                    <a:pt x="791946" y="281228"/>
                  </a:lnTo>
                  <a:lnTo>
                    <a:pt x="790575" y="273786"/>
                  </a:lnTo>
                  <a:lnTo>
                    <a:pt x="740803" y="79565"/>
                  </a:lnTo>
                  <a:lnTo>
                    <a:pt x="697293" y="79565"/>
                  </a:lnTo>
                  <a:lnTo>
                    <a:pt x="645160" y="265938"/>
                  </a:lnTo>
                  <a:lnTo>
                    <a:pt x="642416" y="276326"/>
                  </a:lnTo>
                  <a:lnTo>
                    <a:pt x="640651" y="284365"/>
                  </a:lnTo>
                  <a:lnTo>
                    <a:pt x="640257" y="290449"/>
                  </a:lnTo>
                  <a:lnTo>
                    <a:pt x="639279" y="290449"/>
                  </a:lnTo>
                  <a:lnTo>
                    <a:pt x="638886" y="282016"/>
                  </a:lnTo>
                  <a:lnTo>
                    <a:pt x="637717" y="273786"/>
                  </a:lnTo>
                  <a:lnTo>
                    <a:pt x="589508" y="79565"/>
                  </a:lnTo>
                  <a:lnTo>
                    <a:pt x="543255" y="79565"/>
                  </a:lnTo>
                  <a:lnTo>
                    <a:pt x="614387" y="333946"/>
                  </a:lnTo>
                  <a:lnTo>
                    <a:pt x="663194" y="333946"/>
                  </a:lnTo>
                  <a:lnTo>
                    <a:pt x="711796" y="155613"/>
                  </a:lnTo>
                  <a:lnTo>
                    <a:pt x="714146" y="147764"/>
                  </a:lnTo>
                  <a:lnTo>
                    <a:pt x="715518" y="139534"/>
                  </a:lnTo>
                  <a:lnTo>
                    <a:pt x="716102" y="131102"/>
                  </a:lnTo>
                  <a:lnTo>
                    <a:pt x="716889" y="131102"/>
                  </a:lnTo>
                  <a:lnTo>
                    <a:pt x="717283" y="140119"/>
                  </a:lnTo>
                  <a:lnTo>
                    <a:pt x="718654" y="148348"/>
                  </a:lnTo>
                  <a:lnTo>
                    <a:pt x="720610" y="155994"/>
                  </a:lnTo>
                  <a:lnTo>
                    <a:pt x="769023" y="334149"/>
                  </a:lnTo>
                  <a:lnTo>
                    <a:pt x="816838" y="334149"/>
                  </a:lnTo>
                  <a:lnTo>
                    <a:pt x="886599" y="79565"/>
                  </a:lnTo>
                  <a:lnTo>
                    <a:pt x="886599" y="79375"/>
                  </a:lnTo>
                  <a:close/>
                </a:path>
                <a:path w="950594" h="424815">
                  <a:moveTo>
                    <a:pt x="945794" y="152273"/>
                  </a:moveTo>
                  <a:lnTo>
                    <a:pt x="904633" y="152273"/>
                  </a:lnTo>
                  <a:lnTo>
                    <a:pt x="904633" y="334149"/>
                  </a:lnTo>
                  <a:lnTo>
                    <a:pt x="945794" y="334149"/>
                  </a:lnTo>
                  <a:lnTo>
                    <a:pt x="945794" y="152273"/>
                  </a:lnTo>
                  <a:close/>
                </a:path>
                <a:path w="950594" h="424815">
                  <a:moveTo>
                    <a:pt x="950302" y="96621"/>
                  </a:moveTo>
                  <a:lnTo>
                    <a:pt x="947940" y="90944"/>
                  </a:lnTo>
                  <a:lnTo>
                    <a:pt x="938149" y="81927"/>
                  </a:lnTo>
                  <a:lnTo>
                    <a:pt x="932268" y="79768"/>
                  </a:lnTo>
                  <a:lnTo>
                    <a:pt x="918552" y="79768"/>
                  </a:lnTo>
                  <a:lnTo>
                    <a:pt x="912672" y="81927"/>
                  </a:lnTo>
                  <a:lnTo>
                    <a:pt x="907961" y="86423"/>
                  </a:lnTo>
                  <a:lnTo>
                    <a:pt x="903071" y="90944"/>
                  </a:lnTo>
                  <a:lnTo>
                    <a:pt x="900709" y="96621"/>
                  </a:lnTo>
                  <a:lnTo>
                    <a:pt x="900709" y="109943"/>
                  </a:lnTo>
                  <a:lnTo>
                    <a:pt x="903262" y="115633"/>
                  </a:lnTo>
                  <a:lnTo>
                    <a:pt x="907961" y="119938"/>
                  </a:lnTo>
                  <a:lnTo>
                    <a:pt x="912672" y="124447"/>
                  </a:lnTo>
                  <a:lnTo>
                    <a:pt x="918552" y="126606"/>
                  </a:lnTo>
                  <a:lnTo>
                    <a:pt x="932268" y="126606"/>
                  </a:lnTo>
                  <a:lnTo>
                    <a:pt x="938149" y="124256"/>
                  </a:lnTo>
                  <a:lnTo>
                    <a:pt x="947940" y="115239"/>
                  </a:lnTo>
                  <a:lnTo>
                    <a:pt x="950214" y="109943"/>
                  </a:lnTo>
                  <a:lnTo>
                    <a:pt x="950302" y="966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8195182" y="769284"/>
              <a:ext cx="162078" cy="18618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382936" y="686189"/>
              <a:ext cx="177165" cy="273685"/>
            </a:xfrm>
            <a:custGeom>
              <a:avLst/>
              <a:gdLst/>
              <a:ahLst/>
              <a:cxnLst/>
              <a:rect l="l" t="t" r="r" b="b"/>
              <a:pathLst>
                <a:path w="177165" h="273684">
                  <a:moveTo>
                    <a:pt x="81714" y="82897"/>
                  </a:moveTo>
                  <a:lnTo>
                    <a:pt x="62928" y="84735"/>
                  </a:lnTo>
                  <a:lnTo>
                    <a:pt x="63759" y="84735"/>
                  </a:lnTo>
                  <a:lnTo>
                    <a:pt x="48353" y="89759"/>
                  </a:lnTo>
                  <a:lnTo>
                    <a:pt x="12563" y="124917"/>
                  </a:lnTo>
                  <a:lnTo>
                    <a:pt x="89" y="181083"/>
                  </a:lnTo>
                  <a:lnTo>
                    <a:pt x="0" y="182455"/>
                  </a:lnTo>
                  <a:lnTo>
                    <a:pt x="11321" y="235593"/>
                  </a:lnTo>
                  <a:lnTo>
                    <a:pt x="43723" y="267316"/>
                  </a:lnTo>
                  <a:lnTo>
                    <a:pt x="73882" y="273394"/>
                  </a:lnTo>
                  <a:lnTo>
                    <a:pt x="93249" y="271221"/>
                  </a:lnTo>
                  <a:lnTo>
                    <a:pt x="109915" y="264675"/>
                  </a:lnTo>
                  <a:lnTo>
                    <a:pt x="123899" y="253719"/>
                  </a:lnTo>
                  <a:lnTo>
                    <a:pt x="133350" y="240861"/>
                  </a:lnTo>
                  <a:lnTo>
                    <a:pt x="89358" y="240861"/>
                  </a:lnTo>
                  <a:lnTo>
                    <a:pt x="79546" y="239902"/>
                  </a:lnTo>
                  <a:lnTo>
                    <a:pt x="79289" y="239902"/>
                  </a:lnTo>
                  <a:lnTo>
                    <a:pt x="70105" y="236869"/>
                  </a:lnTo>
                  <a:lnTo>
                    <a:pt x="45732" y="205877"/>
                  </a:lnTo>
                  <a:lnTo>
                    <a:pt x="42606" y="182455"/>
                  </a:lnTo>
                  <a:lnTo>
                    <a:pt x="42522" y="181083"/>
                  </a:lnTo>
                  <a:lnTo>
                    <a:pt x="49881" y="142755"/>
                  </a:lnTo>
                  <a:lnTo>
                    <a:pt x="80954" y="117095"/>
                  </a:lnTo>
                  <a:lnTo>
                    <a:pt x="91913" y="116027"/>
                  </a:lnTo>
                  <a:lnTo>
                    <a:pt x="177156" y="116027"/>
                  </a:lnTo>
                  <a:lnTo>
                    <a:pt x="177156" y="112300"/>
                  </a:lnTo>
                  <a:lnTo>
                    <a:pt x="135221" y="112300"/>
                  </a:lnTo>
                  <a:lnTo>
                    <a:pt x="125592" y="99436"/>
                  </a:lnTo>
                  <a:lnTo>
                    <a:pt x="113466" y="90248"/>
                  </a:lnTo>
                  <a:lnTo>
                    <a:pt x="98840" y="84735"/>
                  </a:lnTo>
                  <a:lnTo>
                    <a:pt x="81714" y="82897"/>
                  </a:lnTo>
                  <a:close/>
                </a:path>
                <a:path w="177165" h="273684">
                  <a:moveTo>
                    <a:pt x="177156" y="238317"/>
                  </a:moveTo>
                  <a:lnTo>
                    <a:pt x="136006" y="238317"/>
                  </a:lnTo>
                  <a:lnTo>
                    <a:pt x="136006" y="269279"/>
                  </a:lnTo>
                  <a:lnTo>
                    <a:pt x="177156" y="269279"/>
                  </a:lnTo>
                  <a:lnTo>
                    <a:pt x="177156" y="238317"/>
                  </a:lnTo>
                  <a:close/>
                </a:path>
                <a:path w="177165" h="273684">
                  <a:moveTo>
                    <a:pt x="177156" y="116027"/>
                  </a:moveTo>
                  <a:lnTo>
                    <a:pt x="91913" y="116027"/>
                  </a:lnTo>
                  <a:lnTo>
                    <a:pt x="101204" y="116872"/>
                  </a:lnTo>
                  <a:lnTo>
                    <a:pt x="109669" y="119406"/>
                  </a:lnTo>
                  <a:lnTo>
                    <a:pt x="135818" y="153134"/>
                  </a:lnTo>
                  <a:lnTo>
                    <a:pt x="136592" y="186182"/>
                  </a:lnTo>
                  <a:lnTo>
                    <a:pt x="135757" y="197458"/>
                  </a:lnTo>
                  <a:lnTo>
                    <a:pt x="116562" y="232177"/>
                  </a:lnTo>
                  <a:lnTo>
                    <a:pt x="89358" y="240861"/>
                  </a:lnTo>
                  <a:lnTo>
                    <a:pt x="133350" y="240861"/>
                  </a:lnTo>
                  <a:lnTo>
                    <a:pt x="135221" y="238317"/>
                  </a:lnTo>
                  <a:lnTo>
                    <a:pt x="177156" y="238317"/>
                  </a:lnTo>
                  <a:lnTo>
                    <a:pt x="177156" y="116027"/>
                  </a:lnTo>
                  <a:close/>
                </a:path>
                <a:path w="177165" h="273684">
                  <a:moveTo>
                    <a:pt x="177156" y="0"/>
                  </a:moveTo>
                  <a:lnTo>
                    <a:pt x="136006" y="0"/>
                  </a:lnTo>
                  <a:lnTo>
                    <a:pt x="136006" y="112300"/>
                  </a:lnTo>
                  <a:lnTo>
                    <a:pt x="177156" y="112300"/>
                  </a:lnTo>
                  <a:lnTo>
                    <a:pt x="177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589490" y="769291"/>
              <a:ext cx="186968" cy="19028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782331" y="773599"/>
              <a:ext cx="267970" cy="182245"/>
            </a:xfrm>
            <a:custGeom>
              <a:avLst/>
              <a:gdLst/>
              <a:ahLst/>
              <a:cxnLst/>
              <a:rect l="l" t="t" r="r" b="b"/>
              <a:pathLst>
                <a:path w="267969" h="182244">
                  <a:moveTo>
                    <a:pt x="267709" y="0"/>
                  </a:moveTo>
                  <a:lnTo>
                    <a:pt x="228516" y="0"/>
                  </a:lnTo>
                  <a:lnTo>
                    <a:pt x="194611" y="137576"/>
                  </a:lnTo>
                  <a:lnTo>
                    <a:pt x="193627" y="142864"/>
                  </a:lnTo>
                  <a:lnTo>
                    <a:pt x="193428" y="147178"/>
                  </a:lnTo>
                  <a:lnTo>
                    <a:pt x="192255" y="147178"/>
                  </a:lnTo>
                  <a:lnTo>
                    <a:pt x="191669" y="140906"/>
                  </a:lnTo>
                  <a:lnTo>
                    <a:pt x="190884" y="135618"/>
                  </a:lnTo>
                  <a:lnTo>
                    <a:pt x="157178" y="0"/>
                  </a:lnTo>
                  <a:lnTo>
                    <a:pt x="118572" y="0"/>
                  </a:lnTo>
                  <a:lnTo>
                    <a:pt x="80165" y="136404"/>
                  </a:lnTo>
                  <a:lnTo>
                    <a:pt x="79180" y="141890"/>
                  </a:lnTo>
                  <a:lnTo>
                    <a:pt x="78782" y="146791"/>
                  </a:lnTo>
                  <a:lnTo>
                    <a:pt x="77610" y="146791"/>
                  </a:lnTo>
                  <a:lnTo>
                    <a:pt x="77222" y="140320"/>
                  </a:lnTo>
                  <a:lnTo>
                    <a:pt x="76437" y="135032"/>
                  </a:lnTo>
                  <a:lnTo>
                    <a:pt x="42532" y="0"/>
                  </a:lnTo>
                  <a:lnTo>
                    <a:pt x="0" y="0"/>
                  </a:lnTo>
                  <a:lnTo>
                    <a:pt x="53118" y="181669"/>
                  </a:lnTo>
                  <a:lnTo>
                    <a:pt x="95442" y="181669"/>
                  </a:lnTo>
                  <a:lnTo>
                    <a:pt x="133074" y="51736"/>
                  </a:lnTo>
                  <a:lnTo>
                    <a:pt x="134247" y="46637"/>
                  </a:lnTo>
                  <a:lnTo>
                    <a:pt x="134446" y="42522"/>
                  </a:lnTo>
                  <a:lnTo>
                    <a:pt x="135231" y="42522"/>
                  </a:lnTo>
                  <a:lnTo>
                    <a:pt x="135618" y="48605"/>
                  </a:lnTo>
                  <a:lnTo>
                    <a:pt x="136404" y="53893"/>
                  </a:lnTo>
                  <a:lnTo>
                    <a:pt x="170895" y="181868"/>
                  </a:lnTo>
                  <a:lnTo>
                    <a:pt x="214014" y="181868"/>
                  </a:lnTo>
                  <a:lnTo>
                    <a:pt x="267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056508" y="769286"/>
              <a:ext cx="128948" cy="190685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9249339" y="695013"/>
              <a:ext cx="228600" cy="260985"/>
            </a:xfrm>
            <a:custGeom>
              <a:avLst/>
              <a:gdLst/>
              <a:ahLst/>
              <a:cxnLst/>
              <a:rect l="l" t="t" r="r" b="b"/>
              <a:pathLst>
                <a:path w="228600" h="260984">
                  <a:moveTo>
                    <a:pt x="94665" y="0"/>
                  </a:moveTo>
                  <a:lnTo>
                    <a:pt x="77012" y="0"/>
                  </a:lnTo>
                  <a:lnTo>
                    <a:pt x="70358" y="4902"/>
                  </a:lnTo>
                  <a:lnTo>
                    <a:pt x="63703" y="9220"/>
                  </a:lnTo>
                  <a:lnTo>
                    <a:pt x="26263" y="29210"/>
                  </a:lnTo>
                  <a:lnTo>
                    <a:pt x="0" y="38811"/>
                  </a:lnTo>
                  <a:lnTo>
                    <a:pt x="0" y="73888"/>
                  </a:lnTo>
                  <a:lnTo>
                    <a:pt x="41897" y="57912"/>
                  </a:lnTo>
                  <a:lnTo>
                    <a:pt x="53505" y="50571"/>
                  </a:lnTo>
                  <a:lnTo>
                    <a:pt x="53505" y="260451"/>
                  </a:lnTo>
                  <a:lnTo>
                    <a:pt x="94665" y="260451"/>
                  </a:lnTo>
                  <a:lnTo>
                    <a:pt x="94665" y="203"/>
                  </a:lnTo>
                  <a:lnTo>
                    <a:pt x="94665" y="0"/>
                  </a:lnTo>
                  <a:close/>
                </a:path>
                <a:path w="228600" h="260984">
                  <a:moveTo>
                    <a:pt x="228320" y="0"/>
                  </a:moveTo>
                  <a:lnTo>
                    <a:pt x="210680" y="0"/>
                  </a:lnTo>
                  <a:lnTo>
                    <a:pt x="204012" y="4902"/>
                  </a:lnTo>
                  <a:lnTo>
                    <a:pt x="197358" y="9220"/>
                  </a:lnTo>
                  <a:lnTo>
                    <a:pt x="159918" y="29210"/>
                  </a:lnTo>
                  <a:lnTo>
                    <a:pt x="133667" y="38811"/>
                  </a:lnTo>
                  <a:lnTo>
                    <a:pt x="133667" y="73888"/>
                  </a:lnTo>
                  <a:lnTo>
                    <a:pt x="175552" y="57912"/>
                  </a:lnTo>
                  <a:lnTo>
                    <a:pt x="187172" y="50571"/>
                  </a:lnTo>
                  <a:lnTo>
                    <a:pt x="187172" y="260451"/>
                  </a:lnTo>
                  <a:lnTo>
                    <a:pt x="228320" y="260451"/>
                  </a:lnTo>
                  <a:lnTo>
                    <a:pt x="228320" y="203"/>
                  </a:lnTo>
                  <a:lnTo>
                    <a:pt x="2283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683286" y="705622"/>
              <a:ext cx="223280" cy="19415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4571491" y="638410"/>
              <a:ext cx="415925" cy="415925"/>
            </a:xfrm>
            <a:custGeom>
              <a:avLst/>
              <a:gdLst/>
              <a:ahLst/>
              <a:cxnLst/>
              <a:rect l="l" t="t" r="r" b="b"/>
              <a:pathLst>
                <a:path w="415925" h="415925">
                  <a:moveTo>
                    <a:pt x="207826" y="0"/>
                  </a:moveTo>
                  <a:lnTo>
                    <a:pt x="160232" y="5498"/>
                  </a:lnTo>
                  <a:lnTo>
                    <a:pt x="116510" y="21154"/>
                  </a:lnTo>
                  <a:lnTo>
                    <a:pt x="77919" y="45711"/>
                  </a:lnTo>
                  <a:lnTo>
                    <a:pt x="45715" y="77913"/>
                  </a:lnTo>
                  <a:lnTo>
                    <a:pt x="21156" y="116502"/>
                  </a:lnTo>
                  <a:lnTo>
                    <a:pt x="5498" y="160222"/>
                  </a:lnTo>
                  <a:lnTo>
                    <a:pt x="0" y="207815"/>
                  </a:lnTo>
                  <a:lnTo>
                    <a:pt x="5498" y="255409"/>
                  </a:lnTo>
                  <a:lnTo>
                    <a:pt x="21156" y="299131"/>
                  </a:lnTo>
                  <a:lnTo>
                    <a:pt x="45715" y="337722"/>
                  </a:lnTo>
                  <a:lnTo>
                    <a:pt x="77919" y="369926"/>
                  </a:lnTo>
                  <a:lnTo>
                    <a:pt x="116510" y="394485"/>
                  </a:lnTo>
                  <a:lnTo>
                    <a:pt x="160232" y="410143"/>
                  </a:lnTo>
                  <a:lnTo>
                    <a:pt x="207826" y="415641"/>
                  </a:lnTo>
                  <a:lnTo>
                    <a:pt x="255420" y="410143"/>
                  </a:lnTo>
                  <a:lnTo>
                    <a:pt x="299141" y="394485"/>
                  </a:lnTo>
                  <a:lnTo>
                    <a:pt x="300598" y="393558"/>
                  </a:lnTo>
                  <a:lnTo>
                    <a:pt x="207826" y="393558"/>
                  </a:lnTo>
                  <a:lnTo>
                    <a:pt x="158501" y="386912"/>
                  </a:lnTo>
                  <a:lnTo>
                    <a:pt x="114145" y="368162"/>
                  </a:lnTo>
                  <a:lnTo>
                    <a:pt x="76539" y="339093"/>
                  </a:lnTo>
                  <a:lnTo>
                    <a:pt x="47469" y="301489"/>
                  </a:lnTo>
                  <a:lnTo>
                    <a:pt x="28719" y="257135"/>
                  </a:lnTo>
                  <a:lnTo>
                    <a:pt x="22072" y="207815"/>
                  </a:lnTo>
                  <a:lnTo>
                    <a:pt x="28719" y="158495"/>
                  </a:lnTo>
                  <a:lnTo>
                    <a:pt x="47469" y="114141"/>
                  </a:lnTo>
                  <a:lnTo>
                    <a:pt x="76539" y="76538"/>
                  </a:lnTo>
                  <a:lnTo>
                    <a:pt x="114145" y="47469"/>
                  </a:lnTo>
                  <a:lnTo>
                    <a:pt x="158501" y="28719"/>
                  </a:lnTo>
                  <a:lnTo>
                    <a:pt x="207826" y="22072"/>
                  </a:lnTo>
                  <a:lnTo>
                    <a:pt x="300584" y="22072"/>
                  </a:lnTo>
                  <a:lnTo>
                    <a:pt x="299141" y="21154"/>
                  </a:lnTo>
                  <a:lnTo>
                    <a:pt x="255420" y="5498"/>
                  </a:lnTo>
                  <a:lnTo>
                    <a:pt x="207826" y="0"/>
                  </a:lnTo>
                  <a:close/>
                </a:path>
                <a:path w="415925" h="415925">
                  <a:moveTo>
                    <a:pt x="300584" y="22072"/>
                  </a:moveTo>
                  <a:lnTo>
                    <a:pt x="207826" y="22072"/>
                  </a:lnTo>
                  <a:lnTo>
                    <a:pt x="257145" y="28719"/>
                  </a:lnTo>
                  <a:lnTo>
                    <a:pt x="301499" y="47469"/>
                  </a:lnTo>
                  <a:lnTo>
                    <a:pt x="339103" y="76538"/>
                  </a:lnTo>
                  <a:lnTo>
                    <a:pt x="368172" y="114141"/>
                  </a:lnTo>
                  <a:lnTo>
                    <a:pt x="386922" y="158495"/>
                  </a:lnTo>
                  <a:lnTo>
                    <a:pt x="393569" y="207815"/>
                  </a:lnTo>
                  <a:lnTo>
                    <a:pt x="386922" y="257135"/>
                  </a:lnTo>
                  <a:lnTo>
                    <a:pt x="368172" y="301489"/>
                  </a:lnTo>
                  <a:lnTo>
                    <a:pt x="339103" y="339093"/>
                  </a:lnTo>
                  <a:lnTo>
                    <a:pt x="301499" y="368162"/>
                  </a:lnTo>
                  <a:lnTo>
                    <a:pt x="257145" y="386912"/>
                  </a:lnTo>
                  <a:lnTo>
                    <a:pt x="207826" y="393558"/>
                  </a:lnTo>
                  <a:lnTo>
                    <a:pt x="300598" y="393558"/>
                  </a:lnTo>
                  <a:lnTo>
                    <a:pt x="337732" y="369926"/>
                  </a:lnTo>
                  <a:lnTo>
                    <a:pt x="369936" y="337722"/>
                  </a:lnTo>
                  <a:lnTo>
                    <a:pt x="394496" y="299131"/>
                  </a:lnTo>
                  <a:lnTo>
                    <a:pt x="410153" y="255409"/>
                  </a:lnTo>
                  <a:lnTo>
                    <a:pt x="415652" y="207815"/>
                  </a:lnTo>
                  <a:lnTo>
                    <a:pt x="410153" y="160222"/>
                  </a:lnTo>
                  <a:lnTo>
                    <a:pt x="394496" y="116502"/>
                  </a:lnTo>
                  <a:lnTo>
                    <a:pt x="369936" y="77913"/>
                  </a:lnTo>
                  <a:lnTo>
                    <a:pt x="337732" y="45711"/>
                  </a:lnTo>
                  <a:lnTo>
                    <a:pt x="300584" y="2207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635181" y="741061"/>
              <a:ext cx="196831" cy="249301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5095690" y="747134"/>
              <a:ext cx="155575" cy="198120"/>
            </a:xfrm>
            <a:custGeom>
              <a:avLst/>
              <a:gdLst/>
              <a:ahLst/>
              <a:cxnLst/>
              <a:rect l="l" t="t" r="r" b="b"/>
              <a:pathLst>
                <a:path w="155575" h="198119">
                  <a:moveTo>
                    <a:pt x="154952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60071" y="30480"/>
                  </a:lnTo>
                  <a:lnTo>
                    <a:pt x="60071" y="198120"/>
                  </a:lnTo>
                  <a:lnTo>
                    <a:pt x="94869" y="198120"/>
                  </a:lnTo>
                  <a:lnTo>
                    <a:pt x="94869" y="30480"/>
                  </a:lnTo>
                  <a:lnTo>
                    <a:pt x="154952" y="30480"/>
                  </a:lnTo>
                  <a:lnTo>
                    <a:pt x="1549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276467" y="746867"/>
              <a:ext cx="177554" cy="19837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561554" y="743897"/>
              <a:ext cx="352886" cy="20491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936928" y="746872"/>
              <a:ext cx="171900" cy="19837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153392" y="746872"/>
              <a:ext cx="171900" cy="19837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6369856" y="747134"/>
              <a:ext cx="136525" cy="198120"/>
            </a:xfrm>
            <a:custGeom>
              <a:avLst/>
              <a:gdLst/>
              <a:ahLst/>
              <a:cxnLst/>
              <a:rect l="l" t="t" r="r" b="b"/>
              <a:pathLst>
                <a:path w="136525" h="198119">
                  <a:moveTo>
                    <a:pt x="135915" y="0"/>
                  </a:moveTo>
                  <a:lnTo>
                    <a:pt x="0" y="0"/>
                  </a:lnTo>
                  <a:lnTo>
                    <a:pt x="0" y="30480"/>
                  </a:lnTo>
                  <a:lnTo>
                    <a:pt x="0" y="81280"/>
                  </a:lnTo>
                  <a:lnTo>
                    <a:pt x="0" y="113030"/>
                  </a:lnTo>
                  <a:lnTo>
                    <a:pt x="0" y="167640"/>
                  </a:lnTo>
                  <a:lnTo>
                    <a:pt x="0" y="198120"/>
                  </a:lnTo>
                  <a:lnTo>
                    <a:pt x="135915" y="198120"/>
                  </a:lnTo>
                  <a:lnTo>
                    <a:pt x="135915" y="167640"/>
                  </a:lnTo>
                  <a:lnTo>
                    <a:pt x="34785" y="167640"/>
                  </a:lnTo>
                  <a:lnTo>
                    <a:pt x="34785" y="113030"/>
                  </a:lnTo>
                  <a:lnTo>
                    <a:pt x="133832" y="113030"/>
                  </a:lnTo>
                  <a:lnTo>
                    <a:pt x="133832" y="81280"/>
                  </a:lnTo>
                  <a:lnTo>
                    <a:pt x="34785" y="81280"/>
                  </a:lnTo>
                  <a:lnTo>
                    <a:pt x="34785" y="30480"/>
                  </a:lnTo>
                  <a:lnTo>
                    <a:pt x="135915" y="30480"/>
                  </a:lnTo>
                  <a:lnTo>
                    <a:pt x="1359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533773" y="746872"/>
              <a:ext cx="194517" cy="198370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6935609" y="553108"/>
              <a:ext cx="0" cy="561340"/>
            </a:xfrm>
            <a:custGeom>
              <a:avLst/>
              <a:gdLst/>
              <a:ahLst/>
              <a:cxnLst/>
              <a:rect l="l" t="t" r="r" b="b"/>
              <a:pathLst>
                <a:path w="0" h="561340">
                  <a:moveTo>
                    <a:pt x="0" y="0"/>
                  </a:moveTo>
                  <a:lnTo>
                    <a:pt x="0" y="561113"/>
                  </a:lnTo>
                </a:path>
              </a:pathLst>
            </a:custGeom>
            <a:ln w="628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Transition</a:t>
            </a:r>
            <a:r>
              <a:rPr dirty="0" spc="-50"/>
              <a:t> </a:t>
            </a:r>
            <a:r>
              <a:rPr dirty="0"/>
              <a:t>to</a:t>
            </a:r>
            <a:r>
              <a:rPr dirty="0" spc="-50"/>
              <a:t> </a:t>
            </a:r>
            <a:r>
              <a:rPr dirty="0"/>
              <a:t>a</a:t>
            </a:r>
            <a:r>
              <a:rPr dirty="0" spc="-50"/>
              <a:t> </a:t>
            </a:r>
            <a:r>
              <a:rPr dirty="0"/>
              <a:t>modern</a:t>
            </a:r>
            <a:r>
              <a:rPr dirty="0" spc="-50"/>
              <a:t> </a:t>
            </a:r>
            <a:r>
              <a:rPr dirty="0"/>
              <a:t>business</a:t>
            </a:r>
            <a:r>
              <a:rPr dirty="0" spc="-50"/>
              <a:t> </a:t>
            </a:r>
            <a:r>
              <a:rPr dirty="0" spc="-10"/>
              <a:t>environment.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824970" y="5348763"/>
            <a:ext cx="18294985" cy="74422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ts val="2890"/>
              </a:lnSpc>
              <a:spcBef>
                <a:spcPts val="75"/>
              </a:spcBef>
            </a:pPr>
            <a:r>
              <a:rPr dirty="0" sz="2300">
                <a:latin typeface="Arial"/>
                <a:cs typeface="Arial"/>
              </a:rPr>
              <a:t>Three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strategic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objectives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frame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every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customer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conversation: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Replace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outdated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devices,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enable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agile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efficient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operations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create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 spc="-25">
                <a:latin typeface="Arial"/>
                <a:cs typeface="Arial"/>
              </a:rPr>
              <a:t>an </a:t>
            </a:r>
            <a:r>
              <a:rPr dirty="0" sz="2300">
                <a:latin typeface="Arial"/>
                <a:cs typeface="Arial"/>
              </a:rPr>
              <a:t>AI-ready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roadmap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for</a:t>
            </a:r>
            <a:r>
              <a:rPr dirty="0" sz="2300" spc="-10">
                <a:latin typeface="Arial"/>
                <a:cs typeface="Arial"/>
              </a:rPr>
              <a:t> growth.</a:t>
            </a:r>
            <a:endParaRPr sz="23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99570" y="5931730"/>
            <a:ext cx="4652010" cy="170561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6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"/>
              </a:spcBef>
            </a:pPr>
            <a:r>
              <a:rPr dirty="0" baseline="-22522" sz="5550" b="1">
                <a:latin typeface="Arial"/>
                <a:cs typeface="Arial"/>
              </a:rPr>
              <a:t>1</a:t>
            </a:r>
            <a:r>
              <a:rPr dirty="0" baseline="-22522" sz="5550" spc="-13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Start</a:t>
            </a:r>
            <a:r>
              <a:rPr dirty="0" sz="1650" spc="-1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with</a:t>
            </a:r>
            <a:r>
              <a:rPr dirty="0" sz="1650" spc="-1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the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spc="-10" b="1">
                <a:latin typeface="Arial"/>
                <a:cs typeface="Arial"/>
              </a:rPr>
              <a:t>estate:</a:t>
            </a:r>
            <a:endParaRPr sz="1650">
              <a:latin typeface="Arial"/>
              <a:cs typeface="Arial"/>
            </a:endParaRPr>
          </a:p>
          <a:p>
            <a:pPr marL="422909">
              <a:lnSpc>
                <a:spcPts val="1980"/>
              </a:lnSpc>
              <a:spcBef>
                <a:spcPts val="875"/>
              </a:spcBef>
            </a:pPr>
            <a:r>
              <a:rPr dirty="0" sz="1650">
                <a:latin typeface="Arial"/>
                <a:cs typeface="Arial"/>
              </a:rPr>
              <a:t>Aging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hardware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is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your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qualifying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signal,</a:t>
            </a:r>
            <a:endParaRPr sz="1650">
              <a:latin typeface="Arial"/>
              <a:cs typeface="Arial"/>
            </a:endParaRPr>
          </a:p>
          <a:p>
            <a:pPr marL="422275" marR="30480">
              <a:lnSpc>
                <a:spcPct val="100000"/>
              </a:lnSpc>
            </a:pP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refresh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is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entry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point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to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10">
                <a:latin typeface="Arial"/>
                <a:cs typeface="Arial"/>
              </a:rPr>
              <a:t> whole </a:t>
            </a:r>
            <a:r>
              <a:rPr dirty="0" sz="1650">
                <a:latin typeface="Arial"/>
                <a:cs typeface="Arial"/>
              </a:rPr>
              <a:t>AI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conversation.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740230" y="6443232"/>
            <a:ext cx="4239260" cy="1194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95"/>
              </a:spcBef>
            </a:pPr>
            <a:r>
              <a:rPr dirty="0" sz="1650" b="1">
                <a:latin typeface="Arial"/>
                <a:cs typeface="Arial"/>
              </a:rPr>
              <a:t>Lead</a:t>
            </a:r>
            <a:r>
              <a:rPr dirty="0" sz="1650" spc="-5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with</a:t>
            </a:r>
            <a:r>
              <a:rPr dirty="0" sz="1650" spc="-5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the</a:t>
            </a:r>
            <a:r>
              <a:rPr dirty="0" sz="1650" spc="-5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business</a:t>
            </a:r>
            <a:r>
              <a:rPr dirty="0" sz="1650" spc="-60" b="1">
                <a:latin typeface="Arial"/>
                <a:cs typeface="Arial"/>
              </a:rPr>
              <a:t> </a:t>
            </a:r>
            <a:r>
              <a:rPr dirty="0" sz="1650" spc="-10" b="1">
                <a:latin typeface="Arial"/>
                <a:cs typeface="Arial"/>
              </a:rPr>
              <a:t>case:</a:t>
            </a:r>
            <a:endParaRPr sz="165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1285"/>
              </a:spcBef>
            </a:pPr>
            <a:r>
              <a:rPr dirty="0" sz="1650">
                <a:latin typeface="Arial"/>
                <a:cs typeface="Arial"/>
              </a:rPr>
              <a:t>Fewer security incidents,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less help-desk </a:t>
            </a:r>
            <a:r>
              <a:rPr dirty="0" sz="1650" spc="-10">
                <a:latin typeface="Arial"/>
                <a:cs typeface="Arial"/>
              </a:rPr>
              <a:t>load, </a:t>
            </a:r>
            <a:r>
              <a:rPr dirty="0" sz="1650">
                <a:latin typeface="Arial"/>
                <a:cs typeface="Arial"/>
              </a:rPr>
              <a:t>hours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returned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each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week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(and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let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device </a:t>
            </a:r>
            <a:r>
              <a:rPr dirty="0" sz="1650">
                <a:latin typeface="Arial"/>
                <a:cs typeface="Arial"/>
              </a:rPr>
              <a:t>specification</a:t>
            </a:r>
            <a:r>
              <a:rPr dirty="0" sz="1650" spc="-6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follow).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26975" y="6372039"/>
            <a:ext cx="5675630" cy="5911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5400040" algn="l"/>
              </a:tabLst>
            </a:pPr>
            <a:r>
              <a:rPr dirty="0" sz="3700" spc="-50" b="1">
                <a:latin typeface="Arial"/>
                <a:cs typeface="Arial"/>
              </a:rPr>
              <a:t>2</a:t>
            </a:r>
            <a:r>
              <a:rPr dirty="0" sz="3700" b="1">
                <a:latin typeface="Arial"/>
                <a:cs typeface="Arial"/>
              </a:rPr>
              <a:t>	</a:t>
            </a:r>
            <a:r>
              <a:rPr dirty="0" sz="3700" spc="-50" b="1">
                <a:latin typeface="Arial"/>
                <a:cs typeface="Arial"/>
              </a:rPr>
              <a:t>3</a:t>
            </a:r>
            <a:endParaRPr sz="37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127945" y="6443232"/>
            <a:ext cx="5724525" cy="11944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50" b="1">
                <a:latin typeface="Arial"/>
                <a:cs typeface="Arial"/>
              </a:rPr>
              <a:t>Attach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the</a:t>
            </a:r>
            <a:r>
              <a:rPr dirty="0" sz="1650" spc="-25" b="1">
                <a:latin typeface="Arial"/>
                <a:cs typeface="Arial"/>
              </a:rPr>
              <a:t> </a:t>
            </a:r>
            <a:r>
              <a:rPr dirty="0" sz="1650" b="1">
                <a:latin typeface="Arial"/>
                <a:cs typeface="Arial"/>
              </a:rPr>
              <a:t>full</a:t>
            </a:r>
            <a:r>
              <a:rPr dirty="0" sz="1650" spc="-20" b="1">
                <a:latin typeface="Arial"/>
                <a:cs typeface="Arial"/>
              </a:rPr>
              <a:t> </a:t>
            </a:r>
            <a:r>
              <a:rPr dirty="0" sz="1650" spc="-10" b="1">
                <a:latin typeface="Arial"/>
                <a:cs typeface="Arial"/>
              </a:rPr>
              <a:t>stack:</a:t>
            </a:r>
            <a:endParaRPr sz="16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85"/>
              </a:spcBef>
            </a:pPr>
            <a:r>
              <a:rPr dirty="0" sz="1650">
                <a:latin typeface="Arial"/>
                <a:cs typeface="Arial"/>
              </a:rPr>
              <a:t>Copilot+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PCs,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Microsoft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365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Copilot,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Intune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management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 spc="-25">
                <a:latin typeface="Arial"/>
                <a:cs typeface="Arial"/>
              </a:rPr>
              <a:t>and </a:t>
            </a:r>
            <a:r>
              <a:rPr dirty="0" sz="1650">
                <a:latin typeface="Arial"/>
                <a:cs typeface="Arial"/>
              </a:rPr>
              <a:t>security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services,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then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extend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into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custom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apps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10">
                <a:latin typeface="Arial"/>
                <a:cs typeface="Arial"/>
              </a:rPr>
              <a:t> agents </a:t>
            </a:r>
            <a:r>
              <a:rPr dirty="0" sz="1650">
                <a:latin typeface="Arial"/>
                <a:cs typeface="Arial"/>
              </a:rPr>
              <a:t>built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on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Microsoft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Foundry on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Windows and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Copilot </a:t>
            </a:r>
            <a:r>
              <a:rPr dirty="0" sz="1650" spc="-10">
                <a:latin typeface="Arial"/>
                <a:cs typeface="Arial"/>
              </a:rPr>
              <a:t>Studio.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37670" y="8081051"/>
            <a:ext cx="17163415" cy="1439545"/>
          </a:xfrm>
          <a:prstGeom prst="rect">
            <a:avLst/>
          </a:prstGeom>
        </p:spPr>
        <p:txBody>
          <a:bodyPr wrap="square" lIns="0" tIns="18542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60"/>
              </a:spcBef>
            </a:pPr>
            <a:r>
              <a:rPr dirty="0" sz="2300" b="1">
                <a:latin typeface="Arial"/>
                <a:cs typeface="Arial"/>
              </a:rPr>
              <a:t>TD</a:t>
            </a:r>
            <a:r>
              <a:rPr dirty="0" sz="2300" spc="-15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SYNNEX</a:t>
            </a:r>
            <a:r>
              <a:rPr dirty="0" sz="2300" spc="-10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supports</a:t>
            </a:r>
            <a:r>
              <a:rPr dirty="0" sz="2300" spc="-15" b="1">
                <a:latin typeface="Arial"/>
                <a:cs typeface="Arial"/>
              </a:rPr>
              <a:t> </a:t>
            </a:r>
            <a:r>
              <a:rPr dirty="0" sz="2300" b="1">
                <a:latin typeface="Arial"/>
                <a:cs typeface="Arial"/>
              </a:rPr>
              <a:t>the</a:t>
            </a:r>
            <a:r>
              <a:rPr dirty="0" sz="2300" spc="-10" b="1">
                <a:latin typeface="Arial"/>
                <a:cs typeface="Arial"/>
              </a:rPr>
              <a:t> motion.</a:t>
            </a:r>
            <a:endParaRPr sz="2300">
              <a:latin typeface="Arial"/>
              <a:cs typeface="Arial"/>
            </a:endParaRPr>
          </a:p>
          <a:p>
            <a:pPr marR="5080">
              <a:lnSpc>
                <a:spcPct val="104600"/>
              </a:lnSpc>
              <a:spcBef>
                <a:spcPts val="1235"/>
              </a:spcBef>
            </a:pPr>
            <a:r>
              <a:rPr dirty="0" sz="2300">
                <a:latin typeface="Arial"/>
                <a:cs typeface="Arial"/>
              </a:rPr>
              <a:t>Boost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your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offering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with</a:t>
            </a:r>
            <a:r>
              <a:rPr dirty="0" sz="2300" spc="-5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SYNNEX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solution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technical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expertise,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sales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enablement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go-to-market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guidance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to</a:t>
            </a:r>
            <a:r>
              <a:rPr dirty="0" sz="2300" spc="-1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help</a:t>
            </a:r>
            <a:r>
              <a:rPr dirty="0" sz="2300" spc="-10">
                <a:latin typeface="Arial"/>
                <a:cs typeface="Arial"/>
              </a:rPr>
              <a:t> partners </a:t>
            </a:r>
            <a:r>
              <a:rPr dirty="0" sz="2300">
                <a:latin typeface="Arial"/>
                <a:cs typeface="Arial"/>
              </a:rPr>
              <a:t>build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and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run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the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campaign.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Bring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in</a:t>
            </a:r>
            <a:r>
              <a:rPr dirty="0" sz="2300" spc="-4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TD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SYNNEX</a:t>
            </a:r>
            <a:r>
              <a:rPr dirty="0" sz="2300" spc="-10">
                <a:latin typeface="Arial"/>
                <a:cs typeface="Arial"/>
              </a:rPr>
              <a:t> </a:t>
            </a:r>
            <a:r>
              <a:rPr dirty="0" sz="2300">
                <a:latin typeface="Arial"/>
                <a:cs typeface="Arial"/>
              </a:rPr>
              <a:t>resources</a:t>
            </a:r>
            <a:r>
              <a:rPr dirty="0" sz="2300" spc="-5">
                <a:latin typeface="Arial"/>
                <a:cs typeface="Arial"/>
              </a:rPr>
              <a:t> </a:t>
            </a:r>
            <a:r>
              <a:rPr dirty="0" sz="2300" spc="-20">
                <a:latin typeface="Arial"/>
                <a:cs typeface="Arial"/>
              </a:rPr>
              <a:t>for:</a:t>
            </a:r>
            <a:endParaRPr sz="23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00496" y="9793917"/>
            <a:ext cx="3393440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6555" indent="-376555">
              <a:lnSpc>
                <a:spcPts val="1980"/>
              </a:lnSpc>
              <a:spcBef>
                <a:spcPts val="95"/>
              </a:spcBef>
              <a:buChar char="•"/>
              <a:tabLst>
                <a:tab pos="376555" algn="l"/>
              </a:tabLst>
            </a:pPr>
            <a:r>
              <a:rPr dirty="0" sz="1650">
                <a:latin typeface="Arial"/>
                <a:cs typeface="Arial"/>
              </a:rPr>
              <a:t>Pre-sales </a:t>
            </a:r>
            <a:r>
              <a:rPr dirty="0" sz="1650" spc="-10">
                <a:latin typeface="Arial"/>
                <a:cs typeface="Arial"/>
              </a:rPr>
              <a:t>support</a:t>
            </a:r>
            <a:endParaRPr sz="1650">
              <a:latin typeface="Arial"/>
              <a:cs typeface="Arial"/>
            </a:endParaRPr>
          </a:p>
          <a:p>
            <a:pPr marL="376555" indent="-376555">
              <a:lnSpc>
                <a:spcPct val="100000"/>
              </a:lnSpc>
              <a:buChar char="•"/>
              <a:tabLst>
                <a:tab pos="376555" algn="l"/>
              </a:tabLst>
            </a:pPr>
            <a:r>
              <a:rPr dirty="0" sz="1650">
                <a:latin typeface="Arial"/>
                <a:cs typeface="Arial"/>
              </a:rPr>
              <a:t>Demo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proof-of-concept</a:t>
            </a:r>
            <a:r>
              <a:rPr dirty="0" sz="1650" spc="-5">
                <a:latin typeface="Arial"/>
                <a:cs typeface="Arial"/>
              </a:rPr>
              <a:t> </a:t>
            </a:r>
            <a:r>
              <a:rPr dirty="0" sz="1650" spc="-20">
                <a:latin typeface="Arial"/>
                <a:cs typeface="Arial"/>
              </a:rPr>
              <a:t>help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539098" y="9793917"/>
            <a:ext cx="485076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76555" indent="-376555">
              <a:lnSpc>
                <a:spcPts val="1980"/>
              </a:lnSpc>
              <a:spcBef>
                <a:spcPts val="95"/>
              </a:spcBef>
              <a:buChar char="•"/>
              <a:tabLst>
                <a:tab pos="376555" algn="l"/>
                <a:tab pos="4763770" algn="l"/>
              </a:tabLst>
            </a:pPr>
            <a:r>
              <a:rPr dirty="0" sz="1650">
                <a:latin typeface="Arial"/>
                <a:cs typeface="Arial"/>
              </a:rPr>
              <a:t>Deployment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and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lifecycle</a:t>
            </a:r>
            <a:r>
              <a:rPr dirty="0" sz="1650" spc="-20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services</a:t>
            </a:r>
            <a:r>
              <a:rPr dirty="0" sz="1650">
                <a:latin typeface="Arial"/>
                <a:cs typeface="Arial"/>
              </a:rPr>
              <a:t>	</a:t>
            </a:r>
            <a:r>
              <a:rPr dirty="0" sz="1650" spc="-50"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  <a:p>
            <a:pPr marL="376555" indent="-376555">
              <a:lnSpc>
                <a:spcPct val="100000"/>
              </a:lnSpc>
              <a:buChar char="•"/>
              <a:tabLst>
                <a:tab pos="376555" algn="l"/>
              </a:tabLst>
            </a:pPr>
            <a:r>
              <a:rPr dirty="0" sz="1650">
                <a:latin typeface="Arial"/>
                <a:cs typeface="Arial"/>
              </a:rPr>
              <a:t>Financing</a:t>
            </a:r>
            <a:r>
              <a:rPr dirty="0" sz="1650" spc="-4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options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0680303" y="9793917"/>
            <a:ext cx="3446145" cy="5283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0480" marR="5080" indent="-31115">
              <a:lnSpc>
                <a:spcPct val="100000"/>
              </a:lnSpc>
              <a:spcBef>
                <a:spcPts val="95"/>
              </a:spcBef>
            </a:pPr>
            <a:r>
              <a:rPr dirty="0" sz="1650">
                <a:latin typeface="Arial"/>
                <a:cs typeface="Arial"/>
              </a:rPr>
              <a:t>Marketing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assets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that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carry</a:t>
            </a:r>
            <a:r>
              <a:rPr dirty="0" sz="1650" spc="-1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10">
                <a:latin typeface="Arial"/>
                <a:cs typeface="Arial"/>
              </a:rPr>
              <a:t> </a:t>
            </a:r>
            <a:r>
              <a:rPr dirty="0" sz="1650" spc="-20">
                <a:latin typeface="Arial"/>
                <a:cs typeface="Arial"/>
              </a:rPr>
              <a:t>same </a:t>
            </a:r>
            <a:r>
              <a:rPr dirty="0" sz="1650">
                <a:latin typeface="Arial"/>
                <a:cs typeface="Arial"/>
              </a:rPr>
              <a:t>messaging</a:t>
            </a:r>
            <a:r>
              <a:rPr dirty="0" sz="1650" spc="-30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into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>
                <a:latin typeface="Arial"/>
                <a:cs typeface="Arial"/>
              </a:rPr>
              <a:t>the</a:t>
            </a:r>
            <a:r>
              <a:rPr dirty="0" sz="1650" spc="-25">
                <a:latin typeface="Arial"/>
                <a:cs typeface="Arial"/>
              </a:rPr>
              <a:t> </a:t>
            </a:r>
            <a:r>
              <a:rPr dirty="0" sz="1650" spc="-10">
                <a:latin typeface="Arial"/>
                <a:cs typeface="Arial"/>
              </a:rPr>
              <a:t>field.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0104100" cy="11308715"/>
            <a:chOff x="0" y="0"/>
            <a:chExt cx="20104100" cy="113087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0104100" cy="1130855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146433" y="4371599"/>
              <a:ext cx="3281045" cy="5049520"/>
            </a:xfrm>
            <a:custGeom>
              <a:avLst/>
              <a:gdLst/>
              <a:ahLst/>
              <a:cxnLst/>
              <a:rect l="l" t="t" r="r" b="b"/>
              <a:pathLst>
                <a:path w="3281045" h="5049520">
                  <a:moveTo>
                    <a:pt x="3280524" y="2654376"/>
                  </a:moveTo>
                  <a:lnTo>
                    <a:pt x="0" y="2654376"/>
                  </a:lnTo>
                  <a:lnTo>
                    <a:pt x="0" y="5049063"/>
                  </a:lnTo>
                  <a:lnTo>
                    <a:pt x="3280524" y="5049063"/>
                  </a:lnTo>
                  <a:lnTo>
                    <a:pt x="3280524" y="2654376"/>
                  </a:lnTo>
                  <a:close/>
                </a:path>
                <a:path w="3281045" h="5049520">
                  <a:moveTo>
                    <a:pt x="3280524" y="0"/>
                  </a:moveTo>
                  <a:lnTo>
                    <a:pt x="0" y="0"/>
                  </a:lnTo>
                  <a:lnTo>
                    <a:pt x="0" y="2394686"/>
                  </a:lnTo>
                  <a:lnTo>
                    <a:pt x="3280524" y="2394686"/>
                  </a:lnTo>
                  <a:lnTo>
                    <a:pt x="3280524" y="0"/>
                  </a:lnTo>
                  <a:close/>
                </a:path>
              </a:pathLst>
            </a:custGeom>
            <a:solidFill>
              <a:srgbClr val="000000">
                <a:alpha val="59999"/>
              </a:srgbClr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>
              <a:alpha val="75000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1230194" y="2434775"/>
            <a:ext cx="5192395" cy="559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500" spc="-20">
                <a:solidFill>
                  <a:srgbClr val="FFFFFF"/>
                </a:solidFill>
              </a:rPr>
              <a:t>Your</a:t>
            </a:r>
            <a:r>
              <a:rPr dirty="0" sz="3500" spc="-90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journey</a:t>
            </a:r>
            <a:r>
              <a:rPr dirty="0" sz="3500" spc="-90">
                <a:solidFill>
                  <a:srgbClr val="FFFFFF"/>
                </a:solidFill>
              </a:rPr>
              <a:t> </a:t>
            </a:r>
            <a:r>
              <a:rPr dirty="0" sz="3500">
                <a:solidFill>
                  <a:srgbClr val="FFFFFF"/>
                </a:solidFill>
              </a:rPr>
              <a:t>starts</a:t>
            </a:r>
            <a:r>
              <a:rPr dirty="0" sz="3500" spc="-90">
                <a:solidFill>
                  <a:srgbClr val="FFFFFF"/>
                </a:solidFill>
              </a:rPr>
              <a:t> </a:t>
            </a:r>
            <a:r>
              <a:rPr dirty="0" sz="3500" spc="-20">
                <a:solidFill>
                  <a:srgbClr val="FFFFFF"/>
                </a:solidFill>
              </a:rPr>
              <a:t>now.</a:t>
            </a:r>
            <a:endParaRPr sz="3500"/>
          </a:p>
        </p:txBody>
      </p:sp>
      <p:sp>
        <p:nvSpPr>
          <p:cNvPr id="7" name="object 7"/>
          <p:cNvSpPr txBox="1"/>
          <p:nvPr/>
        </p:nvSpPr>
        <p:spPr>
          <a:xfrm>
            <a:off x="1230194" y="3315902"/>
            <a:ext cx="10007600" cy="773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starts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PCs,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builds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foundation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24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trust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security.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Here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how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take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>
                <a:solidFill>
                  <a:srgbClr val="FFFFFF"/>
                </a:solidFill>
                <a:latin typeface="Arial"/>
                <a:cs typeface="Arial"/>
              </a:rPr>
              <a:t>customer</a:t>
            </a:r>
            <a:r>
              <a:rPr dirty="0" sz="24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450" spc="-10">
                <a:solidFill>
                  <a:srgbClr val="FFFFFF"/>
                </a:solidFill>
                <a:latin typeface="Arial"/>
                <a:cs typeface="Arial"/>
              </a:rPr>
              <a:t>there.</a:t>
            </a:r>
            <a:endParaRPr sz="245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33326" y="1386464"/>
            <a:ext cx="706120" cy="706120"/>
          </a:xfrm>
          <a:custGeom>
            <a:avLst/>
            <a:gdLst/>
            <a:ahLst/>
            <a:cxnLst/>
            <a:rect l="l" t="t" r="r" b="b"/>
            <a:pathLst>
              <a:path w="706120" h="706119">
                <a:moveTo>
                  <a:pt x="332740" y="372770"/>
                </a:moveTo>
                <a:lnTo>
                  <a:pt x="0" y="372770"/>
                </a:lnTo>
                <a:lnTo>
                  <a:pt x="0" y="705523"/>
                </a:lnTo>
                <a:lnTo>
                  <a:pt x="332740" y="705523"/>
                </a:lnTo>
                <a:lnTo>
                  <a:pt x="332740" y="372770"/>
                </a:lnTo>
                <a:close/>
              </a:path>
              <a:path w="706120" h="706119">
                <a:moveTo>
                  <a:pt x="332740" y="0"/>
                </a:moveTo>
                <a:lnTo>
                  <a:pt x="0" y="0"/>
                </a:lnTo>
                <a:lnTo>
                  <a:pt x="0" y="332740"/>
                </a:lnTo>
                <a:lnTo>
                  <a:pt x="332740" y="332740"/>
                </a:lnTo>
                <a:lnTo>
                  <a:pt x="332740" y="0"/>
                </a:lnTo>
                <a:close/>
              </a:path>
              <a:path w="706120" h="706119">
                <a:moveTo>
                  <a:pt x="705523" y="372770"/>
                </a:moveTo>
                <a:lnTo>
                  <a:pt x="372783" y="372770"/>
                </a:lnTo>
                <a:lnTo>
                  <a:pt x="372783" y="705523"/>
                </a:lnTo>
                <a:lnTo>
                  <a:pt x="705523" y="705523"/>
                </a:lnTo>
                <a:lnTo>
                  <a:pt x="705523" y="372770"/>
                </a:lnTo>
                <a:close/>
              </a:path>
              <a:path w="706120" h="706119">
                <a:moveTo>
                  <a:pt x="705523" y="0"/>
                </a:moveTo>
                <a:lnTo>
                  <a:pt x="372783" y="0"/>
                </a:lnTo>
                <a:lnTo>
                  <a:pt x="372783" y="332740"/>
                </a:lnTo>
                <a:lnTo>
                  <a:pt x="705523" y="332740"/>
                </a:lnTo>
                <a:lnTo>
                  <a:pt x="70552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35826" y="1518316"/>
            <a:ext cx="676275" cy="423545"/>
          </a:xfrm>
          <a:custGeom>
            <a:avLst/>
            <a:gdLst/>
            <a:ahLst/>
            <a:cxnLst/>
            <a:rect l="l" t="t" r="r" b="b"/>
            <a:pathLst>
              <a:path w="676275" h="423544">
                <a:moveTo>
                  <a:pt x="570407" y="0"/>
                </a:moveTo>
                <a:lnTo>
                  <a:pt x="497801" y="0"/>
                </a:lnTo>
                <a:lnTo>
                  <a:pt x="422605" y="310921"/>
                </a:lnTo>
                <a:lnTo>
                  <a:pt x="419976" y="322529"/>
                </a:lnTo>
                <a:lnTo>
                  <a:pt x="417957" y="332905"/>
                </a:lnTo>
                <a:lnTo>
                  <a:pt x="416560" y="342061"/>
                </a:lnTo>
                <a:lnTo>
                  <a:pt x="415759" y="349986"/>
                </a:lnTo>
                <a:lnTo>
                  <a:pt x="414451" y="349986"/>
                </a:lnTo>
                <a:lnTo>
                  <a:pt x="408279" y="312229"/>
                </a:lnTo>
                <a:lnTo>
                  <a:pt x="328180" y="330"/>
                </a:lnTo>
                <a:lnTo>
                  <a:pt x="255905" y="330"/>
                </a:lnTo>
                <a:lnTo>
                  <a:pt x="169303" y="309956"/>
                </a:lnTo>
                <a:lnTo>
                  <a:pt x="161163" y="350647"/>
                </a:lnTo>
                <a:lnTo>
                  <a:pt x="159524" y="350647"/>
                </a:lnTo>
                <a:lnTo>
                  <a:pt x="153670" y="309956"/>
                </a:lnTo>
                <a:lnTo>
                  <a:pt x="76835" y="330"/>
                </a:lnTo>
                <a:lnTo>
                  <a:pt x="0" y="330"/>
                </a:lnTo>
                <a:lnTo>
                  <a:pt x="118186" y="422922"/>
                </a:lnTo>
                <a:lnTo>
                  <a:pt x="199250" y="422922"/>
                </a:lnTo>
                <a:lnTo>
                  <a:pt x="282625" y="116763"/>
                </a:lnTo>
                <a:lnTo>
                  <a:pt x="284670" y="106667"/>
                </a:lnTo>
                <a:lnTo>
                  <a:pt x="286181" y="96393"/>
                </a:lnTo>
                <a:lnTo>
                  <a:pt x="287159" y="85953"/>
                </a:lnTo>
                <a:lnTo>
                  <a:pt x="288455" y="85953"/>
                </a:lnTo>
                <a:lnTo>
                  <a:pt x="294652" y="127292"/>
                </a:lnTo>
                <a:lnTo>
                  <a:pt x="375069" y="423240"/>
                </a:lnTo>
                <a:lnTo>
                  <a:pt x="454507" y="423240"/>
                </a:lnTo>
                <a:lnTo>
                  <a:pt x="570407" y="330"/>
                </a:lnTo>
                <a:lnTo>
                  <a:pt x="570407" y="0"/>
                </a:lnTo>
                <a:close/>
              </a:path>
              <a:path w="676275" h="423544">
                <a:moveTo>
                  <a:pt x="668731" y="121119"/>
                </a:moveTo>
                <a:lnTo>
                  <a:pt x="600354" y="121119"/>
                </a:lnTo>
                <a:lnTo>
                  <a:pt x="600354" y="423252"/>
                </a:lnTo>
                <a:lnTo>
                  <a:pt x="668731" y="423252"/>
                </a:lnTo>
                <a:lnTo>
                  <a:pt x="668731" y="121119"/>
                </a:lnTo>
                <a:close/>
              </a:path>
              <a:path w="676275" h="423544">
                <a:moveTo>
                  <a:pt x="676224" y="39725"/>
                </a:moveTo>
                <a:lnTo>
                  <a:pt x="650709" y="3378"/>
                </a:lnTo>
                <a:lnTo>
                  <a:pt x="634542" y="647"/>
                </a:lnTo>
                <a:lnTo>
                  <a:pt x="626503" y="1320"/>
                </a:lnTo>
                <a:lnTo>
                  <a:pt x="594588" y="31724"/>
                </a:lnTo>
                <a:lnTo>
                  <a:pt x="593852" y="39725"/>
                </a:lnTo>
                <a:lnTo>
                  <a:pt x="594614" y="47472"/>
                </a:lnTo>
                <a:lnTo>
                  <a:pt x="626503" y="77787"/>
                </a:lnTo>
                <a:lnTo>
                  <a:pt x="634542" y="78473"/>
                </a:lnTo>
                <a:lnTo>
                  <a:pt x="642391" y="77787"/>
                </a:lnTo>
                <a:lnTo>
                  <a:pt x="642797" y="77787"/>
                </a:lnTo>
                <a:lnTo>
                  <a:pt x="673252" y="54622"/>
                </a:lnTo>
                <a:lnTo>
                  <a:pt x="675411" y="47713"/>
                </a:lnTo>
                <a:lnTo>
                  <a:pt x="675487" y="47472"/>
                </a:lnTo>
                <a:lnTo>
                  <a:pt x="676224" y="397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272287" y="1494224"/>
            <a:ext cx="606425" cy="454659"/>
          </a:xfrm>
          <a:custGeom>
            <a:avLst/>
            <a:gdLst/>
            <a:ahLst/>
            <a:cxnLst/>
            <a:rect l="l" t="t" r="r" b="b"/>
            <a:pathLst>
              <a:path w="606425" h="454660">
                <a:moveTo>
                  <a:pt x="269240" y="262420"/>
                </a:moveTo>
                <a:lnTo>
                  <a:pt x="262686" y="209105"/>
                </a:lnTo>
                <a:lnTo>
                  <a:pt x="243205" y="169951"/>
                </a:lnTo>
                <a:lnTo>
                  <a:pt x="211455" y="146062"/>
                </a:lnTo>
                <a:lnTo>
                  <a:pt x="167995" y="138036"/>
                </a:lnTo>
                <a:lnTo>
                  <a:pt x="137845" y="141643"/>
                </a:lnTo>
                <a:lnTo>
                  <a:pt x="111417" y="152412"/>
                </a:lnTo>
                <a:lnTo>
                  <a:pt x="88785" y="170319"/>
                </a:lnTo>
                <a:lnTo>
                  <a:pt x="69989" y="195351"/>
                </a:lnTo>
                <a:lnTo>
                  <a:pt x="68681" y="195351"/>
                </a:lnTo>
                <a:lnTo>
                  <a:pt x="68681" y="145199"/>
                </a:lnTo>
                <a:lnTo>
                  <a:pt x="0" y="145199"/>
                </a:lnTo>
                <a:lnTo>
                  <a:pt x="0" y="447344"/>
                </a:lnTo>
                <a:lnTo>
                  <a:pt x="68681" y="447344"/>
                </a:lnTo>
                <a:lnTo>
                  <a:pt x="68681" y="275120"/>
                </a:lnTo>
                <a:lnTo>
                  <a:pt x="69964" y="258025"/>
                </a:lnTo>
                <a:lnTo>
                  <a:pt x="89192" y="215861"/>
                </a:lnTo>
                <a:lnTo>
                  <a:pt x="126009" y="193878"/>
                </a:lnTo>
                <a:lnTo>
                  <a:pt x="140970" y="192417"/>
                </a:lnTo>
                <a:lnTo>
                  <a:pt x="167220" y="197726"/>
                </a:lnTo>
                <a:lnTo>
                  <a:pt x="185940" y="213614"/>
                </a:lnTo>
                <a:lnTo>
                  <a:pt x="197142" y="240080"/>
                </a:lnTo>
                <a:lnTo>
                  <a:pt x="200863" y="277063"/>
                </a:lnTo>
                <a:lnTo>
                  <a:pt x="200863" y="447344"/>
                </a:lnTo>
                <a:lnTo>
                  <a:pt x="269240" y="447344"/>
                </a:lnTo>
                <a:lnTo>
                  <a:pt x="269240" y="262420"/>
                </a:lnTo>
                <a:close/>
              </a:path>
              <a:path w="606425" h="454660">
                <a:moveTo>
                  <a:pt x="606209" y="0"/>
                </a:moveTo>
                <a:lnTo>
                  <a:pt x="538822" y="0"/>
                </a:lnTo>
                <a:lnTo>
                  <a:pt x="538822" y="269900"/>
                </a:lnTo>
                <a:lnTo>
                  <a:pt x="538822" y="309295"/>
                </a:lnTo>
                <a:lnTo>
                  <a:pt x="526592" y="360629"/>
                </a:lnTo>
                <a:lnTo>
                  <a:pt x="492137" y="393750"/>
                </a:lnTo>
                <a:lnTo>
                  <a:pt x="460362" y="400126"/>
                </a:lnTo>
                <a:lnTo>
                  <a:pt x="444080" y="398538"/>
                </a:lnTo>
                <a:lnTo>
                  <a:pt x="443636" y="398538"/>
                </a:lnTo>
                <a:lnTo>
                  <a:pt x="403707" y="373430"/>
                </a:lnTo>
                <a:lnTo>
                  <a:pt x="383882" y="322618"/>
                </a:lnTo>
                <a:lnTo>
                  <a:pt x="382536" y="300837"/>
                </a:lnTo>
                <a:lnTo>
                  <a:pt x="383895" y="276834"/>
                </a:lnTo>
                <a:lnTo>
                  <a:pt x="394766" y="237147"/>
                </a:lnTo>
                <a:lnTo>
                  <a:pt x="430326" y="199859"/>
                </a:lnTo>
                <a:lnTo>
                  <a:pt x="464591" y="192747"/>
                </a:lnTo>
                <a:lnTo>
                  <a:pt x="480034" y="194144"/>
                </a:lnTo>
                <a:lnTo>
                  <a:pt x="517982" y="215201"/>
                </a:lnTo>
                <a:lnTo>
                  <a:pt x="537540" y="254406"/>
                </a:lnTo>
                <a:lnTo>
                  <a:pt x="538822" y="269900"/>
                </a:lnTo>
                <a:lnTo>
                  <a:pt x="538822" y="0"/>
                </a:lnTo>
                <a:lnTo>
                  <a:pt x="537845" y="0"/>
                </a:lnTo>
                <a:lnTo>
                  <a:pt x="537845" y="186563"/>
                </a:lnTo>
                <a:lnTo>
                  <a:pt x="536536" y="186563"/>
                </a:lnTo>
                <a:lnTo>
                  <a:pt x="520547" y="165188"/>
                </a:lnTo>
                <a:lnTo>
                  <a:pt x="500405" y="149923"/>
                </a:lnTo>
                <a:lnTo>
                  <a:pt x="476110" y="140766"/>
                </a:lnTo>
                <a:lnTo>
                  <a:pt x="447662" y="137718"/>
                </a:lnTo>
                <a:lnTo>
                  <a:pt x="418414" y="140576"/>
                </a:lnTo>
                <a:lnTo>
                  <a:pt x="369100" y="163271"/>
                </a:lnTo>
                <a:lnTo>
                  <a:pt x="332778" y="207518"/>
                </a:lnTo>
                <a:lnTo>
                  <a:pt x="314210" y="267576"/>
                </a:lnTo>
                <a:lnTo>
                  <a:pt x="311899" y="303110"/>
                </a:lnTo>
                <a:lnTo>
                  <a:pt x="313982" y="336194"/>
                </a:lnTo>
                <a:lnTo>
                  <a:pt x="330708" y="391388"/>
                </a:lnTo>
                <a:lnTo>
                  <a:pt x="363626" y="431380"/>
                </a:lnTo>
                <a:lnTo>
                  <a:pt x="408190" y="451675"/>
                </a:lnTo>
                <a:lnTo>
                  <a:pt x="434632" y="454177"/>
                </a:lnTo>
                <a:lnTo>
                  <a:pt x="466813" y="450570"/>
                </a:lnTo>
                <a:lnTo>
                  <a:pt x="494499" y="439686"/>
                </a:lnTo>
                <a:lnTo>
                  <a:pt x="517728" y="421487"/>
                </a:lnTo>
                <a:lnTo>
                  <a:pt x="533425" y="400126"/>
                </a:lnTo>
                <a:lnTo>
                  <a:pt x="536536" y="395897"/>
                </a:lnTo>
                <a:lnTo>
                  <a:pt x="537845" y="395897"/>
                </a:lnTo>
                <a:lnTo>
                  <a:pt x="537845" y="447344"/>
                </a:lnTo>
                <a:lnTo>
                  <a:pt x="606209" y="447344"/>
                </a:lnTo>
                <a:lnTo>
                  <a:pt x="606209" y="395897"/>
                </a:lnTo>
                <a:lnTo>
                  <a:pt x="606209" y="192747"/>
                </a:lnTo>
                <a:lnTo>
                  <a:pt x="606209" y="186563"/>
                </a:lnTo>
                <a:lnTo>
                  <a:pt x="60620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927340" y="1632260"/>
            <a:ext cx="990600" cy="316865"/>
          </a:xfrm>
          <a:custGeom>
            <a:avLst/>
            <a:gdLst/>
            <a:ahLst/>
            <a:cxnLst/>
            <a:rect l="l" t="t" r="r" b="b"/>
            <a:pathLst>
              <a:path w="990600" h="316864">
                <a:moveTo>
                  <a:pt x="310591" y="156933"/>
                </a:moveTo>
                <a:lnTo>
                  <a:pt x="308152" y="122072"/>
                </a:lnTo>
                <a:lnTo>
                  <a:pt x="300786" y="91249"/>
                </a:lnTo>
                <a:lnTo>
                  <a:pt x="288480" y="64452"/>
                </a:lnTo>
                <a:lnTo>
                  <a:pt x="281089" y="54711"/>
                </a:lnTo>
                <a:lnTo>
                  <a:pt x="271208" y="41681"/>
                </a:lnTo>
                <a:lnTo>
                  <a:pt x="249466" y="23495"/>
                </a:lnTo>
                <a:lnTo>
                  <a:pt x="240157" y="18770"/>
                </a:lnTo>
                <a:lnTo>
                  <a:pt x="240157" y="156933"/>
                </a:lnTo>
                <a:lnTo>
                  <a:pt x="240118" y="161493"/>
                </a:lnTo>
                <a:lnTo>
                  <a:pt x="238874" y="182333"/>
                </a:lnTo>
                <a:lnTo>
                  <a:pt x="234848" y="202311"/>
                </a:lnTo>
                <a:lnTo>
                  <a:pt x="234734" y="202882"/>
                </a:lnTo>
                <a:lnTo>
                  <a:pt x="206362" y="247129"/>
                </a:lnTo>
                <a:lnTo>
                  <a:pt x="156273" y="262102"/>
                </a:lnTo>
                <a:lnTo>
                  <a:pt x="138087" y="260451"/>
                </a:lnTo>
                <a:lnTo>
                  <a:pt x="137655" y="260451"/>
                </a:lnTo>
                <a:lnTo>
                  <a:pt x="93116" y="234746"/>
                </a:lnTo>
                <a:lnTo>
                  <a:pt x="71132" y="182333"/>
                </a:lnTo>
                <a:lnTo>
                  <a:pt x="69773" y="161493"/>
                </a:lnTo>
                <a:lnTo>
                  <a:pt x="69850" y="156933"/>
                </a:lnTo>
                <a:lnTo>
                  <a:pt x="75526" y="115912"/>
                </a:lnTo>
                <a:lnTo>
                  <a:pt x="105867" y="70497"/>
                </a:lnTo>
                <a:lnTo>
                  <a:pt x="156603" y="54711"/>
                </a:lnTo>
                <a:lnTo>
                  <a:pt x="176276" y="56476"/>
                </a:lnTo>
                <a:lnTo>
                  <a:pt x="175831" y="56476"/>
                </a:lnTo>
                <a:lnTo>
                  <a:pt x="192290" y="61544"/>
                </a:lnTo>
                <a:lnTo>
                  <a:pt x="228053" y="96939"/>
                </a:lnTo>
                <a:lnTo>
                  <a:pt x="238925" y="135394"/>
                </a:lnTo>
                <a:lnTo>
                  <a:pt x="240157" y="156933"/>
                </a:lnTo>
                <a:lnTo>
                  <a:pt x="240157" y="18770"/>
                </a:lnTo>
                <a:lnTo>
                  <a:pt x="224078" y="10591"/>
                </a:lnTo>
                <a:lnTo>
                  <a:pt x="224294" y="10591"/>
                </a:lnTo>
                <a:lnTo>
                  <a:pt x="194348" y="2641"/>
                </a:lnTo>
                <a:lnTo>
                  <a:pt x="160832" y="0"/>
                </a:lnTo>
                <a:lnTo>
                  <a:pt x="125857" y="2641"/>
                </a:lnTo>
                <a:lnTo>
                  <a:pt x="94665" y="10591"/>
                </a:lnTo>
                <a:lnTo>
                  <a:pt x="43624" y="42659"/>
                </a:lnTo>
                <a:lnTo>
                  <a:pt x="10947" y="93649"/>
                </a:lnTo>
                <a:lnTo>
                  <a:pt x="190" y="158889"/>
                </a:lnTo>
                <a:lnTo>
                  <a:pt x="127" y="159867"/>
                </a:lnTo>
                <a:lnTo>
                  <a:pt x="0" y="161493"/>
                </a:lnTo>
                <a:lnTo>
                  <a:pt x="10452" y="224497"/>
                </a:lnTo>
                <a:lnTo>
                  <a:pt x="41668" y="273824"/>
                </a:lnTo>
                <a:lnTo>
                  <a:pt x="90551" y="305600"/>
                </a:lnTo>
                <a:lnTo>
                  <a:pt x="153339" y="316141"/>
                </a:lnTo>
                <a:lnTo>
                  <a:pt x="186690" y="313512"/>
                </a:lnTo>
                <a:lnTo>
                  <a:pt x="187236" y="313512"/>
                </a:lnTo>
                <a:lnTo>
                  <a:pt x="244817" y="291833"/>
                </a:lnTo>
                <a:lnTo>
                  <a:pt x="276390" y="262102"/>
                </a:lnTo>
                <a:lnTo>
                  <a:pt x="299897" y="221970"/>
                </a:lnTo>
                <a:lnTo>
                  <a:pt x="307911" y="191249"/>
                </a:lnTo>
                <a:lnTo>
                  <a:pt x="310591" y="156933"/>
                </a:lnTo>
                <a:close/>
              </a:path>
              <a:path w="990600" h="316864">
                <a:moveTo>
                  <a:pt x="765098" y="7175"/>
                </a:moveTo>
                <a:lnTo>
                  <a:pt x="699985" y="7175"/>
                </a:lnTo>
                <a:lnTo>
                  <a:pt x="644499" y="232956"/>
                </a:lnTo>
                <a:lnTo>
                  <a:pt x="643140" y="239750"/>
                </a:lnTo>
                <a:lnTo>
                  <a:pt x="642200" y="246011"/>
                </a:lnTo>
                <a:lnTo>
                  <a:pt x="641718" y="251675"/>
                </a:lnTo>
                <a:lnTo>
                  <a:pt x="639749" y="251675"/>
                </a:lnTo>
                <a:lnTo>
                  <a:pt x="638048" y="237312"/>
                </a:lnTo>
                <a:lnTo>
                  <a:pt x="637006" y="231127"/>
                </a:lnTo>
                <a:lnTo>
                  <a:pt x="635850" y="225640"/>
                </a:lnTo>
                <a:lnTo>
                  <a:pt x="581469" y="7175"/>
                </a:lnTo>
                <a:lnTo>
                  <a:pt x="517334" y="7175"/>
                </a:lnTo>
                <a:lnTo>
                  <a:pt x="456133" y="224320"/>
                </a:lnTo>
                <a:lnTo>
                  <a:pt x="451243" y="251028"/>
                </a:lnTo>
                <a:lnTo>
                  <a:pt x="449287" y="251028"/>
                </a:lnTo>
                <a:lnTo>
                  <a:pt x="391020" y="7175"/>
                </a:lnTo>
                <a:lnTo>
                  <a:pt x="320357" y="7175"/>
                </a:lnTo>
                <a:lnTo>
                  <a:pt x="408597" y="308978"/>
                </a:lnTo>
                <a:lnTo>
                  <a:pt x="478917" y="308978"/>
                </a:lnTo>
                <a:lnTo>
                  <a:pt x="538505" y="103873"/>
                </a:lnTo>
                <a:lnTo>
                  <a:pt x="543699" y="77812"/>
                </a:lnTo>
                <a:lnTo>
                  <a:pt x="545020" y="77812"/>
                </a:lnTo>
                <a:lnTo>
                  <a:pt x="545630" y="85153"/>
                </a:lnTo>
                <a:lnTo>
                  <a:pt x="546519" y="92024"/>
                </a:lnTo>
                <a:lnTo>
                  <a:pt x="547712" y="98475"/>
                </a:lnTo>
                <a:lnTo>
                  <a:pt x="604266" y="309308"/>
                </a:lnTo>
                <a:lnTo>
                  <a:pt x="675894" y="309308"/>
                </a:lnTo>
                <a:lnTo>
                  <a:pt x="765098" y="7175"/>
                </a:lnTo>
                <a:close/>
              </a:path>
              <a:path w="990600" h="316864">
                <a:moveTo>
                  <a:pt x="990066" y="226288"/>
                </a:moveTo>
                <a:lnTo>
                  <a:pt x="980935" y="187083"/>
                </a:lnTo>
                <a:lnTo>
                  <a:pt x="948423" y="155028"/>
                </a:lnTo>
                <a:lnTo>
                  <a:pt x="906068" y="134480"/>
                </a:lnTo>
                <a:lnTo>
                  <a:pt x="872540" y="122097"/>
                </a:lnTo>
                <a:lnTo>
                  <a:pt x="866025" y="119164"/>
                </a:lnTo>
                <a:lnTo>
                  <a:pt x="854964" y="112001"/>
                </a:lnTo>
                <a:lnTo>
                  <a:pt x="850722" y="108102"/>
                </a:lnTo>
                <a:lnTo>
                  <a:pt x="848131" y="103543"/>
                </a:lnTo>
                <a:lnTo>
                  <a:pt x="845197" y="98983"/>
                </a:lnTo>
                <a:lnTo>
                  <a:pt x="843889" y="93446"/>
                </a:lnTo>
                <a:lnTo>
                  <a:pt x="843889" y="81724"/>
                </a:lnTo>
                <a:lnTo>
                  <a:pt x="884262" y="51777"/>
                </a:lnTo>
                <a:lnTo>
                  <a:pt x="892073" y="50800"/>
                </a:lnTo>
                <a:lnTo>
                  <a:pt x="900874" y="50800"/>
                </a:lnTo>
                <a:lnTo>
                  <a:pt x="921016" y="52146"/>
                </a:lnTo>
                <a:lnTo>
                  <a:pt x="939939" y="56210"/>
                </a:lnTo>
                <a:lnTo>
                  <a:pt x="957643" y="63030"/>
                </a:lnTo>
                <a:lnTo>
                  <a:pt x="974128" y="72618"/>
                </a:lnTo>
                <a:lnTo>
                  <a:pt x="974128" y="12712"/>
                </a:lnTo>
                <a:lnTo>
                  <a:pt x="957021" y="7150"/>
                </a:lnTo>
                <a:lnTo>
                  <a:pt x="938872" y="3187"/>
                </a:lnTo>
                <a:lnTo>
                  <a:pt x="919632" y="800"/>
                </a:lnTo>
                <a:lnTo>
                  <a:pt x="899236" y="12"/>
                </a:lnTo>
                <a:lnTo>
                  <a:pt x="887590" y="368"/>
                </a:lnTo>
                <a:lnTo>
                  <a:pt x="842962" y="9156"/>
                </a:lnTo>
                <a:lnTo>
                  <a:pt x="805954" y="29108"/>
                </a:lnTo>
                <a:lnTo>
                  <a:pt x="782078" y="59740"/>
                </a:lnTo>
                <a:lnTo>
                  <a:pt x="776173" y="89547"/>
                </a:lnTo>
                <a:lnTo>
                  <a:pt x="776478" y="98082"/>
                </a:lnTo>
                <a:lnTo>
                  <a:pt x="791451" y="138874"/>
                </a:lnTo>
                <a:lnTo>
                  <a:pt x="828535" y="167208"/>
                </a:lnTo>
                <a:lnTo>
                  <a:pt x="889800" y="191770"/>
                </a:lnTo>
                <a:lnTo>
                  <a:pt x="896962" y="195351"/>
                </a:lnTo>
                <a:lnTo>
                  <a:pt x="908685" y="202514"/>
                </a:lnTo>
                <a:lnTo>
                  <a:pt x="913561" y="206743"/>
                </a:lnTo>
                <a:lnTo>
                  <a:pt x="920737" y="216509"/>
                </a:lnTo>
                <a:lnTo>
                  <a:pt x="922350" y="222377"/>
                </a:lnTo>
                <a:lnTo>
                  <a:pt x="922350" y="229222"/>
                </a:lnTo>
                <a:lnTo>
                  <a:pt x="918502" y="245211"/>
                </a:lnTo>
                <a:lnTo>
                  <a:pt x="906932" y="256603"/>
                </a:lnTo>
                <a:lnTo>
                  <a:pt x="887603" y="263410"/>
                </a:lnTo>
                <a:lnTo>
                  <a:pt x="860488" y="265671"/>
                </a:lnTo>
                <a:lnTo>
                  <a:pt x="837831" y="263842"/>
                </a:lnTo>
                <a:lnTo>
                  <a:pt x="816216" y="258356"/>
                </a:lnTo>
                <a:lnTo>
                  <a:pt x="795566" y="249199"/>
                </a:lnTo>
                <a:lnTo>
                  <a:pt x="775843" y="236372"/>
                </a:lnTo>
                <a:lnTo>
                  <a:pt x="775843" y="299859"/>
                </a:lnTo>
                <a:lnTo>
                  <a:pt x="794766" y="306946"/>
                </a:lnTo>
                <a:lnTo>
                  <a:pt x="815365" y="312115"/>
                </a:lnTo>
                <a:lnTo>
                  <a:pt x="837615" y="315391"/>
                </a:lnTo>
                <a:lnTo>
                  <a:pt x="861479" y="316788"/>
                </a:lnTo>
                <a:lnTo>
                  <a:pt x="874229" y="316433"/>
                </a:lnTo>
                <a:lnTo>
                  <a:pt x="921473" y="308203"/>
                </a:lnTo>
                <a:lnTo>
                  <a:pt x="959370" y="288671"/>
                </a:lnTo>
                <a:lnTo>
                  <a:pt x="984021" y="257416"/>
                </a:lnTo>
                <a:lnTo>
                  <a:pt x="989393" y="237388"/>
                </a:lnTo>
                <a:lnTo>
                  <a:pt x="990066" y="22628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023560" y="1508870"/>
            <a:ext cx="157480" cy="433070"/>
          </a:xfrm>
          <a:custGeom>
            <a:avLst/>
            <a:gdLst/>
            <a:ahLst/>
            <a:cxnLst/>
            <a:rect l="l" t="t" r="r" b="b"/>
            <a:pathLst>
              <a:path w="157479" h="433069">
                <a:moveTo>
                  <a:pt x="157251" y="0"/>
                </a:moveTo>
                <a:lnTo>
                  <a:pt x="127954" y="0"/>
                </a:lnTo>
                <a:lnTo>
                  <a:pt x="119657" y="5919"/>
                </a:lnTo>
                <a:lnTo>
                  <a:pt x="111424" y="11473"/>
                </a:lnTo>
                <a:lnTo>
                  <a:pt x="71948" y="34766"/>
                </a:lnTo>
                <a:lnTo>
                  <a:pt x="32878" y="52741"/>
                </a:lnTo>
                <a:lnTo>
                  <a:pt x="0" y="64458"/>
                </a:lnTo>
                <a:lnTo>
                  <a:pt x="0" y="122739"/>
                </a:lnTo>
                <a:lnTo>
                  <a:pt x="37726" y="110971"/>
                </a:lnTo>
                <a:lnTo>
                  <a:pt x="79417" y="90348"/>
                </a:lnTo>
                <a:lnTo>
                  <a:pt x="88876" y="83997"/>
                </a:lnTo>
                <a:lnTo>
                  <a:pt x="88876" y="432688"/>
                </a:lnTo>
                <a:lnTo>
                  <a:pt x="157251" y="432688"/>
                </a:lnTo>
                <a:lnTo>
                  <a:pt x="157251" y="324"/>
                </a:lnTo>
                <a:lnTo>
                  <a:pt x="1572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245603" y="1508870"/>
            <a:ext cx="157480" cy="433070"/>
          </a:xfrm>
          <a:custGeom>
            <a:avLst/>
            <a:gdLst/>
            <a:ahLst/>
            <a:cxnLst/>
            <a:rect l="l" t="t" r="r" b="b"/>
            <a:pathLst>
              <a:path w="157479" h="433069">
                <a:moveTo>
                  <a:pt x="157251" y="0"/>
                </a:moveTo>
                <a:lnTo>
                  <a:pt x="127954" y="0"/>
                </a:lnTo>
                <a:lnTo>
                  <a:pt x="119657" y="5919"/>
                </a:lnTo>
                <a:lnTo>
                  <a:pt x="111424" y="11473"/>
                </a:lnTo>
                <a:lnTo>
                  <a:pt x="71948" y="34766"/>
                </a:lnTo>
                <a:lnTo>
                  <a:pt x="32878" y="52741"/>
                </a:lnTo>
                <a:lnTo>
                  <a:pt x="0" y="64458"/>
                </a:lnTo>
                <a:lnTo>
                  <a:pt x="0" y="122739"/>
                </a:lnTo>
                <a:lnTo>
                  <a:pt x="37726" y="110971"/>
                </a:lnTo>
                <a:lnTo>
                  <a:pt x="79417" y="90348"/>
                </a:lnTo>
                <a:lnTo>
                  <a:pt x="88876" y="83997"/>
                </a:lnTo>
                <a:lnTo>
                  <a:pt x="88876" y="432688"/>
                </a:lnTo>
                <a:lnTo>
                  <a:pt x="157251" y="432688"/>
                </a:lnTo>
                <a:lnTo>
                  <a:pt x="157251" y="324"/>
                </a:lnTo>
                <a:lnTo>
                  <a:pt x="1572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242885" y="1413782"/>
            <a:ext cx="692785" cy="692785"/>
          </a:xfrm>
          <a:custGeom>
            <a:avLst/>
            <a:gdLst/>
            <a:ahLst/>
            <a:cxnLst/>
            <a:rect l="l" t="t" r="r" b="b"/>
            <a:pathLst>
              <a:path w="692785" h="692785">
                <a:moveTo>
                  <a:pt x="394093" y="117652"/>
                </a:moveTo>
                <a:lnTo>
                  <a:pt x="392709" y="117297"/>
                </a:lnTo>
                <a:lnTo>
                  <a:pt x="362254" y="112039"/>
                </a:lnTo>
                <a:lnTo>
                  <a:pt x="331622" y="112572"/>
                </a:lnTo>
                <a:lnTo>
                  <a:pt x="273037" y="130695"/>
                </a:lnTo>
                <a:lnTo>
                  <a:pt x="232092" y="161569"/>
                </a:lnTo>
                <a:lnTo>
                  <a:pt x="202679" y="203657"/>
                </a:lnTo>
                <a:lnTo>
                  <a:pt x="187833" y="252133"/>
                </a:lnTo>
                <a:lnTo>
                  <a:pt x="186321" y="268554"/>
                </a:lnTo>
                <a:lnTo>
                  <a:pt x="186474" y="285051"/>
                </a:lnTo>
                <a:lnTo>
                  <a:pt x="196811" y="333362"/>
                </a:lnTo>
                <a:lnTo>
                  <a:pt x="221094" y="376389"/>
                </a:lnTo>
                <a:lnTo>
                  <a:pt x="257073" y="410197"/>
                </a:lnTo>
                <a:lnTo>
                  <a:pt x="300736" y="431520"/>
                </a:lnTo>
                <a:lnTo>
                  <a:pt x="316471" y="435622"/>
                </a:lnTo>
                <a:lnTo>
                  <a:pt x="316839" y="435622"/>
                </a:lnTo>
                <a:lnTo>
                  <a:pt x="317042" y="435381"/>
                </a:lnTo>
                <a:lnTo>
                  <a:pt x="316649" y="435038"/>
                </a:lnTo>
                <a:lnTo>
                  <a:pt x="302882" y="420649"/>
                </a:lnTo>
                <a:lnTo>
                  <a:pt x="280352" y="388010"/>
                </a:lnTo>
                <a:lnTo>
                  <a:pt x="265074" y="350964"/>
                </a:lnTo>
                <a:lnTo>
                  <a:pt x="258013" y="311353"/>
                </a:lnTo>
                <a:lnTo>
                  <a:pt x="257708" y="291134"/>
                </a:lnTo>
                <a:lnTo>
                  <a:pt x="265468" y="242341"/>
                </a:lnTo>
                <a:lnTo>
                  <a:pt x="284480" y="198818"/>
                </a:lnTo>
                <a:lnTo>
                  <a:pt x="313131" y="162407"/>
                </a:lnTo>
                <a:lnTo>
                  <a:pt x="349846" y="134988"/>
                </a:lnTo>
                <a:lnTo>
                  <a:pt x="393026" y="118376"/>
                </a:lnTo>
                <a:lnTo>
                  <a:pt x="393915" y="118376"/>
                </a:lnTo>
                <a:lnTo>
                  <a:pt x="393890" y="117652"/>
                </a:lnTo>
                <a:lnTo>
                  <a:pt x="394093" y="117652"/>
                </a:lnTo>
                <a:close/>
              </a:path>
              <a:path w="692785" h="692785">
                <a:moveTo>
                  <a:pt x="434200" y="526643"/>
                </a:moveTo>
                <a:lnTo>
                  <a:pt x="417436" y="486156"/>
                </a:lnTo>
                <a:lnTo>
                  <a:pt x="376961" y="469392"/>
                </a:lnTo>
                <a:lnTo>
                  <a:pt x="373735" y="469392"/>
                </a:lnTo>
                <a:lnTo>
                  <a:pt x="367538" y="470242"/>
                </a:lnTo>
                <a:lnTo>
                  <a:pt x="361137" y="471004"/>
                </a:lnTo>
                <a:lnTo>
                  <a:pt x="354685" y="471576"/>
                </a:lnTo>
                <a:lnTo>
                  <a:pt x="345909" y="472059"/>
                </a:lnTo>
                <a:lnTo>
                  <a:pt x="341604" y="472059"/>
                </a:lnTo>
                <a:lnTo>
                  <a:pt x="297459" y="466979"/>
                </a:lnTo>
                <a:lnTo>
                  <a:pt x="256933" y="452488"/>
                </a:lnTo>
                <a:lnTo>
                  <a:pt x="221183" y="429768"/>
                </a:lnTo>
                <a:lnTo>
                  <a:pt x="191363" y="399948"/>
                </a:lnTo>
                <a:lnTo>
                  <a:pt x="168630" y="364197"/>
                </a:lnTo>
                <a:lnTo>
                  <a:pt x="154139" y="323659"/>
                </a:lnTo>
                <a:lnTo>
                  <a:pt x="149059" y="279514"/>
                </a:lnTo>
                <a:lnTo>
                  <a:pt x="151345" y="250075"/>
                </a:lnTo>
                <a:lnTo>
                  <a:pt x="157937" y="222110"/>
                </a:lnTo>
                <a:lnTo>
                  <a:pt x="168478" y="195897"/>
                </a:lnTo>
                <a:lnTo>
                  <a:pt x="182575" y="171678"/>
                </a:lnTo>
                <a:lnTo>
                  <a:pt x="182778" y="171488"/>
                </a:lnTo>
                <a:lnTo>
                  <a:pt x="182499" y="171094"/>
                </a:lnTo>
                <a:lnTo>
                  <a:pt x="182384" y="170929"/>
                </a:lnTo>
                <a:lnTo>
                  <a:pt x="182092" y="171094"/>
                </a:lnTo>
                <a:lnTo>
                  <a:pt x="150507" y="207251"/>
                </a:lnTo>
                <a:lnTo>
                  <a:pt x="126593" y="249250"/>
                </a:lnTo>
                <a:lnTo>
                  <a:pt x="111442" y="295986"/>
                </a:lnTo>
                <a:lnTo>
                  <a:pt x="106146" y="346367"/>
                </a:lnTo>
                <a:lnTo>
                  <a:pt x="111036" y="394779"/>
                </a:lnTo>
                <a:lnTo>
                  <a:pt x="125031" y="439877"/>
                </a:lnTo>
                <a:lnTo>
                  <a:pt x="147180" y="480682"/>
                </a:lnTo>
                <a:lnTo>
                  <a:pt x="176504" y="516242"/>
                </a:lnTo>
                <a:lnTo>
                  <a:pt x="212064" y="545566"/>
                </a:lnTo>
                <a:lnTo>
                  <a:pt x="252869" y="567715"/>
                </a:lnTo>
                <a:lnTo>
                  <a:pt x="297954" y="581710"/>
                </a:lnTo>
                <a:lnTo>
                  <a:pt x="346379" y="586587"/>
                </a:lnTo>
                <a:lnTo>
                  <a:pt x="356641" y="586371"/>
                </a:lnTo>
                <a:lnTo>
                  <a:pt x="405561" y="576376"/>
                </a:lnTo>
                <a:lnTo>
                  <a:pt x="430580" y="546747"/>
                </a:lnTo>
                <a:lnTo>
                  <a:pt x="434200" y="526643"/>
                </a:lnTo>
                <a:close/>
              </a:path>
              <a:path w="692785" h="692785">
                <a:moveTo>
                  <a:pt x="558393" y="234988"/>
                </a:moveTo>
                <a:lnTo>
                  <a:pt x="558304" y="234721"/>
                </a:lnTo>
                <a:lnTo>
                  <a:pt x="557898" y="233921"/>
                </a:lnTo>
                <a:lnTo>
                  <a:pt x="544055" y="211709"/>
                </a:lnTo>
                <a:lnTo>
                  <a:pt x="541083" y="208495"/>
                </a:lnTo>
                <a:lnTo>
                  <a:pt x="526389" y="192608"/>
                </a:lnTo>
                <a:lnTo>
                  <a:pt x="481634" y="165633"/>
                </a:lnTo>
                <a:lnTo>
                  <a:pt x="439661" y="156997"/>
                </a:lnTo>
                <a:lnTo>
                  <a:pt x="423964" y="156997"/>
                </a:lnTo>
                <a:lnTo>
                  <a:pt x="381127" y="166306"/>
                </a:lnTo>
                <a:lnTo>
                  <a:pt x="344144" y="187553"/>
                </a:lnTo>
                <a:lnTo>
                  <a:pt x="315696" y="218363"/>
                </a:lnTo>
                <a:lnTo>
                  <a:pt x="297878" y="256095"/>
                </a:lnTo>
                <a:lnTo>
                  <a:pt x="292290" y="297370"/>
                </a:lnTo>
                <a:lnTo>
                  <a:pt x="293255" y="311289"/>
                </a:lnTo>
                <a:lnTo>
                  <a:pt x="295592" y="324827"/>
                </a:lnTo>
                <a:lnTo>
                  <a:pt x="299275" y="338035"/>
                </a:lnTo>
                <a:lnTo>
                  <a:pt x="304266" y="350812"/>
                </a:lnTo>
                <a:lnTo>
                  <a:pt x="310642" y="363296"/>
                </a:lnTo>
                <a:lnTo>
                  <a:pt x="311010" y="363296"/>
                </a:lnTo>
                <a:lnTo>
                  <a:pt x="310997" y="362864"/>
                </a:lnTo>
                <a:lnTo>
                  <a:pt x="312445" y="346125"/>
                </a:lnTo>
                <a:lnTo>
                  <a:pt x="327342" y="298208"/>
                </a:lnTo>
                <a:lnTo>
                  <a:pt x="345655" y="269671"/>
                </a:lnTo>
                <a:lnTo>
                  <a:pt x="345770" y="269494"/>
                </a:lnTo>
                <a:lnTo>
                  <a:pt x="357212" y="256794"/>
                </a:lnTo>
                <a:lnTo>
                  <a:pt x="370014" y="245325"/>
                </a:lnTo>
                <a:lnTo>
                  <a:pt x="415188" y="219049"/>
                </a:lnTo>
                <a:lnTo>
                  <a:pt x="464197" y="208495"/>
                </a:lnTo>
                <a:lnTo>
                  <a:pt x="512953" y="213702"/>
                </a:lnTo>
                <a:lnTo>
                  <a:pt x="557390" y="234721"/>
                </a:lnTo>
                <a:lnTo>
                  <a:pt x="557758" y="234988"/>
                </a:lnTo>
                <a:lnTo>
                  <a:pt x="558050" y="235153"/>
                </a:lnTo>
                <a:lnTo>
                  <a:pt x="558165" y="234988"/>
                </a:lnTo>
                <a:lnTo>
                  <a:pt x="558393" y="234988"/>
                </a:lnTo>
                <a:close/>
              </a:path>
              <a:path w="692785" h="692785">
                <a:moveTo>
                  <a:pt x="692746" y="346379"/>
                </a:moveTo>
                <a:lnTo>
                  <a:pt x="689660" y="300685"/>
                </a:lnTo>
                <a:lnTo>
                  <a:pt x="680351" y="254406"/>
                </a:lnTo>
                <a:lnTo>
                  <a:pt x="665480" y="211683"/>
                </a:lnTo>
                <a:lnTo>
                  <a:pt x="655942" y="192709"/>
                </a:lnTo>
                <a:lnTo>
                  <a:pt x="655942" y="346379"/>
                </a:lnTo>
                <a:lnTo>
                  <a:pt x="652589" y="392049"/>
                </a:lnTo>
                <a:lnTo>
                  <a:pt x="642823" y="435673"/>
                </a:lnTo>
                <a:lnTo>
                  <a:pt x="627126" y="476758"/>
                </a:lnTo>
                <a:lnTo>
                  <a:pt x="606005" y="514807"/>
                </a:lnTo>
                <a:lnTo>
                  <a:pt x="579920" y="549363"/>
                </a:lnTo>
                <a:lnTo>
                  <a:pt x="549363" y="579920"/>
                </a:lnTo>
                <a:lnTo>
                  <a:pt x="514819" y="605993"/>
                </a:lnTo>
                <a:lnTo>
                  <a:pt x="476770" y="627126"/>
                </a:lnTo>
                <a:lnTo>
                  <a:pt x="435686" y="642810"/>
                </a:lnTo>
                <a:lnTo>
                  <a:pt x="392061" y="652576"/>
                </a:lnTo>
                <a:lnTo>
                  <a:pt x="346379" y="655942"/>
                </a:lnTo>
                <a:lnTo>
                  <a:pt x="300685" y="652576"/>
                </a:lnTo>
                <a:lnTo>
                  <a:pt x="257060" y="642810"/>
                </a:lnTo>
                <a:lnTo>
                  <a:pt x="215976" y="627126"/>
                </a:lnTo>
                <a:lnTo>
                  <a:pt x="177927" y="605993"/>
                </a:lnTo>
                <a:lnTo>
                  <a:pt x="143383" y="579920"/>
                </a:lnTo>
                <a:lnTo>
                  <a:pt x="112826" y="549363"/>
                </a:lnTo>
                <a:lnTo>
                  <a:pt x="86741" y="514807"/>
                </a:lnTo>
                <a:lnTo>
                  <a:pt x="65608" y="476758"/>
                </a:lnTo>
                <a:lnTo>
                  <a:pt x="49923" y="435673"/>
                </a:lnTo>
                <a:lnTo>
                  <a:pt x="40157" y="392049"/>
                </a:lnTo>
                <a:lnTo>
                  <a:pt x="36791" y="346379"/>
                </a:lnTo>
                <a:lnTo>
                  <a:pt x="40157" y="300685"/>
                </a:lnTo>
                <a:lnTo>
                  <a:pt x="49923" y="257060"/>
                </a:lnTo>
                <a:lnTo>
                  <a:pt x="65608" y="215976"/>
                </a:lnTo>
                <a:lnTo>
                  <a:pt x="86741" y="177927"/>
                </a:lnTo>
                <a:lnTo>
                  <a:pt x="112826" y="143370"/>
                </a:lnTo>
                <a:lnTo>
                  <a:pt x="143383" y="112814"/>
                </a:lnTo>
                <a:lnTo>
                  <a:pt x="177927" y="86728"/>
                </a:lnTo>
                <a:lnTo>
                  <a:pt x="215976" y="65608"/>
                </a:lnTo>
                <a:lnTo>
                  <a:pt x="257060" y="49923"/>
                </a:lnTo>
                <a:lnTo>
                  <a:pt x="300685" y="40144"/>
                </a:lnTo>
                <a:lnTo>
                  <a:pt x="346379" y="36791"/>
                </a:lnTo>
                <a:lnTo>
                  <a:pt x="392061" y="40144"/>
                </a:lnTo>
                <a:lnTo>
                  <a:pt x="435686" y="49923"/>
                </a:lnTo>
                <a:lnTo>
                  <a:pt x="476770" y="65608"/>
                </a:lnTo>
                <a:lnTo>
                  <a:pt x="514819" y="86728"/>
                </a:lnTo>
                <a:lnTo>
                  <a:pt x="549363" y="112814"/>
                </a:lnTo>
                <a:lnTo>
                  <a:pt x="579920" y="143370"/>
                </a:lnTo>
                <a:lnTo>
                  <a:pt x="606005" y="177927"/>
                </a:lnTo>
                <a:lnTo>
                  <a:pt x="627126" y="215976"/>
                </a:lnTo>
                <a:lnTo>
                  <a:pt x="642823" y="257060"/>
                </a:lnTo>
                <a:lnTo>
                  <a:pt x="652589" y="300685"/>
                </a:lnTo>
                <a:lnTo>
                  <a:pt x="655942" y="346379"/>
                </a:lnTo>
                <a:lnTo>
                  <a:pt x="655942" y="192709"/>
                </a:lnTo>
                <a:lnTo>
                  <a:pt x="620483" y="134848"/>
                </a:lnTo>
                <a:lnTo>
                  <a:pt x="591185" y="101574"/>
                </a:lnTo>
                <a:lnTo>
                  <a:pt x="557898" y="72275"/>
                </a:lnTo>
                <a:lnTo>
                  <a:pt x="521055" y="47358"/>
                </a:lnTo>
                <a:lnTo>
                  <a:pt x="500011" y="36791"/>
                </a:lnTo>
                <a:lnTo>
                  <a:pt x="481063" y="27266"/>
                </a:lnTo>
                <a:lnTo>
                  <a:pt x="438353" y="12395"/>
                </a:lnTo>
                <a:lnTo>
                  <a:pt x="393306" y="3175"/>
                </a:lnTo>
                <a:lnTo>
                  <a:pt x="346379" y="0"/>
                </a:lnTo>
                <a:lnTo>
                  <a:pt x="299440" y="3175"/>
                </a:lnTo>
                <a:lnTo>
                  <a:pt x="254406" y="12395"/>
                </a:lnTo>
                <a:lnTo>
                  <a:pt x="211683" y="27266"/>
                </a:lnTo>
                <a:lnTo>
                  <a:pt x="171691" y="47358"/>
                </a:lnTo>
                <a:lnTo>
                  <a:pt x="134848" y="72275"/>
                </a:lnTo>
                <a:lnTo>
                  <a:pt x="101561" y="101574"/>
                </a:lnTo>
                <a:lnTo>
                  <a:pt x="72263" y="134848"/>
                </a:lnTo>
                <a:lnTo>
                  <a:pt x="47358" y="171691"/>
                </a:lnTo>
                <a:lnTo>
                  <a:pt x="27266" y="211683"/>
                </a:lnTo>
                <a:lnTo>
                  <a:pt x="12395" y="254406"/>
                </a:lnTo>
                <a:lnTo>
                  <a:pt x="3162" y="299440"/>
                </a:lnTo>
                <a:lnTo>
                  <a:pt x="0" y="346379"/>
                </a:lnTo>
                <a:lnTo>
                  <a:pt x="3086" y="392049"/>
                </a:lnTo>
                <a:lnTo>
                  <a:pt x="3162" y="393319"/>
                </a:lnTo>
                <a:lnTo>
                  <a:pt x="12395" y="438353"/>
                </a:lnTo>
                <a:lnTo>
                  <a:pt x="27266" y="481063"/>
                </a:lnTo>
                <a:lnTo>
                  <a:pt x="47358" y="521055"/>
                </a:lnTo>
                <a:lnTo>
                  <a:pt x="72263" y="557898"/>
                </a:lnTo>
                <a:lnTo>
                  <a:pt x="101561" y="591185"/>
                </a:lnTo>
                <a:lnTo>
                  <a:pt x="134848" y="620483"/>
                </a:lnTo>
                <a:lnTo>
                  <a:pt x="171691" y="645388"/>
                </a:lnTo>
                <a:lnTo>
                  <a:pt x="211683" y="665480"/>
                </a:lnTo>
                <a:lnTo>
                  <a:pt x="254406" y="680351"/>
                </a:lnTo>
                <a:lnTo>
                  <a:pt x="299440" y="689584"/>
                </a:lnTo>
                <a:lnTo>
                  <a:pt x="346379" y="692746"/>
                </a:lnTo>
                <a:lnTo>
                  <a:pt x="393306" y="689584"/>
                </a:lnTo>
                <a:lnTo>
                  <a:pt x="438353" y="680351"/>
                </a:lnTo>
                <a:lnTo>
                  <a:pt x="481063" y="665480"/>
                </a:lnTo>
                <a:lnTo>
                  <a:pt x="521055" y="645388"/>
                </a:lnTo>
                <a:lnTo>
                  <a:pt x="557898" y="620483"/>
                </a:lnTo>
                <a:lnTo>
                  <a:pt x="591185" y="591185"/>
                </a:lnTo>
                <a:lnTo>
                  <a:pt x="620483" y="557898"/>
                </a:lnTo>
                <a:lnTo>
                  <a:pt x="645388" y="521055"/>
                </a:lnTo>
                <a:lnTo>
                  <a:pt x="665480" y="481063"/>
                </a:lnTo>
                <a:lnTo>
                  <a:pt x="680351" y="438353"/>
                </a:lnTo>
                <a:lnTo>
                  <a:pt x="689571" y="393319"/>
                </a:lnTo>
                <a:lnTo>
                  <a:pt x="692746" y="3463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116556" y="1594554"/>
            <a:ext cx="597535" cy="330835"/>
          </a:xfrm>
          <a:custGeom>
            <a:avLst/>
            <a:gdLst/>
            <a:ahLst/>
            <a:cxnLst/>
            <a:rect l="l" t="t" r="r" b="b"/>
            <a:pathLst>
              <a:path w="597535" h="330835">
                <a:moveTo>
                  <a:pt x="258241" y="431"/>
                </a:moveTo>
                <a:lnTo>
                  <a:pt x="0" y="431"/>
                </a:lnTo>
                <a:lnTo>
                  <a:pt x="0" y="51231"/>
                </a:lnTo>
                <a:lnTo>
                  <a:pt x="100126" y="51231"/>
                </a:lnTo>
                <a:lnTo>
                  <a:pt x="100126" y="330631"/>
                </a:lnTo>
                <a:lnTo>
                  <a:pt x="158115" y="330631"/>
                </a:lnTo>
                <a:lnTo>
                  <a:pt x="158115" y="51231"/>
                </a:lnTo>
                <a:lnTo>
                  <a:pt x="258241" y="51231"/>
                </a:lnTo>
                <a:lnTo>
                  <a:pt x="258241" y="431"/>
                </a:lnTo>
                <a:close/>
              </a:path>
              <a:path w="597535" h="330835">
                <a:moveTo>
                  <a:pt x="597204" y="165569"/>
                </a:moveTo>
                <a:lnTo>
                  <a:pt x="591553" y="119570"/>
                </a:lnTo>
                <a:lnTo>
                  <a:pt x="575271" y="79463"/>
                </a:lnTo>
                <a:lnTo>
                  <a:pt x="549376" y="46355"/>
                </a:lnTo>
                <a:lnTo>
                  <a:pt x="537730" y="37909"/>
                </a:lnTo>
                <a:lnTo>
                  <a:pt x="537730" y="165569"/>
                </a:lnTo>
                <a:lnTo>
                  <a:pt x="530098" y="209727"/>
                </a:lnTo>
                <a:lnTo>
                  <a:pt x="507923" y="245986"/>
                </a:lnTo>
                <a:lnTo>
                  <a:pt x="472274" y="270535"/>
                </a:lnTo>
                <a:lnTo>
                  <a:pt x="424205" y="279577"/>
                </a:lnTo>
                <a:lnTo>
                  <a:pt x="359283" y="279577"/>
                </a:lnTo>
                <a:lnTo>
                  <a:pt x="359283" y="51054"/>
                </a:lnTo>
                <a:lnTo>
                  <a:pt x="424205" y="51054"/>
                </a:lnTo>
                <a:lnTo>
                  <a:pt x="473113" y="59956"/>
                </a:lnTo>
                <a:lnTo>
                  <a:pt x="508660" y="84328"/>
                </a:lnTo>
                <a:lnTo>
                  <a:pt x="530377" y="120700"/>
                </a:lnTo>
                <a:lnTo>
                  <a:pt x="537730" y="165569"/>
                </a:lnTo>
                <a:lnTo>
                  <a:pt x="537730" y="37909"/>
                </a:lnTo>
                <a:lnTo>
                  <a:pt x="514883" y="21336"/>
                </a:lnTo>
                <a:lnTo>
                  <a:pt x="472821" y="5511"/>
                </a:lnTo>
                <a:lnTo>
                  <a:pt x="424205" y="0"/>
                </a:lnTo>
                <a:lnTo>
                  <a:pt x="301282" y="0"/>
                </a:lnTo>
                <a:lnTo>
                  <a:pt x="301282" y="330631"/>
                </a:lnTo>
                <a:lnTo>
                  <a:pt x="424205" y="330631"/>
                </a:lnTo>
                <a:lnTo>
                  <a:pt x="472821" y="325145"/>
                </a:lnTo>
                <a:lnTo>
                  <a:pt x="514883" y="309422"/>
                </a:lnTo>
                <a:lnTo>
                  <a:pt x="549376" y="284530"/>
                </a:lnTo>
                <a:lnTo>
                  <a:pt x="553262" y="279577"/>
                </a:lnTo>
                <a:lnTo>
                  <a:pt x="575271" y="251536"/>
                </a:lnTo>
                <a:lnTo>
                  <a:pt x="591553" y="211531"/>
                </a:lnTo>
                <a:lnTo>
                  <a:pt x="597204" y="1655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892996" y="1589601"/>
            <a:ext cx="912494" cy="341630"/>
          </a:xfrm>
          <a:custGeom>
            <a:avLst/>
            <a:gdLst/>
            <a:ahLst/>
            <a:cxnLst/>
            <a:rect l="l" t="t" r="r" b="b"/>
            <a:pathLst>
              <a:path w="912495" h="341630">
                <a:moveTo>
                  <a:pt x="259981" y="239420"/>
                </a:moveTo>
                <a:lnTo>
                  <a:pt x="248983" y="195021"/>
                </a:lnTo>
                <a:lnTo>
                  <a:pt x="220687" y="166357"/>
                </a:lnTo>
                <a:lnTo>
                  <a:pt x="182181" y="148590"/>
                </a:lnTo>
                <a:lnTo>
                  <a:pt x="140512" y="136804"/>
                </a:lnTo>
                <a:lnTo>
                  <a:pt x="112610" y="129362"/>
                </a:lnTo>
                <a:lnTo>
                  <a:pt x="89395" y="120700"/>
                </a:lnTo>
                <a:lnTo>
                  <a:pt x="73520" y="109067"/>
                </a:lnTo>
                <a:lnTo>
                  <a:pt x="67640" y="92697"/>
                </a:lnTo>
                <a:lnTo>
                  <a:pt x="71577" y="75806"/>
                </a:lnTo>
                <a:lnTo>
                  <a:pt x="82829" y="62826"/>
                </a:lnTo>
                <a:lnTo>
                  <a:pt x="100482" y="54495"/>
                </a:lnTo>
                <a:lnTo>
                  <a:pt x="123659" y="51549"/>
                </a:lnTo>
                <a:lnTo>
                  <a:pt x="149618" y="53822"/>
                </a:lnTo>
                <a:lnTo>
                  <a:pt x="174840" y="60718"/>
                </a:lnTo>
                <a:lnTo>
                  <a:pt x="198386" y="72466"/>
                </a:lnTo>
                <a:lnTo>
                  <a:pt x="219329" y="89217"/>
                </a:lnTo>
                <a:lnTo>
                  <a:pt x="248589" y="42405"/>
                </a:lnTo>
                <a:lnTo>
                  <a:pt x="223989" y="24218"/>
                </a:lnTo>
                <a:lnTo>
                  <a:pt x="195745" y="10922"/>
                </a:lnTo>
                <a:lnTo>
                  <a:pt x="163931" y="2768"/>
                </a:lnTo>
                <a:lnTo>
                  <a:pt x="128612" y="0"/>
                </a:lnTo>
                <a:lnTo>
                  <a:pt x="79260" y="7429"/>
                </a:lnTo>
                <a:lnTo>
                  <a:pt x="41249" y="27876"/>
                </a:lnTo>
                <a:lnTo>
                  <a:pt x="16802" y="58559"/>
                </a:lnTo>
                <a:lnTo>
                  <a:pt x="8166" y="96659"/>
                </a:lnTo>
                <a:lnTo>
                  <a:pt x="18923" y="139750"/>
                </a:lnTo>
                <a:lnTo>
                  <a:pt x="46647" y="167411"/>
                </a:lnTo>
                <a:lnTo>
                  <a:pt x="84493" y="184480"/>
                </a:lnTo>
                <a:lnTo>
                  <a:pt x="154355" y="203669"/>
                </a:lnTo>
                <a:lnTo>
                  <a:pt x="178371" y="213080"/>
                </a:lnTo>
                <a:lnTo>
                  <a:pt x="194856" y="226123"/>
                </a:lnTo>
                <a:lnTo>
                  <a:pt x="200990" y="244868"/>
                </a:lnTo>
                <a:lnTo>
                  <a:pt x="197294" y="261124"/>
                </a:lnTo>
                <a:lnTo>
                  <a:pt x="185623" y="275602"/>
                </a:lnTo>
                <a:lnTo>
                  <a:pt x="165023" y="285991"/>
                </a:lnTo>
                <a:lnTo>
                  <a:pt x="134569" y="289979"/>
                </a:lnTo>
                <a:lnTo>
                  <a:pt x="101981" y="286270"/>
                </a:lnTo>
                <a:lnTo>
                  <a:pt x="73533" y="276288"/>
                </a:lnTo>
                <a:lnTo>
                  <a:pt x="49453" y="261747"/>
                </a:lnTo>
                <a:lnTo>
                  <a:pt x="29972" y="244373"/>
                </a:lnTo>
                <a:lnTo>
                  <a:pt x="0" y="291338"/>
                </a:lnTo>
                <a:lnTo>
                  <a:pt x="24612" y="311810"/>
                </a:lnTo>
                <a:lnTo>
                  <a:pt x="54724" y="327660"/>
                </a:lnTo>
                <a:lnTo>
                  <a:pt x="90487" y="337896"/>
                </a:lnTo>
                <a:lnTo>
                  <a:pt x="132080" y="341528"/>
                </a:lnTo>
                <a:lnTo>
                  <a:pt x="189712" y="333311"/>
                </a:lnTo>
                <a:lnTo>
                  <a:pt x="229489" y="311099"/>
                </a:lnTo>
                <a:lnTo>
                  <a:pt x="252539" y="278587"/>
                </a:lnTo>
                <a:lnTo>
                  <a:pt x="259981" y="239420"/>
                </a:lnTo>
                <a:close/>
              </a:path>
              <a:path w="912495" h="341630">
                <a:moveTo>
                  <a:pt x="588137" y="4953"/>
                </a:moveTo>
                <a:lnTo>
                  <a:pt x="521703" y="4953"/>
                </a:lnTo>
                <a:lnTo>
                  <a:pt x="431482" y="146723"/>
                </a:lnTo>
                <a:lnTo>
                  <a:pt x="340283" y="4953"/>
                </a:lnTo>
                <a:lnTo>
                  <a:pt x="273862" y="4953"/>
                </a:lnTo>
                <a:lnTo>
                  <a:pt x="402247" y="198272"/>
                </a:lnTo>
                <a:lnTo>
                  <a:pt x="402247" y="335584"/>
                </a:lnTo>
                <a:lnTo>
                  <a:pt x="460235" y="335584"/>
                </a:lnTo>
                <a:lnTo>
                  <a:pt x="460235" y="198272"/>
                </a:lnTo>
                <a:lnTo>
                  <a:pt x="588137" y="4953"/>
                </a:lnTo>
                <a:close/>
              </a:path>
              <a:path w="912495" h="341630">
                <a:moveTo>
                  <a:pt x="912126" y="4953"/>
                </a:moveTo>
                <a:lnTo>
                  <a:pt x="854125" y="4953"/>
                </a:lnTo>
                <a:lnTo>
                  <a:pt x="854125" y="239420"/>
                </a:lnTo>
                <a:lnTo>
                  <a:pt x="685088" y="4953"/>
                </a:lnTo>
                <a:lnTo>
                  <a:pt x="625614" y="4953"/>
                </a:lnTo>
                <a:lnTo>
                  <a:pt x="625614" y="335584"/>
                </a:lnTo>
                <a:lnTo>
                  <a:pt x="683615" y="335584"/>
                </a:lnTo>
                <a:lnTo>
                  <a:pt x="683615" y="94678"/>
                </a:lnTo>
                <a:lnTo>
                  <a:pt x="856119" y="335584"/>
                </a:lnTo>
                <a:lnTo>
                  <a:pt x="912126" y="335584"/>
                </a:lnTo>
                <a:lnTo>
                  <a:pt x="912126" y="495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879394" y="1594547"/>
            <a:ext cx="287020" cy="330835"/>
          </a:xfrm>
          <a:custGeom>
            <a:avLst/>
            <a:gdLst/>
            <a:ahLst/>
            <a:cxnLst/>
            <a:rect l="l" t="t" r="r" b="b"/>
            <a:pathLst>
              <a:path w="287020" h="330835">
                <a:moveTo>
                  <a:pt x="286504" y="0"/>
                </a:moveTo>
                <a:lnTo>
                  <a:pt x="228506" y="0"/>
                </a:lnTo>
                <a:lnTo>
                  <a:pt x="228506" y="234474"/>
                </a:lnTo>
                <a:lnTo>
                  <a:pt x="59474" y="0"/>
                </a:lnTo>
                <a:lnTo>
                  <a:pt x="0" y="0"/>
                </a:lnTo>
                <a:lnTo>
                  <a:pt x="0" y="330628"/>
                </a:lnTo>
                <a:lnTo>
                  <a:pt x="57987" y="330628"/>
                </a:lnTo>
                <a:lnTo>
                  <a:pt x="57987" y="89725"/>
                </a:lnTo>
                <a:lnTo>
                  <a:pt x="230495" y="330628"/>
                </a:lnTo>
                <a:lnTo>
                  <a:pt x="286504" y="330628"/>
                </a:lnTo>
                <a:lnTo>
                  <a:pt x="286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240161" y="1594986"/>
            <a:ext cx="226695" cy="330200"/>
          </a:xfrm>
          <a:custGeom>
            <a:avLst/>
            <a:gdLst/>
            <a:ahLst/>
            <a:cxnLst/>
            <a:rect l="l" t="t" r="r" b="b"/>
            <a:pathLst>
              <a:path w="226695" h="330200">
                <a:moveTo>
                  <a:pt x="226529" y="0"/>
                </a:moveTo>
                <a:lnTo>
                  <a:pt x="0" y="0"/>
                </a:lnTo>
                <a:lnTo>
                  <a:pt x="0" y="50800"/>
                </a:lnTo>
                <a:lnTo>
                  <a:pt x="0" y="135890"/>
                </a:lnTo>
                <a:lnTo>
                  <a:pt x="0" y="187960"/>
                </a:lnTo>
                <a:lnTo>
                  <a:pt x="0" y="279400"/>
                </a:lnTo>
                <a:lnTo>
                  <a:pt x="0" y="330200"/>
                </a:lnTo>
                <a:lnTo>
                  <a:pt x="226529" y="330200"/>
                </a:lnTo>
                <a:lnTo>
                  <a:pt x="226529" y="279400"/>
                </a:lnTo>
                <a:lnTo>
                  <a:pt x="58000" y="279400"/>
                </a:lnTo>
                <a:lnTo>
                  <a:pt x="58000" y="187960"/>
                </a:lnTo>
                <a:lnTo>
                  <a:pt x="223062" y="187960"/>
                </a:lnTo>
                <a:lnTo>
                  <a:pt x="223062" y="135890"/>
                </a:lnTo>
                <a:lnTo>
                  <a:pt x="58000" y="135890"/>
                </a:lnTo>
                <a:lnTo>
                  <a:pt x="58000" y="50800"/>
                </a:lnTo>
                <a:lnTo>
                  <a:pt x="226529" y="50800"/>
                </a:lnTo>
                <a:lnTo>
                  <a:pt x="22652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513362" y="1594547"/>
            <a:ext cx="324485" cy="330835"/>
          </a:xfrm>
          <a:custGeom>
            <a:avLst/>
            <a:gdLst/>
            <a:ahLst/>
            <a:cxnLst/>
            <a:rect l="l" t="t" r="r" b="b"/>
            <a:pathLst>
              <a:path w="324485" h="330835">
                <a:moveTo>
                  <a:pt x="316754" y="0"/>
                </a:moveTo>
                <a:lnTo>
                  <a:pt x="246861" y="0"/>
                </a:lnTo>
                <a:lnTo>
                  <a:pt x="162089" y="121441"/>
                </a:lnTo>
                <a:lnTo>
                  <a:pt x="76835" y="0"/>
                </a:lnTo>
                <a:lnTo>
                  <a:pt x="7444" y="0"/>
                </a:lnTo>
                <a:lnTo>
                  <a:pt x="123933" y="161105"/>
                </a:lnTo>
                <a:lnTo>
                  <a:pt x="0" y="330628"/>
                </a:lnTo>
                <a:lnTo>
                  <a:pt x="69401" y="330628"/>
                </a:lnTo>
                <a:lnTo>
                  <a:pt x="162089" y="201250"/>
                </a:lnTo>
                <a:lnTo>
                  <a:pt x="254788" y="330628"/>
                </a:lnTo>
                <a:lnTo>
                  <a:pt x="324189" y="330628"/>
                </a:lnTo>
                <a:lnTo>
                  <a:pt x="200758" y="160612"/>
                </a:lnTo>
                <a:lnTo>
                  <a:pt x="31675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183088" y="1271616"/>
            <a:ext cx="0" cy="935355"/>
          </a:xfrm>
          <a:custGeom>
            <a:avLst/>
            <a:gdLst/>
            <a:ahLst/>
            <a:cxnLst/>
            <a:rect l="l" t="t" r="r" b="b"/>
            <a:pathLst>
              <a:path w="0" h="935355">
                <a:moveTo>
                  <a:pt x="0" y="0"/>
                </a:moveTo>
                <a:lnTo>
                  <a:pt x="0" y="935196"/>
                </a:lnTo>
              </a:path>
            </a:pathLst>
          </a:custGeom>
          <a:ln w="1047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242894" y="4376830"/>
            <a:ext cx="3281045" cy="2395220"/>
          </a:xfrm>
          <a:prstGeom prst="rect">
            <a:avLst/>
          </a:prstGeom>
          <a:solidFill>
            <a:srgbClr val="000000">
              <a:alpha val="59999"/>
            </a:srgbClr>
          </a:solidFill>
          <a:ln w="10470">
            <a:solidFill>
              <a:srgbClr val="FFFFFF"/>
            </a:solidFill>
          </a:ln>
        </p:spPr>
        <p:txBody>
          <a:bodyPr wrap="square" lIns="0" tIns="7874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20"/>
              </a:spcBef>
            </a:pPr>
            <a:endParaRPr sz="1650">
              <a:latin typeface="Times New Roman"/>
              <a:cs typeface="Times New Roman"/>
            </a:endParaRPr>
          </a:p>
          <a:p>
            <a:pPr marL="243840" marR="292735">
              <a:lnSpc>
                <a:spcPct val="116599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Modernize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their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estate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secure,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manageable</a:t>
            </a:r>
            <a:r>
              <a:rPr dirty="0" sz="165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foundation</a:t>
            </a:r>
            <a:r>
              <a:rPr dirty="0" sz="16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5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AI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future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work.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779959" y="4376830"/>
            <a:ext cx="3281045" cy="2395220"/>
          </a:xfrm>
          <a:prstGeom prst="rect">
            <a:avLst/>
          </a:prstGeom>
          <a:solidFill>
            <a:srgbClr val="000000">
              <a:alpha val="59999"/>
            </a:srgbClr>
          </a:solidFill>
          <a:ln w="10470">
            <a:solidFill>
              <a:srgbClr val="FFFFFF"/>
            </a:solidFill>
          </a:ln>
        </p:spPr>
        <p:txBody>
          <a:bodyPr wrap="square" lIns="0" tIns="508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endParaRPr sz="1650">
              <a:latin typeface="Times New Roman"/>
              <a:cs typeface="Times New Roman"/>
            </a:endParaRPr>
          </a:p>
          <a:p>
            <a:pPr marL="267970">
              <a:lnSpc>
                <a:spcPct val="100000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Refresh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aging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hardware</a:t>
            </a:r>
            <a:endParaRPr sz="1650">
              <a:latin typeface="Arial"/>
              <a:cs typeface="Arial"/>
            </a:endParaRPr>
          </a:p>
          <a:p>
            <a:pPr marL="267970" marR="187325">
              <a:lnSpc>
                <a:spcPct val="116599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secure,</a:t>
            </a:r>
            <a:r>
              <a:rPr dirty="0" sz="165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high-performance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devices,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standardize</a:t>
            </a:r>
            <a:endParaRPr sz="1650">
              <a:latin typeface="Arial"/>
              <a:cs typeface="Arial"/>
            </a:endParaRPr>
          </a:p>
          <a:p>
            <a:pPr marL="267970" marR="343535">
              <a:lnSpc>
                <a:spcPct val="116599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account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Copilot+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PCs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deliver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best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of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Windows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11.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48129" y="7020728"/>
            <a:ext cx="3281045" cy="2395220"/>
          </a:xfrm>
          <a:prstGeom prst="rect">
            <a:avLst/>
          </a:prstGeom>
          <a:solidFill>
            <a:srgbClr val="000000">
              <a:alpha val="59999"/>
            </a:srgbClr>
          </a:solidFill>
          <a:ln w="10470">
            <a:solidFill>
              <a:srgbClr val="FFFFFF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endParaRPr sz="1650">
              <a:latin typeface="Times New Roman"/>
              <a:cs typeface="Times New Roman"/>
            </a:endParaRPr>
          </a:p>
          <a:p>
            <a:pPr marL="206375" marR="318770">
              <a:lnSpc>
                <a:spcPct val="116599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Attach</a:t>
            </a:r>
            <a:r>
              <a:rPr dirty="0" sz="165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365</a:t>
            </a:r>
            <a:r>
              <a:rPr dirty="0" sz="16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Copilot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dirty="0" sz="165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front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door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to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work,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then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open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Microsoft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Foundry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on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Windows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conversation</a:t>
            </a:r>
            <a:r>
              <a:rPr dirty="0" sz="165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16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custom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agents</a:t>
            </a:r>
            <a:r>
              <a:rPr dirty="0" sz="165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workflows.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785194" y="7020728"/>
            <a:ext cx="3281045" cy="2395220"/>
          </a:xfrm>
          <a:prstGeom prst="rect">
            <a:avLst/>
          </a:prstGeom>
          <a:solidFill>
            <a:srgbClr val="000000">
              <a:alpha val="59999"/>
            </a:srgbClr>
          </a:solidFill>
          <a:ln w="10470">
            <a:solidFill>
              <a:srgbClr val="FFFFFF"/>
            </a:solidFill>
          </a:ln>
        </p:spPr>
        <p:txBody>
          <a:bodyPr wrap="square" lIns="0" tIns="88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endParaRPr sz="1650">
              <a:latin typeface="Times New Roman"/>
              <a:cs typeface="Times New Roman"/>
            </a:endParaRPr>
          </a:p>
          <a:p>
            <a:pPr marL="262890" marR="243840">
              <a:lnSpc>
                <a:spcPct val="116599"/>
              </a:lnSpc>
            </a:pP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165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165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1650" spc="-4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TD</a:t>
            </a:r>
            <a:r>
              <a:rPr dirty="0" sz="165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FFFFFF"/>
                </a:solidFill>
                <a:latin typeface="Arial"/>
                <a:cs typeface="Arial"/>
              </a:rPr>
              <a:t>SYNNEX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team</a:t>
            </a:r>
            <a:r>
              <a:rPr dirty="0" sz="165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b="1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dirty="0" sz="1650" spc="-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 b="1">
                <a:solidFill>
                  <a:srgbClr val="0087BA"/>
                </a:solidFill>
                <a:latin typeface="Arial"/>
                <a:cs typeface="Arial"/>
              </a:rPr>
              <a:t>MicrosoftDPS@ </a:t>
            </a:r>
            <a:r>
              <a:rPr dirty="0" sz="1650" b="1">
                <a:solidFill>
                  <a:srgbClr val="0087BA"/>
                </a:solidFill>
                <a:latin typeface="Arial"/>
                <a:cs typeface="Arial"/>
              </a:rPr>
              <a:t>tdsynnex.com</a:t>
            </a:r>
            <a:r>
              <a:rPr dirty="0" sz="1650" spc="-35" b="1">
                <a:solidFill>
                  <a:srgbClr val="0087BA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scope</a:t>
            </a:r>
            <a:endParaRPr sz="1650">
              <a:latin typeface="Arial"/>
              <a:cs typeface="Arial"/>
            </a:endParaRPr>
          </a:p>
          <a:p>
            <a:pPr marL="262890" marR="821055">
              <a:lnSpc>
                <a:spcPct val="116599"/>
              </a:lnSpc>
            </a:pP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refresh,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build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business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case</a:t>
            </a:r>
            <a:r>
              <a:rPr dirty="0" sz="1650" spc="-1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take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165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offer</a:t>
            </a:r>
            <a:r>
              <a:rPr dirty="0" sz="165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1650" spc="-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50" spc="-10">
                <a:solidFill>
                  <a:srgbClr val="FFFFFF"/>
                </a:solidFill>
                <a:latin typeface="Arial"/>
                <a:cs typeface="Arial"/>
              </a:rPr>
              <a:t>market.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24958" y="9753875"/>
            <a:ext cx="130810" cy="32702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-25">
                <a:solidFill>
                  <a:srgbClr val="FFFFFF"/>
                </a:solidFill>
                <a:latin typeface="Arial"/>
                <a:cs typeface="Arial"/>
              </a:rPr>
              <a:t>1.</a:t>
            </a:r>
            <a:endParaRPr sz="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 sz="950" spc="-25">
                <a:solidFill>
                  <a:srgbClr val="FFFFFF"/>
                </a:solidFill>
                <a:latin typeface="Arial"/>
                <a:cs typeface="Arial"/>
              </a:rPr>
              <a:t>2.</a:t>
            </a:r>
            <a:endParaRPr sz="9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25084" y="10206217"/>
            <a:ext cx="130810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-25">
                <a:solidFill>
                  <a:srgbClr val="FFFFFF"/>
                </a:solidFill>
                <a:latin typeface="Arial"/>
                <a:cs typeface="Arial"/>
              </a:rPr>
              <a:t>3.</a:t>
            </a:r>
            <a:endParaRPr sz="9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25084" y="10507778"/>
            <a:ext cx="130810" cy="17653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 spc="-25">
                <a:solidFill>
                  <a:srgbClr val="FFFFFF"/>
                </a:solidFill>
                <a:latin typeface="Arial"/>
                <a:cs typeface="Arial"/>
              </a:rPr>
              <a:t>4.</a:t>
            </a:r>
            <a:endParaRPr sz="9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601910" y="9753875"/>
            <a:ext cx="17746980" cy="10814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Workforce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AI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adoption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figures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(83%,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82%,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81%,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80%):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2025:</a:t>
            </a:r>
            <a:r>
              <a:rPr dirty="0" sz="9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5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Year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Frontier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Firm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Born,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Work</a:t>
            </a:r>
            <a:r>
              <a:rPr dirty="0" sz="95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Trend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Index,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April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2025.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Ransomware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figure: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Digital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Defense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Report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2024.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AI-related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incidents: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Data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Index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2024,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Microsoft.</a:t>
            </a:r>
            <a:endParaRPr sz="950">
              <a:latin typeface="Arial"/>
              <a:cs typeface="Arial"/>
            </a:endParaRPr>
          </a:p>
          <a:p>
            <a:pPr marL="19685" marR="434975" indent="-7620">
              <a:lnSpc>
                <a:spcPct val="104099"/>
              </a:lnSpc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50%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faster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workflows: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Improve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day-to-day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experience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Pro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laptops,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Principled</a:t>
            </a:r>
            <a:r>
              <a:rPr dirty="0" sz="9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Technologies,</a:t>
            </a:r>
            <a:r>
              <a:rPr dirty="0" sz="95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April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2023,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commissioned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Microsoft,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comparison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PCs.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62%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drop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security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incidents: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Survey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Report,</a:t>
            </a:r>
            <a:r>
              <a:rPr dirty="0" sz="9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Techaisle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LLC,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September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2024,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commissioned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Microsoft,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compared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devices.</a:t>
            </a:r>
            <a:endParaRPr sz="950">
              <a:latin typeface="Arial"/>
              <a:cs typeface="Arial"/>
            </a:endParaRPr>
          </a:p>
          <a:p>
            <a:pPr marL="19685" marR="589915" indent="-7620">
              <a:lnSpc>
                <a:spcPct val="104099"/>
              </a:lnSpc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ROI,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help-desk,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device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management,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five-hour,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SMB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figures: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New</a:t>
            </a:r>
            <a:r>
              <a:rPr dirty="0" sz="950" spc="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Tech:</a:t>
            </a:r>
            <a:r>
              <a:rPr dirty="0" sz="9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The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Projected</a:t>
            </a:r>
            <a:r>
              <a:rPr dirty="0" sz="95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Total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Economic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Impact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PCs,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Microsoft-commissioned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study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Forrester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Consulting,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July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2025.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Projected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benefits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single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composite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organization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US$1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billion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annual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revenue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2,000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employees,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80%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using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Copilot+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PCs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over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three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years,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compared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mixed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environment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of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conventional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20">
                <a:solidFill>
                  <a:srgbClr val="FFFFFF"/>
                </a:solidFill>
                <a:latin typeface="Arial"/>
                <a:cs typeface="Arial"/>
              </a:rPr>
              <a:t>PCs.</a:t>
            </a:r>
            <a:endParaRPr sz="950">
              <a:latin typeface="Arial"/>
              <a:cs typeface="Arial"/>
            </a:endParaRPr>
          </a:p>
          <a:p>
            <a:pPr marL="19685" marR="5080" indent="-7620">
              <a:lnSpc>
                <a:spcPct val="104099"/>
              </a:lnSpc>
            </a:pP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Battery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life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varies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significantly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device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settings,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usage,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other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factors.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365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Copilot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per-user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license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sold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separately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eligible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365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plan.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Click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to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Do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actions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vary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device,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region,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language,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character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set,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require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subscription.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Recall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(preview)</a:t>
            </a:r>
            <a:r>
              <a:rPr dirty="0" sz="950" spc="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requires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Hello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Enhanced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Sign-in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Security,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optimized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select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languages,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carries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content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storage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limitations,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enterprise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license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some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policy-enabled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management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controls.</a:t>
            </a:r>
            <a:r>
              <a:rPr dirty="0" sz="950" spc="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Autopatch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Hotpatch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require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Windows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E3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or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E5;</a:t>
            </a:r>
            <a:r>
              <a:rPr dirty="0" sz="95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Autopilot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requires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Microsoft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Intune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Entra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ID,</a:t>
            </a:r>
            <a:r>
              <a:rPr dirty="0" sz="950" spc="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>
                <a:solidFill>
                  <a:srgbClr val="FFFFFF"/>
                </a:solidFill>
                <a:latin typeface="Arial"/>
                <a:cs typeface="Arial"/>
              </a:rPr>
              <a:t>sold</a:t>
            </a:r>
            <a:r>
              <a:rPr dirty="0" sz="950" spc="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950" spc="-10">
                <a:solidFill>
                  <a:srgbClr val="FFFFFF"/>
                </a:solidFill>
                <a:latin typeface="Arial"/>
                <a:cs typeface="Arial"/>
              </a:rPr>
              <a:t>separately.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2026-08-26T19:15:07Z</dcterms:created>
  <dcterms:modified xsi:type="dcterms:W3CDTF">2026-08-26T19:15:07Z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2026-08-26T00:00:00Z</vt:filetime>
  </property>
  <property fmtid="{D5CDD505-2E9C-101B-9397-08002B2CF9AE}" pid="3" name="Creator">
    <vt:lpwstr>Adobe InDesign 21.3 (Macintosh)</vt:lpwstr>
  </property>
  <property fmtid="{D5CDD505-2E9C-101B-9397-08002B2CF9AE}" pid="4" name="LastSaved">
    <vt:filetime>2026-08-26T00:00:00Z</vt:filetime>
  </property>
  <property fmtid="{D5CDD505-2E9C-101B-9397-08002B2CF9AE}" pid="5" name="Producer">
    <vt:lpwstr>Adobe PDF Library 18.0</vt:lpwstr>
  </property>
</Properties>
</file>